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5"/>
  </p:notesMasterIdLst>
  <p:sldIdLst>
    <p:sldId id="266" r:id="rId2"/>
    <p:sldId id="267" r:id="rId3"/>
    <p:sldId id="268" r:id="rId4"/>
    <p:sldId id="258" r:id="rId5"/>
    <p:sldId id="260" r:id="rId6"/>
    <p:sldId id="262" r:id="rId7"/>
    <p:sldId id="261" r:id="rId8"/>
    <p:sldId id="269" r:id="rId9"/>
    <p:sldId id="263" r:id="rId10"/>
    <p:sldId id="264" r:id="rId11"/>
    <p:sldId id="265" r:id="rId12"/>
    <p:sldId id="270" r:id="rId13"/>
    <p:sldId id="271"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نمط فاتح 2 - تميي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80" d="100"/>
          <a:sy n="80" d="100"/>
        </p:scale>
        <p:origin x="-107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53FA7E9-323F-408E-ABDF-E439F635304A}" type="datetimeFigureOut">
              <a:rPr lang="ar-SA" smtClean="0"/>
              <a:t>01/02/38</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144B5F0-C6EF-419A-AA67-D63666777500}" type="slidenum">
              <a:rPr lang="ar-SA" smtClean="0"/>
              <a:t>‹#›</a:t>
            </a:fld>
            <a:endParaRPr lang="ar-SA"/>
          </a:p>
        </p:txBody>
      </p:sp>
    </p:spTree>
    <p:extLst>
      <p:ext uri="{BB962C8B-B14F-4D97-AF65-F5344CB8AC3E}">
        <p14:creationId xmlns:p14="http://schemas.microsoft.com/office/powerpoint/2010/main" val="353943028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FE2C86F6-0360-41E8-81B3-CF91EF2179AA}" type="datetimeFigureOut">
              <a:rPr lang="ar-SA" smtClean="0"/>
              <a:t>01/02/38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3101523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E2C86F6-0360-41E8-81B3-CF91EF2179AA}" type="datetimeFigureOut">
              <a:rPr lang="ar-SA" smtClean="0"/>
              <a:t>01/02/38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400583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E2C86F6-0360-41E8-81B3-CF91EF2179AA}" type="datetimeFigureOut">
              <a:rPr lang="ar-SA" smtClean="0"/>
              <a:t>01/02/38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455737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E2C86F6-0360-41E8-81B3-CF91EF2179AA}" type="datetimeFigureOut">
              <a:rPr lang="ar-SA" smtClean="0"/>
              <a:t>01/02/38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2868860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E2C86F6-0360-41E8-81B3-CF91EF2179AA}" type="datetimeFigureOut">
              <a:rPr lang="ar-SA" smtClean="0"/>
              <a:t>01/02/38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163205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FE2C86F6-0360-41E8-81B3-CF91EF2179AA}" type="datetimeFigureOut">
              <a:rPr lang="ar-SA" smtClean="0"/>
              <a:t>01/02/38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3475885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E2C86F6-0360-41E8-81B3-CF91EF2179AA}" type="datetimeFigureOut">
              <a:rPr lang="ar-SA" smtClean="0"/>
              <a:t>01/02/38</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2917903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FE2C86F6-0360-41E8-81B3-CF91EF2179AA}" type="datetimeFigureOut">
              <a:rPr lang="ar-SA" smtClean="0"/>
              <a:t>01/02/38</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251493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E2C86F6-0360-41E8-81B3-CF91EF2179AA}" type="datetimeFigureOut">
              <a:rPr lang="ar-SA" smtClean="0"/>
              <a:t>01/02/38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710954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E2C86F6-0360-41E8-81B3-CF91EF2179AA}" type="datetimeFigureOut">
              <a:rPr lang="ar-SA" smtClean="0"/>
              <a:t>01/02/38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1332269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E2C86F6-0360-41E8-81B3-CF91EF2179AA}" type="datetimeFigureOut">
              <a:rPr lang="ar-SA" smtClean="0"/>
              <a:t>01/02/38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E0D7154-6C77-4F05-BC7F-DB8287719464}" type="slidenum">
              <a:rPr lang="ar-SA" smtClean="0"/>
              <a:t>‹#›</a:t>
            </a:fld>
            <a:endParaRPr lang="ar-SA"/>
          </a:p>
        </p:txBody>
      </p:sp>
    </p:spTree>
    <p:extLst>
      <p:ext uri="{BB962C8B-B14F-4D97-AF65-F5344CB8AC3E}">
        <p14:creationId xmlns:p14="http://schemas.microsoft.com/office/powerpoint/2010/main" val="2129016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E2C86F6-0360-41E8-81B3-CF91EF2179AA}" type="datetimeFigureOut">
              <a:rPr lang="ar-SA" smtClean="0"/>
              <a:t>01/02/38</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E0D7154-6C77-4F05-BC7F-DB8287719464}" type="slidenum">
              <a:rPr lang="ar-SA" smtClean="0"/>
              <a:t>‹#›</a:t>
            </a:fld>
            <a:endParaRPr lang="ar-SA"/>
          </a:p>
        </p:txBody>
      </p:sp>
    </p:spTree>
    <p:extLst>
      <p:ext uri="{BB962C8B-B14F-4D97-AF65-F5344CB8AC3E}">
        <p14:creationId xmlns:p14="http://schemas.microsoft.com/office/powerpoint/2010/main" val="2655441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331640" y="1628800"/>
            <a:ext cx="6400800" cy="4176464"/>
          </a:xfrm>
        </p:spPr>
        <p:txBody>
          <a:bodyPr>
            <a:noAutofit/>
          </a:bodyPr>
          <a:lstStyle/>
          <a:p>
            <a:pPr algn="ctr"/>
            <a:r>
              <a:rPr lang="ar-SA" sz="2400" b="1" dirty="0" smtClean="0">
                <a:solidFill>
                  <a:schemeClr val="tx1"/>
                </a:solidFill>
              </a:rPr>
              <a:t>استراتيجية الحوار </a:t>
            </a:r>
          </a:p>
          <a:p>
            <a:pPr algn="r"/>
            <a:r>
              <a:rPr lang="ar-SA" sz="2400" b="1" dirty="0" smtClean="0">
                <a:solidFill>
                  <a:schemeClr val="tx1"/>
                </a:solidFill>
              </a:rPr>
              <a:t>ماهي السلعة التي تباع في الفيديو ؟ </a:t>
            </a:r>
          </a:p>
          <a:p>
            <a:pPr algn="r"/>
            <a:r>
              <a:rPr lang="ar-SA" sz="2400" b="1" dirty="0" smtClean="0">
                <a:solidFill>
                  <a:schemeClr val="tx1"/>
                </a:solidFill>
              </a:rPr>
              <a:t>هل للسلعة أنواع ؟ </a:t>
            </a:r>
          </a:p>
          <a:p>
            <a:pPr algn="r"/>
            <a:r>
              <a:rPr lang="ar-SA" sz="2400" b="1" dirty="0" smtClean="0">
                <a:solidFill>
                  <a:schemeClr val="tx1"/>
                </a:solidFill>
              </a:rPr>
              <a:t>كيف تم عملية البيع ؟</a:t>
            </a:r>
          </a:p>
          <a:p>
            <a:pPr algn="r"/>
            <a:endParaRPr lang="ar-SA" sz="2400" dirty="0"/>
          </a:p>
        </p:txBody>
      </p:sp>
    </p:spTree>
    <p:extLst>
      <p:ext uri="{BB962C8B-B14F-4D97-AF65-F5344CB8AC3E}">
        <p14:creationId xmlns:p14="http://schemas.microsoft.com/office/powerpoint/2010/main" val="27038498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43000"/>
            <a:ext cx="35052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Rectangle 3"/>
          <p:cNvSpPr>
            <a:spLocks noChangeArrowheads="1"/>
          </p:cNvSpPr>
          <p:nvPr/>
        </p:nvSpPr>
        <p:spPr bwMode="auto">
          <a:xfrm>
            <a:off x="5004048" y="260648"/>
            <a:ext cx="3768980" cy="646331"/>
          </a:xfrm>
          <a:prstGeom prst="rect">
            <a:avLst/>
          </a:prstGeom>
          <a:noFill/>
          <a:ln w="9525">
            <a:noFill/>
            <a:miter lim="800000"/>
            <a:headEnd/>
            <a:tailEnd/>
          </a:ln>
          <a:effectLst/>
        </p:spPr>
        <p:txBody>
          <a:bodyPr wrap="none" anchor="ctr">
            <a:spAutoFit/>
          </a:bodyPr>
          <a:lstStyle/>
          <a:p>
            <a:pPr algn="ctr">
              <a:defRPr/>
            </a:pPr>
            <a:r>
              <a:rPr lang="ar-SA" sz="3600" b="1" dirty="0" smtClean="0">
                <a:solidFill>
                  <a:srgbClr val="7030A0"/>
                </a:solidFill>
                <a:ea typeface="Times New Roman" pitchFamily="18" charset="0"/>
                <a:cs typeface="+mj-cs"/>
              </a:rPr>
              <a:t>تمثيل </a:t>
            </a:r>
            <a:r>
              <a:rPr lang="ar-EG" sz="3600" b="1" dirty="0" smtClean="0">
                <a:solidFill>
                  <a:srgbClr val="7030A0"/>
                </a:solidFill>
                <a:ea typeface="Times New Roman" pitchFamily="18" charset="0"/>
                <a:cs typeface="+mj-cs"/>
              </a:rPr>
              <a:t>حالة التوازن بيانياً</a:t>
            </a:r>
            <a:endParaRPr lang="ar-EG" sz="3600" dirty="0">
              <a:solidFill>
                <a:srgbClr val="7030A0"/>
              </a:solidFill>
              <a:cs typeface="+mj-cs"/>
            </a:endParaRPr>
          </a:p>
        </p:txBody>
      </p:sp>
      <p:sp>
        <p:nvSpPr>
          <p:cNvPr id="19460" name="Rectangle 4"/>
          <p:cNvSpPr>
            <a:spLocks noChangeArrowheads="1"/>
          </p:cNvSpPr>
          <p:nvPr/>
        </p:nvSpPr>
        <p:spPr bwMode="auto">
          <a:xfrm>
            <a:off x="4159606" y="906979"/>
            <a:ext cx="4648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ar-EG" sz="2800" b="1" dirty="0">
                <a:solidFill>
                  <a:srgbClr val="002060"/>
                </a:solidFill>
                <a:cs typeface="Times New Roman" pitchFamily="18" charset="0"/>
              </a:rPr>
              <a:t>- المحور الأفقي يمثل الكميات المطلوبة </a:t>
            </a:r>
            <a:r>
              <a:rPr lang="en-US" sz="2800" b="1" dirty="0" err="1">
                <a:solidFill>
                  <a:srgbClr val="002060"/>
                </a:solidFill>
                <a:cs typeface="Times New Roman" pitchFamily="18" charset="0"/>
              </a:rPr>
              <a:t>Qd</a:t>
            </a:r>
            <a:r>
              <a:rPr lang="en-US" sz="2800" b="1" dirty="0">
                <a:solidFill>
                  <a:srgbClr val="002060"/>
                </a:solidFill>
                <a:cs typeface="Times New Roman" pitchFamily="18" charset="0"/>
              </a:rPr>
              <a:t> </a:t>
            </a:r>
            <a:r>
              <a:rPr lang="ar-EG" sz="2800" b="1" dirty="0">
                <a:solidFill>
                  <a:srgbClr val="002060"/>
                </a:solidFill>
                <a:cs typeface="Times New Roman" pitchFamily="18" charset="0"/>
              </a:rPr>
              <a:t>و الكميات المعروضة </a:t>
            </a:r>
            <a:r>
              <a:rPr lang="en-US" sz="2800" b="1" dirty="0">
                <a:solidFill>
                  <a:srgbClr val="002060"/>
                </a:solidFill>
                <a:cs typeface="Times New Roman" pitchFamily="18" charset="0"/>
              </a:rPr>
              <a:t>Qs</a:t>
            </a:r>
            <a:r>
              <a:rPr lang="ar-EG" sz="2800" b="1" dirty="0">
                <a:solidFill>
                  <a:srgbClr val="002060"/>
                </a:solidFill>
                <a:cs typeface="Times New Roman" pitchFamily="18" charset="0"/>
              </a:rPr>
              <a:t>.</a:t>
            </a:r>
          </a:p>
        </p:txBody>
      </p:sp>
      <p:sp>
        <p:nvSpPr>
          <p:cNvPr id="7" name="Rectangle 4"/>
          <p:cNvSpPr>
            <a:spLocks noChangeArrowheads="1"/>
          </p:cNvSpPr>
          <p:nvPr/>
        </p:nvSpPr>
        <p:spPr bwMode="auto">
          <a:xfrm>
            <a:off x="4124736" y="2060848"/>
            <a:ext cx="4648200" cy="954088"/>
          </a:xfrm>
          <a:prstGeom prst="rect">
            <a:avLst/>
          </a:prstGeom>
          <a:noFill/>
          <a:ln w="9525">
            <a:noFill/>
            <a:miter lim="800000"/>
            <a:headEnd/>
            <a:tailEnd/>
          </a:ln>
          <a:effectLst/>
        </p:spPr>
        <p:txBody>
          <a:bodyPr anchor="ctr">
            <a:spAutoFit/>
          </a:bodyPr>
          <a:lstStyle/>
          <a:p>
            <a:pPr>
              <a:defRPr/>
            </a:pPr>
            <a:r>
              <a:rPr lang="ar-EG" sz="2800" b="1" dirty="0">
                <a:solidFill>
                  <a:srgbClr val="002060"/>
                </a:solidFill>
                <a:ea typeface="Times New Roman" pitchFamily="18" charset="0"/>
                <a:cs typeface="+mj-cs"/>
              </a:rPr>
              <a:t>- المحور الرأسي يمثل السعر</a:t>
            </a:r>
            <a:r>
              <a:rPr lang="en-US" sz="2800" b="1" dirty="0">
                <a:solidFill>
                  <a:srgbClr val="002060"/>
                </a:solidFill>
                <a:ea typeface="Times New Roman" pitchFamily="18" charset="0"/>
                <a:cs typeface="+mj-cs"/>
              </a:rPr>
              <a:t>P</a:t>
            </a:r>
            <a:r>
              <a:rPr lang="ar-EG" sz="2800" b="1" dirty="0">
                <a:solidFill>
                  <a:srgbClr val="002060"/>
                </a:solidFill>
                <a:ea typeface="Times New Roman" pitchFamily="18" charset="0"/>
                <a:cs typeface="+mj-cs"/>
              </a:rPr>
              <a:t>.</a:t>
            </a:r>
            <a:endParaRPr lang="en-US" sz="2800" b="1" dirty="0">
              <a:solidFill>
                <a:srgbClr val="002060"/>
              </a:solidFill>
              <a:ea typeface="Times New Roman" pitchFamily="18" charset="0"/>
              <a:cs typeface="+mj-cs"/>
            </a:endParaRPr>
          </a:p>
          <a:p>
            <a:pPr>
              <a:defRPr/>
            </a:pPr>
            <a:endParaRPr lang="ar-EG" sz="2800" b="1" dirty="0">
              <a:solidFill>
                <a:srgbClr val="002060"/>
              </a:solidFill>
              <a:cs typeface="+mj-cs"/>
            </a:endParaRPr>
          </a:p>
        </p:txBody>
      </p:sp>
      <p:sp>
        <p:nvSpPr>
          <p:cNvPr id="8" name="Rectangle 4"/>
          <p:cNvSpPr>
            <a:spLocks noChangeArrowheads="1"/>
          </p:cNvSpPr>
          <p:nvPr/>
        </p:nvSpPr>
        <p:spPr bwMode="auto">
          <a:xfrm>
            <a:off x="4124736" y="2708920"/>
            <a:ext cx="4648200" cy="1816100"/>
          </a:xfrm>
          <a:prstGeom prst="rect">
            <a:avLst/>
          </a:prstGeom>
          <a:noFill/>
          <a:ln w="9525">
            <a:noFill/>
            <a:miter lim="800000"/>
            <a:headEnd/>
            <a:tailEnd/>
          </a:ln>
          <a:effectLst/>
        </p:spPr>
        <p:txBody>
          <a:bodyPr anchor="ctr">
            <a:spAutoFit/>
          </a:bodyPr>
          <a:lstStyle/>
          <a:p>
            <a:pPr>
              <a:defRPr/>
            </a:pPr>
            <a:r>
              <a:rPr lang="ar-EG" sz="2800" b="1" dirty="0">
                <a:solidFill>
                  <a:srgbClr val="002060"/>
                </a:solidFill>
                <a:ea typeface="Times New Roman" pitchFamily="18" charset="0"/>
                <a:cs typeface="+mj-cs"/>
              </a:rPr>
              <a:t>- المنحى </a:t>
            </a:r>
            <a:r>
              <a:rPr lang="en-US" sz="2800" b="1" dirty="0">
                <a:solidFill>
                  <a:srgbClr val="002060"/>
                </a:solidFill>
                <a:ea typeface="Times New Roman" pitchFamily="18" charset="0"/>
                <a:cs typeface="+mj-cs"/>
              </a:rPr>
              <a:t>DD </a:t>
            </a:r>
            <a:r>
              <a:rPr lang="ar-EG" sz="2800" b="1" dirty="0">
                <a:solidFill>
                  <a:srgbClr val="002060"/>
                </a:solidFill>
                <a:ea typeface="Times New Roman" pitchFamily="18" charset="0"/>
                <a:cs typeface="+mj-cs"/>
              </a:rPr>
              <a:t>هو منحنى الطلب بينما منحنى </a:t>
            </a:r>
            <a:r>
              <a:rPr lang="en-US" sz="2800" b="1" dirty="0">
                <a:solidFill>
                  <a:srgbClr val="002060"/>
                </a:solidFill>
                <a:ea typeface="Times New Roman" pitchFamily="18" charset="0"/>
                <a:cs typeface="+mj-cs"/>
              </a:rPr>
              <a:t>SS </a:t>
            </a:r>
            <a:r>
              <a:rPr lang="ar-EG" sz="2800" b="1" dirty="0">
                <a:solidFill>
                  <a:srgbClr val="002060"/>
                </a:solidFill>
                <a:ea typeface="Times New Roman" pitchFamily="18" charset="0"/>
                <a:cs typeface="+mj-cs"/>
              </a:rPr>
              <a:t>هو منحنى العرض.</a:t>
            </a:r>
            <a:endParaRPr lang="en-US" sz="2800" b="1" dirty="0">
              <a:solidFill>
                <a:srgbClr val="002060"/>
              </a:solidFill>
              <a:ea typeface="Times New Roman" pitchFamily="18" charset="0"/>
              <a:cs typeface="+mj-cs"/>
            </a:endParaRPr>
          </a:p>
          <a:p>
            <a:pPr>
              <a:defRPr/>
            </a:pPr>
            <a:endParaRPr lang="en-US" sz="2800" b="1" dirty="0">
              <a:solidFill>
                <a:srgbClr val="002060"/>
              </a:solidFill>
              <a:ea typeface="Times New Roman" pitchFamily="18" charset="0"/>
              <a:cs typeface="+mj-cs"/>
            </a:endParaRPr>
          </a:p>
          <a:p>
            <a:pPr>
              <a:defRPr/>
            </a:pPr>
            <a:endParaRPr lang="ar-EG" sz="2800" b="1" dirty="0">
              <a:solidFill>
                <a:srgbClr val="002060"/>
              </a:solidFill>
              <a:cs typeface="+mj-cs"/>
            </a:endParaRPr>
          </a:p>
        </p:txBody>
      </p:sp>
      <p:sp>
        <p:nvSpPr>
          <p:cNvPr id="9" name="Rectangle 4"/>
          <p:cNvSpPr>
            <a:spLocks noChangeArrowheads="1"/>
          </p:cNvSpPr>
          <p:nvPr/>
        </p:nvSpPr>
        <p:spPr bwMode="auto">
          <a:xfrm>
            <a:off x="3928203" y="3933056"/>
            <a:ext cx="4876800" cy="2246312"/>
          </a:xfrm>
          <a:prstGeom prst="rect">
            <a:avLst/>
          </a:prstGeom>
          <a:noFill/>
          <a:ln w="9525">
            <a:noFill/>
            <a:miter lim="800000"/>
            <a:headEnd/>
            <a:tailEnd/>
          </a:ln>
          <a:effectLst/>
        </p:spPr>
        <p:txBody>
          <a:bodyPr anchor="ctr">
            <a:spAutoFit/>
          </a:bodyPr>
          <a:lstStyle/>
          <a:p>
            <a:pPr>
              <a:defRPr/>
            </a:pPr>
            <a:r>
              <a:rPr lang="ar-EG" sz="2800" b="1" dirty="0">
                <a:solidFill>
                  <a:srgbClr val="002060"/>
                </a:solidFill>
                <a:ea typeface="Times New Roman" pitchFamily="18" charset="0"/>
                <a:cs typeface="+mj-cs"/>
              </a:rPr>
              <a:t>- النقطة </a:t>
            </a:r>
            <a:r>
              <a:rPr lang="en-US" sz="2800" b="1" dirty="0">
                <a:solidFill>
                  <a:srgbClr val="002060"/>
                </a:solidFill>
                <a:ea typeface="Times New Roman" pitchFamily="18" charset="0"/>
                <a:cs typeface="+mj-cs"/>
              </a:rPr>
              <a:t>A </a:t>
            </a:r>
            <a:r>
              <a:rPr lang="ar-EG" sz="2800" b="1" dirty="0">
                <a:solidFill>
                  <a:srgbClr val="002060"/>
                </a:solidFill>
                <a:ea typeface="Times New Roman" pitchFamily="18" charset="0"/>
                <a:cs typeface="+mj-cs"/>
              </a:rPr>
              <a:t>هي نقطة التوازن حيث يتقاطع منحنى الطلب مع منحنى العرض.</a:t>
            </a:r>
            <a:endParaRPr lang="en-US" sz="2800" b="1" dirty="0">
              <a:solidFill>
                <a:srgbClr val="002060"/>
              </a:solidFill>
              <a:ea typeface="Times New Roman" pitchFamily="18" charset="0"/>
              <a:cs typeface="+mj-cs"/>
            </a:endParaRPr>
          </a:p>
          <a:p>
            <a:pPr>
              <a:defRPr/>
            </a:pPr>
            <a:endParaRPr lang="en-US" sz="2800" b="1" dirty="0">
              <a:solidFill>
                <a:srgbClr val="002060"/>
              </a:solidFill>
              <a:ea typeface="Times New Roman" pitchFamily="18" charset="0"/>
              <a:cs typeface="+mj-cs"/>
            </a:endParaRPr>
          </a:p>
          <a:p>
            <a:pPr>
              <a:defRPr/>
            </a:pPr>
            <a:endParaRPr lang="en-US" sz="2800" b="1" dirty="0">
              <a:solidFill>
                <a:srgbClr val="002060"/>
              </a:solidFill>
              <a:ea typeface="Times New Roman" pitchFamily="18" charset="0"/>
              <a:cs typeface="+mj-cs"/>
            </a:endParaRPr>
          </a:p>
          <a:p>
            <a:pPr>
              <a:defRPr/>
            </a:pPr>
            <a:endParaRPr lang="ar-EG" sz="2800" b="1" dirty="0">
              <a:solidFill>
                <a:srgbClr val="002060"/>
              </a:solidFill>
              <a:cs typeface="+mj-cs"/>
            </a:endParaRPr>
          </a:p>
        </p:txBody>
      </p:sp>
      <p:sp>
        <p:nvSpPr>
          <p:cNvPr id="10" name="Rectangle 4"/>
          <p:cNvSpPr>
            <a:spLocks noChangeArrowheads="1"/>
          </p:cNvSpPr>
          <p:nvPr/>
        </p:nvSpPr>
        <p:spPr bwMode="auto">
          <a:xfrm>
            <a:off x="1066800" y="5956300"/>
            <a:ext cx="7239000" cy="1816100"/>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ar-EG" sz="2800" b="1" dirty="0">
                <a:latin typeface="+mn-lt"/>
                <a:cs typeface="+mn-cs"/>
              </a:rPr>
              <a:t>- </a:t>
            </a:r>
            <a:r>
              <a:rPr lang="ar-EG" sz="2800" b="1" dirty="0">
                <a:solidFill>
                  <a:srgbClr val="002060"/>
                </a:solidFill>
                <a:ea typeface="Times New Roman" pitchFamily="18" charset="0"/>
                <a:cs typeface="+mj-cs"/>
              </a:rPr>
              <a:t>سعر التوازن – 4 ريالات وكمية التوازن – 300 كيلو جرام.</a:t>
            </a:r>
            <a:endParaRPr lang="en-US" sz="2800" b="1" dirty="0">
              <a:solidFill>
                <a:srgbClr val="002060"/>
              </a:solidFill>
              <a:ea typeface="Times New Roman" pitchFamily="18" charset="0"/>
              <a:cs typeface="+mj-cs"/>
            </a:endParaRPr>
          </a:p>
          <a:p>
            <a:pPr>
              <a:defRPr/>
            </a:pPr>
            <a:endParaRPr lang="en-US" sz="2800" b="1" dirty="0">
              <a:solidFill>
                <a:srgbClr val="002060"/>
              </a:solidFill>
              <a:ea typeface="Times New Roman" pitchFamily="18" charset="0"/>
              <a:cs typeface="+mj-cs"/>
            </a:endParaRPr>
          </a:p>
          <a:p>
            <a:pPr>
              <a:defRPr/>
            </a:pPr>
            <a:endParaRPr lang="en-US" sz="2800" b="1" dirty="0">
              <a:solidFill>
                <a:srgbClr val="002060"/>
              </a:solidFill>
              <a:ea typeface="Times New Roman" pitchFamily="18" charset="0"/>
              <a:cs typeface="+mj-cs"/>
            </a:endParaRPr>
          </a:p>
          <a:p>
            <a:pPr>
              <a:defRPr/>
            </a:pPr>
            <a:endParaRPr lang="ar-EG" sz="2800" b="1" dirty="0">
              <a:solidFill>
                <a:srgbClr val="002060"/>
              </a:solidFill>
              <a:cs typeface="+mj-cs"/>
            </a:endParaRPr>
          </a:p>
        </p:txBody>
      </p:sp>
    </p:spTree>
    <p:extLst>
      <p:ext uri="{BB962C8B-B14F-4D97-AF65-F5344CB8AC3E}">
        <p14:creationId xmlns:p14="http://schemas.microsoft.com/office/powerpoint/2010/main" val="4042080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مستطيل 1"/>
          <p:cNvSpPr/>
          <p:nvPr/>
        </p:nvSpPr>
        <p:spPr>
          <a:xfrm>
            <a:off x="2987824" y="620688"/>
            <a:ext cx="5472608" cy="1323439"/>
          </a:xfrm>
          <a:prstGeom prst="rect">
            <a:avLst/>
          </a:prstGeom>
        </p:spPr>
        <p:txBody>
          <a:bodyPr wrap="square">
            <a:spAutoFit/>
          </a:bodyPr>
          <a:lstStyle/>
          <a:p>
            <a:pPr>
              <a:defRPr/>
            </a:pPr>
            <a:r>
              <a:rPr lang="ar-SA" sz="2000" b="1" dirty="0">
                <a:solidFill>
                  <a:schemeClr val="accent3">
                    <a:lumMod val="50000"/>
                  </a:schemeClr>
                </a:solidFill>
              </a:rPr>
              <a:t>حالة </a:t>
            </a:r>
            <a:r>
              <a:rPr lang="ar-SA" sz="2000" b="1" dirty="0" smtClean="0">
                <a:solidFill>
                  <a:schemeClr val="accent3">
                    <a:lumMod val="50000"/>
                  </a:schemeClr>
                </a:solidFill>
              </a:rPr>
              <a:t>فائض </a:t>
            </a:r>
            <a:r>
              <a:rPr lang="ar-SA" sz="1678" b="1" dirty="0">
                <a:solidFill>
                  <a:schemeClr val="accent3">
                    <a:lumMod val="50000"/>
                  </a:schemeClr>
                </a:solidFill>
              </a:rPr>
              <a:t>العرض</a:t>
            </a:r>
          </a:p>
          <a:p>
            <a:pPr>
              <a:defRPr/>
            </a:pPr>
            <a:endParaRPr lang="ar-SA" sz="2000" b="1" dirty="0" smtClean="0">
              <a:solidFill>
                <a:schemeClr val="accent1">
                  <a:lumMod val="75000"/>
                </a:schemeClr>
              </a:solidFill>
              <a:ea typeface="Times New Roman" pitchFamily="18" charset="0"/>
            </a:endParaRPr>
          </a:p>
          <a:p>
            <a:pPr>
              <a:defRPr/>
            </a:pPr>
            <a:r>
              <a:rPr lang="ar-EG" sz="2000" b="1" dirty="0" smtClean="0">
                <a:solidFill>
                  <a:schemeClr val="accent1">
                    <a:lumMod val="75000"/>
                  </a:schemeClr>
                </a:solidFill>
                <a:ea typeface="Times New Roman" pitchFamily="18" charset="0"/>
              </a:rPr>
              <a:t>* </a:t>
            </a:r>
            <a:r>
              <a:rPr lang="ar-EG" sz="2000" b="1" dirty="0">
                <a:solidFill>
                  <a:schemeClr val="accent1">
                    <a:lumMod val="75000"/>
                  </a:schemeClr>
                </a:solidFill>
                <a:ea typeface="Times New Roman" pitchFamily="18" charset="0"/>
              </a:rPr>
              <a:t>إذا ظهرت حالة فائض عرض في السوق يضطر المنتجون إلى تخفيض السعر للوصول إلى حالة التوازن.</a:t>
            </a:r>
            <a:endParaRPr lang="en-US" sz="2000" b="1" dirty="0">
              <a:solidFill>
                <a:schemeClr val="accent1">
                  <a:lumMod val="75000"/>
                </a:schemeClr>
              </a:solidFill>
              <a:ea typeface="Times New Roman" pitchFamily="18" charset="0"/>
            </a:endParaRPr>
          </a:p>
        </p:txBody>
      </p:sp>
      <p:sp>
        <p:nvSpPr>
          <p:cNvPr id="5" name="مستطيل 4"/>
          <p:cNvSpPr/>
          <p:nvPr/>
        </p:nvSpPr>
        <p:spPr>
          <a:xfrm>
            <a:off x="899592" y="2902292"/>
            <a:ext cx="7776864" cy="3046988"/>
          </a:xfrm>
          <a:prstGeom prst="rect">
            <a:avLst/>
          </a:prstGeom>
        </p:spPr>
        <p:txBody>
          <a:bodyPr wrap="square">
            <a:spAutoFit/>
          </a:bodyPr>
          <a:lstStyle/>
          <a:p>
            <a:pPr algn="ctr">
              <a:defRPr/>
            </a:pPr>
            <a:r>
              <a:rPr lang="ar-EG" sz="2400" b="1" dirty="0">
                <a:ea typeface="Times New Roman" pitchFamily="18" charset="0"/>
              </a:rPr>
              <a:t>بالعودة إلى الجدول السابق، إذا افترضنا أن سعر السوق عند 6 ريالات، لا يستطيع المنتجون بيع الكميات المعروضة</a:t>
            </a:r>
            <a:r>
              <a:rPr lang="ar-SA" sz="2400" b="1" dirty="0">
                <a:ea typeface="Times New Roman" pitchFamily="18" charset="0"/>
              </a:rPr>
              <a:t> 600</a:t>
            </a:r>
            <a:r>
              <a:rPr lang="ar-EG" sz="2400" b="1" dirty="0">
                <a:ea typeface="Times New Roman" pitchFamily="18" charset="0"/>
              </a:rPr>
              <a:t> </a:t>
            </a:r>
            <a:r>
              <a:rPr lang="ar-SA" sz="2400" b="1" dirty="0">
                <a:ea typeface="Times New Roman" pitchFamily="18" charset="0"/>
              </a:rPr>
              <a:t>كيلوجرام </a:t>
            </a:r>
            <a:r>
              <a:rPr lang="ar-EG" sz="2400" b="1" dirty="0">
                <a:ea typeface="Times New Roman" pitchFamily="18" charset="0"/>
              </a:rPr>
              <a:t>عند هذا السعر؛ لأن المستهلكين يرون أن هذا السعر مرتفع ولا يرغبون في شراء أكثر من 100 كيلو جرام؛ لذلك تظهر حالة فائض عرض بمقدار 500 كيلو جرام، وهذه الكمية يضطر المنتجون إلى تخزينها. ولكن هذا الوضع لا يستمر وإلا سيتراكم المخزون </a:t>
            </a:r>
            <a:r>
              <a:rPr lang="ar-SA" sz="2400" b="1" dirty="0">
                <a:ea typeface="Times New Roman" pitchFamily="18" charset="0"/>
              </a:rPr>
              <a:t>مع</a:t>
            </a:r>
            <a:r>
              <a:rPr lang="ar-EG" sz="2400" b="1" dirty="0">
                <a:ea typeface="Times New Roman" pitchFamily="18" charset="0"/>
              </a:rPr>
              <a:t> الزمن ؛ لذلك يقرر المنتجون تخفيض السعر؛ وهذا التخفيض يشجع المستهلكين على شراء كميات إضافية من السلعة؛ ويستمر التخفيض وصولاً إلى حالة التوازن.</a:t>
            </a:r>
            <a:endParaRPr lang="ar-EG" sz="2400" dirty="0"/>
          </a:p>
        </p:txBody>
      </p:sp>
      <p:pic>
        <p:nvPicPr>
          <p:cNvPr id="3" name="صورة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06680"/>
            <a:ext cx="2491035" cy="1810152"/>
          </a:xfrm>
          <a:prstGeom prst="rect">
            <a:avLst/>
          </a:prstGeom>
        </p:spPr>
      </p:pic>
    </p:spTree>
    <p:extLst>
      <p:ext uri="{BB962C8B-B14F-4D97-AF65-F5344CB8AC3E}">
        <p14:creationId xmlns:p14="http://schemas.microsoft.com/office/powerpoint/2010/main" val="24669183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مربع نص 1"/>
          <p:cNvSpPr txBox="1"/>
          <p:nvPr/>
        </p:nvSpPr>
        <p:spPr>
          <a:xfrm>
            <a:off x="3275856" y="476672"/>
            <a:ext cx="4752528" cy="1200329"/>
          </a:xfrm>
          <a:prstGeom prst="rect">
            <a:avLst/>
          </a:prstGeom>
          <a:noFill/>
        </p:spPr>
        <p:txBody>
          <a:bodyPr wrap="square" rtlCol="1">
            <a:spAutoFit/>
          </a:bodyPr>
          <a:lstStyle/>
          <a:p>
            <a:r>
              <a:rPr lang="ar-SA" dirty="0" smtClean="0">
                <a:solidFill>
                  <a:srgbClr val="FF0000"/>
                </a:solidFill>
              </a:rPr>
              <a:t>حالة فائض الطلب</a:t>
            </a:r>
          </a:p>
          <a:p>
            <a:r>
              <a:rPr lang="ar-EG" sz="1600" b="1" dirty="0">
                <a:solidFill>
                  <a:schemeClr val="accent1">
                    <a:lumMod val="75000"/>
                  </a:schemeClr>
                </a:solidFill>
                <a:ea typeface="Times New Roman" pitchFamily="18" charset="0"/>
              </a:rPr>
              <a:t>* </a:t>
            </a:r>
            <a:r>
              <a:rPr lang="ar-EG" b="1" dirty="0">
                <a:solidFill>
                  <a:schemeClr val="accent1">
                    <a:lumMod val="75000"/>
                  </a:schemeClr>
                </a:solidFill>
                <a:ea typeface="Times New Roman" pitchFamily="18" charset="0"/>
              </a:rPr>
              <a:t>إذا ظهرت حالة فائض طلب في السوق يضطر المستهلكون إلى قبول رفع السعر للوصول إلى حالة التوازن.</a:t>
            </a:r>
            <a:endParaRPr lang="en-US" b="1" dirty="0">
              <a:solidFill>
                <a:schemeClr val="accent1">
                  <a:lumMod val="75000"/>
                </a:schemeClr>
              </a:solidFill>
              <a:ea typeface="Times New Roman" pitchFamily="18" charset="0"/>
            </a:endParaRPr>
          </a:p>
          <a:p>
            <a:endParaRPr lang="ar-SA" dirty="0">
              <a:solidFill>
                <a:srgbClr val="FF0000"/>
              </a:solidFill>
            </a:endParaRPr>
          </a:p>
        </p:txBody>
      </p:sp>
      <p:sp>
        <p:nvSpPr>
          <p:cNvPr id="4" name="مستطيل 3"/>
          <p:cNvSpPr/>
          <p:nvPr/>
        </p:nvSpPr>
        <p:spPr>
          <a:xfrm>
            <a:off x="1457636" y="2492896"/>
            <a:ext cx="6642756" cy="3046988"/>
          </a:xfrm>
          <a:prstGeom prst="rect">
            <a:avLst/>
          </a:prstGeom>
        </p:spPr>
        <p:txBody>
          <a:bodyPr wrap="square">
            <a:spAutoFit/>
          </a:bodyPr>
          <a:lstStyle/>
          <a:p>
            <a:pPr algn="ctr">
              <a:defRPr/>
            </a:pPr>
            <a:r>
              <a:rPr lang="ar-EG" sz="2400" b="1" dirty="0">
                <a:ea typeface="Times New Roman" pitchFamily="18" charset="0"/>
              </a:rPr>
              <a:t>سعر 3 ريال مثلاً، فهذا السعر المنخفض يغري المستهلكين الذين يطلبون 400 كيلو جرام عند هذا السعر بينما الكميات المعروضة قليلة، 150 كيلو جراماً فقط، فتظهر حالة فائض طلب عند هذا السعر المنخفض نظراً لنقص السلعة في السوق. في هذه الظروف يكون بعض المستهلكين مستعداً لدفع سعر أكبر للحصول على السلعة، كذلك فإن المنتجين لن يزيدوا من الكمية المعروضة إلا مع رفع سعر، ونتيجة لذلك يرتفع السعر حتى يصل إلى السعر التوازني مرة أخرى.</a:t>
            </a:r>
            <a:endParaRPr lang="ar-EG" sz="2400" dirty="0"/>
          </a:p>
        </p:txBody>
      </p:sp>
      <p:pic>
        <p:nvPicPr>
          <p:cNvPr id="3" name="صورة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06680"/>
            <a:ext cx="2491035" cy="1810152"/>
          </a:xfrm>
          <a:prstGeom prst="rect">
            <a:avLst/>
          </a:prstGeom>
        </p:spPr>
      </p:pic>
    </p:spTree>
    <p:extLst>
      <p:ext uri="{BB962C8B-B14F-4D97-AF65-F5344CB8AC3E}">
        <p14:creationId xmlns:p14="http://schemas.microsoft.com/office/powerpoint/2010/main" val="34224015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491880" y="527189"/>
            <a:ext cx="5328592" cy="4647426"/>
          </a:xfrm>
          <a:prstGeom prst="rect">
            <a:avLst/>
          </a:prstGeom>
          <a:noFill/>
        </p:spPr>
        <p:txBody>
          <a:bodyPr wrap="square" rtlCol="1">
            <a:spAutoFit/>
          </a:bodyPr>
          <a:lstStyle/>
          <a:p>
            <a:pPr algn="ctr"/>
            <a:r>
              <a:rPr lang="ar-SA" sz="2000" b="1" dirty="0"/>
              <a:t> </a:t>
            </a:r>
            <a:r>
              <a:rPr lang="ar-SA" sz="2000" b="1" dirty="0" smtClean="0"/>
              <a:t>            </a:t>
            </a:r>
            <a:r>
              <a:rPr lang="ar-SA" sz="3200" b="1" dirty="0" smtClean="0">
                <a:solidFill>
                  <a:srgbClr val="C00000"/>
                </a:solidFill>
              </a:rPr>
              <a:t>التقويم الصفي</a:t>
            </a:r>
            <a:endParaRPr lang="ar-SA" sz="3200" b="1" dirty="0">
              <a:solidFill>
                <a:srgbClr val="C00000"/>
              </a:solidFill>
            </a:endParaRPr>
          </a:p>
          <a:p>
            <a:r>
              <a:rPr lang="ar-SA" sz="2400" b="1" dirty="0" smtClean="0"/>
              <a:t>س: </a:t>
            </a:r>
            <a:r>
              <a:rPr lang="ar-SA" sz="2400" b="1" dirty="0" smtClean="0">
                <a:solidFill>
                  <a:srgbClr val="FF0000"/>
                </a:solidFill>
              </a:rPr>
              <a:t>من خلال استراتيجية فكر ، زاوج  ، شارك </a:t>
            </a:r>
          </a:p>
          <a:p>
            <a:r>
              <a:rPr lang="ar-SA" sz="2400" b="1" dirty="0" smtClean="0"/>
              <a:t>حددي هل توافقين أم تعترضين على </a:t>
            </a:r>
          </a:p>
          <a:p>
            <a:r>
              <a:rPr lang="ar-SA" sz="2400" b="1" dirty="0" smtClean="0"/>
              <a:t>*في حالة توازن السوق هي التي تحقق رغبات البائعين فقط.</a:t>
            </a:r>
          </a:p>
          <a:p>
            <a:endParaRPr lang="ar-SA" sz="2400" b="1" dirty="0" smtClean="0"/>
          </a:p>
          <a:p>
            <a:endParaRPr lang="ar-SA" sz="2400" b="1" dirty="0"/>
          </a:p>
          <a:p>
            <a:r>
              <a:rPr lang="ar-SA" sz="2400" b="1" dirty="0" smtClean="0"/>
              <a:t>*عند السعر المرتفع عن سعر التوازن توجد حالة فائض طلب</a:t>
            </a:r>
            <a:r>
              <a:rPr lang="ar-SA" sz="2000" b="1" dirty="0" smtClean="0"/>
              <a:t>.</a:t>
            </a:r>
          </a:p>
          <a:p>
            <a:endParaRPr lang="ar-SA" dirty="0"/>
          </a:p>
          <a:p>
            <a:endParaRPr lang="ar-SA" dirty="0" smtClean="0"/>
          </a:p>
          <a:p>
            <a:endParaRPr lang="ar-SA" dirty="0"/>
          </a:p>
          <a:p>
            <a:endParaRPr lang="ar-SA" dirty="0" smtClean="0"/>
          </a:p>
        </p:txBody>
      </p:sp>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980728"/>
            <a:ext cx="2407816" cy="3223890"/>
          </a:xfrm>
          <a:prstGeom prst="rect">
            <a:avLst/>
          </a:prstGeom>
        </p:spPr>
      </p:pic>
    </p:spTree>
    <p:extLst>
      <p:ext uri="{BB962C8B-B14F-4D97-AF65-F5344CB8AC3E}">
        <p14:creationId xmlns:p14="http://schemas.microsoft.com/office/powerpoint/2010/main" val="2597112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1520" y="404664"/>
            <a:ext cx="8640960" cy="1874639"/>
          </a:xfrm>
        </p:spPr>
        <p:txBody>
          <a:bodyPr/>
          <a:lstStyle/>
          <a:p>
            <a:pPr algn="r"/>
            <a:r>
              <a:rPr lang="ar-SA" sz="3200" dirty="0" smtClean="0"/>
              <a:t>من خلال الفيديو السابق أطلقي العنان في التعرف على موضوع الدرس </a:t>
            </a:r>
            <a:endParaRPr lang="ar-SA" sz="3200" dirty="0"/>
          </a:p>
        </p:txBody>
      </p:sp>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1772816"/>
            <a:ext cx="7770787" cy="4581128"/>
          </a:xfrm>
          <a:prstGeom prst="rect">
            <a:avLst/>
          </a:prstGeom>
        </p:spPr>
      </p:pic>
    </p:spTree>
    <p:extLst>
      <p:ext uri="{BB962C8B-B14F-4D97-AF65-F5344CB8AC3E}">
        <p14:creationId xmlns:p14="http://schemas.microsoft.com/office/powerpoint/2010/main" val="2811302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219763" y="2993736"/>
            <a:ext cx="8229600" cy="1143000"/>
          </a:xfrm>
        </p:spPr>
        <p:txBody>
          <a:bodyPr/>
          <a:lstStyle/>
          <a:p>
            <a:pPr algn="ctr"/>
            <a:r>
              <a:rPr lang="ar-SA" dirty="0" smtClean="0"/>
              <a:t>توازن السوق </a:t>
            </a:r>
            <a:endParaRPr lang="ar-SA" dirty="0"/>
          </a:p>
        </p:txBody>
      </p:sp>
      <p:pic>
        <p:nvPicPr>
          <p:cNvPr id="4" name="Picture 2" descr="C:\Users\Abu_Ali\Desktop\صور للجزء الثاني\M_M_M_Plan.jpg"/>
          <p:cNvPicPr>
            <a:picLocks noChangeAspect="1" noChangeArrowheads="1"/>
          </p:cNvPicPr>
          <p:nvPr/>
        </p:nvPicPr>
        <p:blipFill>
          <a:blip r:embed="rId2" cstate="print"/>
          <a:srcRect t="6487"/>
          <a:stretch>
            <a:fillRect/>
          </a:stretch>
        </p:blipFill>
        <p:spPr bwMode="auto">
          <a:xfrm>
            <a:off x="1187624" y="2060848"/>
            <a:ext cx="1872208" cy="207588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5129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95536" y="260648"/>
            <a:ext cx="8640960" cy="3354765"/>
          </a:xfrm>
          <a:prstGeom prst="rect">
            <a:avLst/>
          </a:prstGeom>
          <a:noFill/>
        </p:spPr>
        <p:txBody>
          <a:bodyPr wrap="square" rtlCol="1">
            <a:spAutoFit/>
          </a:bodyPr>
          <a:lstStyle/>
          <a:p>
            <a:pPr algn="ctr"/>
            <a:r>
              <a:rPr lang="ar-SA" sz="3600" dirty="0" smtClean="0">
                <a:solidFill>
                  <a:srgbClr val="00B050"/>
                </a:solidFill>
              </a:rPr>
              <a:t>أهداف الدرس:</a:t>
            </a:r>
          </a:p>
          <a:p>
            <a:endParaRPr lang="ar-SA" sz="3600" dirty="0" smtClean="0"/>
          </a:p>
          <a:p>
            <a:pPr algn="ctr"/>
            <a:r>
              <a:rPr lang="ar-SA" sz="2800" dirty="0" smtClean="0">
                <a:solidFill>
                  <a:schemeClr val="accent3">
                    <a:lumMod val="75000"/>
                  </a:schemeClr>
                </a:solidFill>
              </a:rPr>
              <a:t>1-</a:t>
            </a:r>
            <a:r>
              <a:rPr lang="ar-SA" sz="2800" dirty="0" smtClean="0"/>
              <a:t>أن تعرف الطالبة توازن السوق.</a:t>
            </a:r>
          </a:p>
          <a:p>
            <a:pPr algn="ctr"/>
            <a:endParaRPr lang="ar-SA" sz="2800" dirty="0" smtClean="0"/>
          </a:p>
          <a:p>
            <a:pPr algn="ctr"/>
            <a:r>
              <a:rPr lang="ar-SA" sz="2800" dirty="0" smtClean="0">
                <a:solidFill>
                  <a:schemeClr val="accent3">
                    <a:lumMod val="75000"/>
                  </a:schemeClr>
                </a:solidFill>
              </a:rPr>
              <a:t>2-</a:t>
            </a:r>
            <a:r>
              <a:rPr lang="ar-SA" sz="2800" dirty="0" smtClean="0"/>
              <a:t>أن ترسم الطالبة حالة التوازن </a:t>
            </a:r>
            <a:r>
              <a:rPr lang="ar-SA" sz="2800" dirty="0" err="1" smtClean="0"/>
              <a:t>بيانيآ</a:t>
            </a:r>
            <a:r>
              <a:rPr lang="ar-SA" sz="2800" dirty="0"/>
              <a:t> </a:t>
            </a:r>
            <a:r>
              <a:rPr lang="ar-SA" sz="2800" dirty="0" smtClean="0"/>
              <a:t>.</a:t>
            </a:r>
          </a:p>
          <a:p>
            <a:pPr algn="ctr"/>
            <a:endParaRPr lang="ar-SA" sz="2800" dirty="0" smtClean="0"/>
          </a:p>
          <a:p>
            <a:pPr algn="ctr"/>
            <a:r>
              <a:rPr lang="ar-SA" sz="2800" dirty="0" smtClean="0">
                <a:solidFill>
                  <a:schemeClr val="accent3">
                    <a:lumMod val="75000"/>
                  </a:schemeClr>
                </a:solidFill>
              </a:rPr>
              <a:t>3-</a:t>
            </a:r>
            <a:r>
              <a:rPr lang="ar-SA" sz="2800" dirty="0" smtClean="0"/>
              <a:t>أن تقارن الطالبة بين حالتي فائض الطلب وفائض العرض.</a:t>
            </a:r>
            <a:endParaRPr lang="ar-SA" sz="2800" dirty="0"/>
          </a:p>
        </p:txBody>
      </p:sp>
      <p:pic>
        <p:nvPicPr>
          <p:cNvPr id="3" name="صورة 2"/>
          <p:cNvPicPr>
            <a:picLocks noChangeAspect="1"/>
          </p:cNvPicPr>
          <p:nvPr/>
        </p:nvPicPr>
        <p:blipFill rotWithShape="1">
          <a:blip r:embed="rId2" cstate="print">
            <a:extLst>
              <a:ext uri="{28A0092B-C50C-407E-A947-70E740481C1C}">
                <a14:useLocalDpi xmlns:a14="http://schemas.microsoft.com/office/drawing/2010/main" val="0"/>
              </a:ext>
            </a:extLst>
          </a:blip>
          <a:srcRect l="2607" t="11842" r="7368" b="6931"/>
          <a:stretch/>
        </p:blipFill>
        <p:spPr>
          <a:xfrm>
            <a:off x="403097" y="4077072"/>
            <a:ext cx="2639453" cy="1556792"/>
          </a:xfrm>
          <a:prstGeom prst="rect">
            <a:avLst/>
          </a:prstGeom>
        </p:spPr>
      </p:pic>
    </p:spTree>
    <p:extLst>
      <p:ext uri="{BB962C8B-B14F-4D97-AF65-F5344CB8AC3E}">
        <p14:creationId xmlns:p14="http://schemas.microsoft.com/office/powerpoint/2010/main" val="3593842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843808" y="1412776"/>
            <a:ext cx="2916324" cy="646331"/>
          </a:xfrm>
          <a:prstGeom prst="rect">
            <a:avLst/>
          </a:prstGeom>
          <a:noFill/>
        </p:spPr>
        <p:txBody>
          <a:bodyPr wrap="square" rtlCol="1">
            <a:spAutoFit/>
          </a:bodyPr>
          <a:lstStyle/>
          <a:p>
            <a:r>
              <a:rPr lang="ar-S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مقدمة الدرس</a:t>
            </a:r>
            <a:endParaRPr lang="ar-SA"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 name="مربع نص 1"/>
          <p:cNvSpPr txBox="1"/>
          <p:nvPr/>
        </p:nvSpPr>
        <p:spPr>
          <a:xfrm>
            <a:off x="953598" y="2383884"/>
            <a:ext cx="6912768" cy="2308324"/>
          </a:xfrm>
          <a:prstGeom prst="rect">
            <a:avLst/>
          </a:prstGeom>
          <a:noFill/>
        </p:spPr>
        <p:txBody>
          <a:bodyPr wrap="square" rtlCol="1">
            <a:spAutoFit/>
          </a:bodyPr>
          <a:lstStyle/>
          <a:p>
            <a:r>
              <a:rPr lang="ar-SA" b="1" dirty="0"/>
              <a:t>من آيات الله سبحانه وتعالى الدالة على عظمته أنه خلق كل شيء وجعلة موزون بمعنى أن لا يطغى جانب على آخر قال تعالى(والأرض مددناها وألقينا فيها رواسي وأنبتنا فيها من كل شيء موزون ) توضح هذه الآية أن كل شيء خلق موزون في الكون فمختلف أنشطة الحياة موزونه مثل توازن الغذاء ،توازن البيئة ،والتوازن في العلاقات الاجتماعية  حتى في العلاقة الاقتصادية في الشراء والبيع والطلب والعرض فالدنيا والآخرة عباره عن عملية حسابيه فيهما الربح والخسارة والسداد و الاقتراض لكن نريد أن نصل لحالة تراضي وتوازن بين طرفي السوق فيتم </a:t>
            </a:r>
            <a:r>
              <a:rPr lang="ar-SA" b="1" dirty="0" smtClean="0"/>
              <a:t>إتمام </a:t>
            </a:r>
            <a:r>
              <a:rPr lang="ar-SA" b="1" dirty="0"/>
              <a:t>الصفقة التجارية بهدوء نفس وطمأنينة وتراضي  بينهم .قال تعالى(إلا أن تكون تجارة عن تراضي منكم )</a:t>
            </a:r>
            <a:endParaRPr lang="en-US" dirty="0"/>
          </a:p>
        </p:txBody>
      </p:sp>
      <p:pic>
        <p:nvPicPr>
          <p:cNvPr id="6" name="صورة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87624" y="389890"/>
            <a:ext cx="1490354" cy="1694328"/>
          </a:xfrm>
          <a:prstGeom prst="rect">
            <a:avLst/>
          </a:prstGeom>
        </p:spPr>
      </p:pic>
    </p:spTree>
    <p:extLst>
      <p:ext uri="{BB962C8B-B14F-4D97-AF65-F5344CB8AC3E}">
        <p14:creationId xmlns:p14="http://schemas.microsoft.com/office/powerpoint/2010/main" val="170952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827584" y="260648"/>
            <a:ext cx="7728139" cy="923330"/>
          </a:xfrm>
          <a:prstGeom prst="rect">
            <a:avLst/>
          </a:prstGeom>
          <a:noFill/>
        </p:spPr>
        <p:txBody>
          <a:bodyPr wrap="square" rtlCol="1">
            <a:spAutoFit/>
          </a:bodyPr>
          <a:lstStyle/>
          <a:p>
            <a:pPr marL="285750" indent="-285750">
              <a:buFont typeface="Arial" pitchFamily="34" charset="0"/>
              <a:buChar char="•"/>
            </a:pPr>
            <a:r>
              <a:rPr lang="ar-SA" b="1" dirty="0" smtClean="0"/>
              <a:t>لتوضيح كيفية الوصول الى توازن السوق نستخدم جدولي الطلب والعرض من خلال المثال التالي :</a:t>
            </a:r>
          </a:p>
          <a:p>
            <a:r>
              <a:rPr lang="ar-SA" b="1" dirty="0" smtClean="0"/>
              <a:t>مثال :يوضح هذا الجدول الكميات التي يطلبها المستهلكون ويعرضها المنتجون من التفاح الأخضر اسبوعيا في أحد الأحياء عن الأسعار المختلفة</a:t>
            </a:r>
          </a:p>
        </p:txBody>
      </p:sp>
      <p:pic>
        <p:nvPicPr>
          <p:cNvPr id="30" name="صورة 2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9529" y="1220118"/>
            <a:ext cx="6804248" cy="2977391"/>
          </a:xfrm>
          <a:prstGeom prst="rect">
            <a:avLst/>
          </a:prstGeom>
        </p:spPr>
      </p:pic>
      <p:sp>
        <p:nvSpPr>
          <p:cNvPr id="33" name="مستطيل 32"/>
          <p:cNvSpPr/>
          <p:nvPr/>
        </p:nvSpPr>
        <p:spPr>
          <a:xfrm>
            <a:off x="3540577" y="4365104"/>
            <a:ext cx="4572000" cy="646331"/>
          </a:xfrm>
          <a:prstGeom prst="rect">
            <a:avLst/>
          </a:prstGeom>
        </p:spPr>
        <p:txBody>
          <a:bodyPr>
            <a:spAutoFit/>
          </a:bodyPr>
          <a:lstStyle/>
          <a:p>
            <a:r>
              <a:rPr lang="ar-SA" b="1" dirty="0" smtClean="0"/>
              <a:t>استراتيجية العصف الذهني : ماذا تلاحظين في الجدول الذي أمامك ؟  </a:t>
            </a:r>
            <a:endParaRPr lang="ar-SA" b="1" dirty="0"/>
          </a:p>
        </p:txBody>
      </p:sp>
      <p:pic>
        <p:nvPicPr>
          <p:cNvPr id="34" name="صورة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4285392"/>
            <a:ext cx="1944216" cy="1452086"/>
          </a:xfrm>
          <a:prstGeom prst="rect">
            <a:avLst/>
          </a:prstGeom>
        </p:spPr>
      </p:pic>
    </p:spTree>
    <p:extLst>
      <p:ext uri="{BB962C8B-B14F-4D97-AF65-F5344CB8AC3E}">
        <p14:creationId xmlns:p14="http://schemas.microsoft.com/office/powerpoint/2010/main" val="2793960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1979712" y="4077072"/>
            <a:ext cx="6803884" cy="1077218"/>
          </a:xfrm>
          <a:prstGeom prst="rect">
            <a:avLst/>
          </a:prstGeom>
          <a:noFill/>
        </p:spPr>
        <p:txBody>
          <a:bodyPr wrap="square" rtlCol="1">
            <a:spAutoFit/>
          </a:bodyPr>
          <a:lstStyle/>
          <a:p>
            <a:r>
              <a:rPr lang="ar-SA" sz="2800" b="1" dirty="0" smtClean="0">
                <a:solidFill>
                  <a:schemeClr val="accent3">
                    <a:lumMod val="75000"/>
                  </a:schemeClr>
                </a:solidFill>
              </a:rPr>
              <a:t>سعر التوازن </a:t>
            </a:r>
          </a:p>
          <a:p>
            <a:r>
              <a:rPr lang="ar-EG" b="1" dirty="0" smtClean="0">
                <a:ea typeface="Times New Roman" pitchFamily="18" charset="0"/>
              </a:rPr>
              <a:t>هو السعر الذي تتساوى عنده الكمية المطلوبة من المستهلكين مع الكمية المعروضة من المنتجين</a:t>
            </a:r>
            <a:endParaRPr lang="ar-SA" b="1" dirty="0"/>
          </a:p>
        </p:txBody>
      </p:sp>
      <p:sp>
        <p:nvSpPr>
          <p:cNvPr id="4" name="مربع نص 3"/>
          <p:cNvSpPr txBox="1"/>
          <p:nvPr/>
        </p:nvSpPr>
        <p:spPr>
          <a:xfrm>
            <a:off x="158030" y="777478"/>
            <a:ext cx="8784976" cy="1015663"/>
          </a:xfrm>
          <a:prstGeom prst="rect">
            <a:avLst/>
          </a:prstGeom>
          <a:noFill/>
        </p:spPr>
        <p:txBody>
          <a:bodyPr wrap="square" rtlCol="1">
            <a:spAutoFit/>
          </a:bodyPr>
          <a:lstStyle/>
          <a:p>
            <a:pPr algn="ctr"/>
            <a:r>
              <a:rPr lang="ar-SA" sz="2400" b="1" dirty="0" smtClean="0">
                <a:solidFill>
                  <a:srgbClr val="FF0000"/>
                </a:solidFill>
              </a:rPr>
              <a:t>تعريف توازن السوق :</a:t>
            </a:r>
          </a:p>
          <a:p>
            <a:r>
              <a:rPr lang="ar-SA" b="1" dirty="0" smtClean="0"/>
              <a:t>هوا</a:t>
            </a:r>
            <a:r>
              <a:rPr lang="ar-EG" b="1" dirty="0" smtClean="0">
                <a:ea typeface="Times New Roman" pitchFamily="18" charset="0"/>
              </a:rPr>
              <a:t>الحالة التي يستقر السوق فيها عند سعر معين، حيث يكون المستهلكون قادرين على شراء كل الكمية التي يرغبونها، ويكون المنتجون قادرين على بيع كل الكمية التي يرغبونها.</a:t>
            </a:r>
            <a:r>
              <a:rPr lang="ar-SA" dirty="0" smtClean="0"/>
              <a:t> </a:t>
            </a:r>
            <a:endParaRPr lang="ar-SA" dirty="0"/>
          </a:p>
        </p:txBody>
      </p:sp>
      <p:pic>
        <p:nvPicPr>
          <p:cNvPr id="2" name="صورة 1"/>
          <p:cNvPicPr>
            <a:picLocks noChangeAspect="1"/>
          </p:cNvPicPr>
          <p:nvPr/>
        </p:nvPicPr>
        <p:blipFill rotWithShape="1">
          <a:blip r:embed="rId2" cstate="print">
            <a:extLst>
              <a:ext uri="{28A0092B-C50C-407E-A947-70E740481C1C}">
                <a14:useLocalDpi xmlns:a14="http://schemas.microsoft.com/office/drawing/2010/main" val="0"/>
              </a:ext>
            </a:extLst>
          </a:blip>
          <a:srcRect t="3080"/>
          <a:stretch/>
        </p:blipFill>
        <p:spPr>
          <a:xfrm>
            <a:off x="1213692" y="2348880"/>
            <a:ext cx="1864468" cy="2054368"/>
          </a:xfrm>
          <a:prstGeom prst="rect">
            <a:avLst/>
          </a:prstGeom>
        </p:spPr>
      </p:pic>
    </p:spTree>
    <p:extLst>
      <p:ext uri="{BB962C8B-B14F-4D97-AF65-F5344CB8AC3E}">
        <p14:creationId xmlns:p14="http://schemas.microsoft.com/office/powerpoint/2010/main" val="17620447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60176" y="1844824"/>
            <a:ext cx="8362546" cy="1477328"/>
          </a:xfrm>
          <a:prstGeom prst="rect">
            <a:avLst/>
          </a:prstGeom>
        </p:spPr>
        <p:txBody>
          <a:bodyPr wrap="square">
            <a:spAutoFit/>
          </a:bodyPr>
          <a:lstStyle/>
          <a:p>
            <a:pPr algn="ctr"/>
            <a:r>
              <a:rPr lang="ar-SA" b="1" dirty="0" smtClean="0">
                <a:solidFill>
                  <a:srgbClr val="FF0000"/>
                </a:solidFill>
              </a:rPr>
              <a:t>سعر </a:t>
            </a:r>
            <a:r>
              <a:rPr lang="ar-SA" b="1" dirty="0" smtClean="0">
                <a:solidFill>
                  <a:srgbClr val="FF0000"/>
                </a:solidFill>
              </a:rPr>
              <a:t>التوازن </a:t>
            </a:r>
            <a:r>
              <a:rPr lang="ar-SA" b="1" dirty="0" smtClean="0"/>
              <a:t>في هذا السوق هو 4 ريالات حيث انه لا يوجد فائض عرض ولا </a:t>
            </a:r>
            <a:r>
              <a:rPr lang="ar-SA" b="1" dirty="0" smtClean="0"/>
              <a:t>فائض </a:t>
            </a:r>
            <a:r>
              <a:rPr lang="ar-SA" b="1" dirty="0" smtClean="0"/>
              <a:t>طلب وهو السعر الوحيد الذي يتوافق عنده الطلب والعرض.</a:t>
            </a:r>
          </a:p>
          <a:p>
            <a:endParaRPr lang="ar-SA" b="1" dirty="0" smtClean="0"/>
          </a:p>
          <a:p>
            <a:pPr algn="ctr"/>
            <a:r>
              <a:rPr lang="ar-SA" b="1" dirty="0" smtClean="0"/>
              <a:t>انا </a:t>
            </a:r>
            <a:r>
              <a:rPr lang="ar-SA" b="1" dirty="0" smtClean="0">
                <a:solidFill>
                  <a:srgbClr val="FF0000"/>
                </a:solidFill>
              </a:rPr>
              <a:t>كمية التوازن </a:t>
            </a:r>
            <a:r>
              <a:rPr lang="ar-SA" b="1" dirty="0" smtClean="0"/>
              <a:t>في هذا السوق هي 300وحده حيث تكون الكميه المطلوبة مساويه للكميه المعروضة .</a:t>
            </a:r>
          </a:p>
          <a:p>
            <a:endParaRPr lang="ar-SA" b="1" dirty="0" smtClean="0"/>
          </a:p>
        </p:txBody>
      </p:sp>
      <p:sp>
        <p:nvSpPr>
          <p:cNvPr id="3" name="مستطيل 2"/>
          <p:cNvSpPr/>
          <p:nvPr/>
        </p:nvSpPr>
        <p:spPr>
          <a:xfrm>
            <a:off x="84105" y="548680"/>
            <a:ext cx="8820472" cy="923330"/>
          </a:xfrm>
          <a:prstGeom prst="rect">
            <a:avLst/>
          </a:prstGeom>
        </p:spPr>
        <p:txBody>
          <a:bodyPr wrap="square">
            <a:spAutoFit/>
          </a:bodyPr>
          <a:lstStyle/>
          <a:p>
            <a:pPr algn="ctr"/>
            <a:r>
              <a:rPr lang="ar-SA" b="1" dirty="0" smtClean="0">
                <a:solidFill>
                  <a:srgbClr val="FF0000"/>
                </a:solidFill>
              </a:rPr>
              <a:t>فائض العرض </a:t>
            </a:r>
            <a:r>
              <a:rPr lang="ar-SA" b="1" dirty="0" smtClean="0"/>
              <a:t>هوا الزيادة في الكميه المعروضة عن الكميه المطلوبة عند كل سعر </a:t>
            </a:r>
            <a:r>
              <a:rPr lang="ar-SA" b="1" dirty="0" smtClean="0"/>
              <a:t>.</a:t>
            </a:r>
          </a:p>
          <a:p>
            <a:pPr algn="ctr"/>
            <a:endParaRPr lang="ar-SA" b="1" dirty="0" smtClean="0"/>
          </a:p>
          <a:p>
            <a:pPr algn="ctr"/>
            <a:r>
              <a:rPr lang="ar-SA" b="1" dirty="0" smtClean="0">
                <a:solidFill>
                  <a:schemeClr val="tx2">
                    <a:lumMod val="60000"/>
                    <a:lumOff val="40000"/>
                  </a:schemeClr>
                </a:solidFill>
              </a:rPr>
              <a:t>فائض الطلب </a:t>
            </a:r>
            <a:r>
              <a:rPr lang="ar-SA" b="1" dirty="0" smtClean="0"/>
              <a:t>هوا الزيادة في الكميه المطلوبة عن الكميه المعروضة عند كل سعر .</a:t>
            </a:r>
            <a:endParaRPr lang="ar-SA" b="1" dirty="0"/>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672" y="3322152"/>
            <a:ext cx="6848600" cy="2363086"/>
          </a:xfrm>
          <a:prstGeom prst="rect">
            <a:avLst/>
          </a:prstGeom>
        </p:spPr>
      </p:pic>
    </p:spTree>
    <p:extLst>
      <p:ext uri="{BB962C8B-B14F-4D97-AF65-F5344CB8AC3E}">
        <p14:creationId xmlns:p14="http://schemas.microsoft.com/office/powerpoint/2010/main" val="14589225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404664"/>
            <a:ext cx="7086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9041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0024 - Mexican jumping be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3180</TotalTime>
  <Words>661</Words>
  <Application>Microsoft Office PowerPoint</Application>
  <PresentationFormat>عرض على الشاشة (3:4)‏</PresentationFormat>
  <Paragraphs>52</Paragraphs>
  <Slides>13</Slides>
  <Notes>0</Notes>
  <HiddenSlides>2</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نسق Office</vt:lpstr>
      <vt:lpstr>عرض تقديمي في PowerPoint</vt:lpstr>
      <vt:lpstr>من خلال الفيديو السابق أطلقي العنان في التعرف على موضوع الدرس </vt:lpstr>
      <vt:lpstr>توازن السوق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  ورقة عمل ( 10) توازن الســــــــــوق التـــــاريخ :      /      /1437 ـــــــــــــــــــــــــــــــــــــــــــــــــــــــــــــــــــــــــــــــــــ</dc:title>
  <dc:creator>Asus</dc:creator>
  <cp:lastModifiedBy>hp</cp:lastModifiedBy>
  <cp:revision>50</cp:revision>
  <dcterms:created xsi:type="dcterms:W3CDTF">2016-02-18T16:49:41Z</dcterms:created>
  <dcterms:modified xsi:type="dcterms:W3CDTF">2016-11-01T08:35:23Z</dcterms:modified>
</cp:coreProperties>
</file>