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60" r:id="rId2"/>
    <p:sldId id="262" r:id="rId3"/>
    <p:sldId id="270" r:id="rId4"/>
    <p:sldId id="264" r:id="rId5"/>
    <p:sldId id="265" r:id="rId6"/>
    <p:sldId id="266" r:id="rId7"/>
    <p:sldId id="273" r:id="rId8"/>
    <p:sldId id="272" r:id="rId9"/>
    <p:sldId id="267" r:id="rId10"/>
    <p:sldId id="268" r:id="rId11"/>
    <p:sldId id="269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30" d="100"/>
          <a:sy n="30" d="100"/>
        </p:scale>
        <p:origin x="-2490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E23440B-880D-41ED-85D8-96C319C74A74}" type="datetimeFigureOut">
              <a:rPr lang="ar-SA" smtClean="0"/>
              <a:t>16/12/37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B694BDA-1884-43F0-B0E7-FC9F370BE9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3060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84C6-2F9E-4CB6-B221-BED06A06CDBD}" type="datetime1">
              <a:rPr lang="ar-SA" smtClean="0"/>
              <a:t>16/12/37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4AA0-7206-4CFC-8EEC-DCD9EF6A3A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2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9D33-CCBE-4AAE-858F-61BD914F2789}" type="datetime1">
              <a:rPr lang="ar-SA" smtClean="0"/>
              <a:t>16/12/37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4AA0-7206-4CFC-8EEC-DCD9EF6A3A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2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7F27-9E33-4AE3-ACF2-426EB31B7CD5}" type="datetime1">
              <a:rPr lang="ar-SA" smtClean="0"/>
              <a:t>16/12/37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4AA0-7206-4CFC-8EEC-DCD9EF6A3A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2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9983-762C-4619-9988-C7707DD1EC37}" type="datetime1">
              <a:rPr lang="ar-SA" smtClean="0"/>
              <a:t>16/12/37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4AA0-7206-4CFC-8EEC-DCD9EF6A3A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2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706A-2848-4B40-9565-2396F7B427CC}" type="datetime1">
              <a:rPr lang="ar-SA" smtClean="0"/>
              <a:t>16/12/37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4AA0-7206-4CFC-8EEC-DCD9EF6A3A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2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8640-FAC5-4591-9B4A-9BB420B5ABDA}" type="datetime1">
              <a:rPr lang="ar-SA" smtClean="0"/>
              <a:t>16/12/37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4AA0-7206-4CFC-8EEC-DCD9EF6A3A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2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FCF14-AF70-4665-938E-78DA8A7A1B0D}" type="datetime1">
              <a:rPr lang="ar-SA" smtClean="0"/>
              <a:t>16/12/37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4AA0-7206-4CFC-8EEC-DCD9EF6A3A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2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09441-CEE2-471E-82AD-51FA4E8926A2}" type="datetime1">
              <a:rPr lang="ar-SA" smtClean="0"/>
              <a:t>16/12/37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4AA0-7206-4CFC-8EEC-DCD9EF6A3A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2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90BD-90F3-4C22-8D1B-2A91627F233C}" type="datetime1">
              <a:rPr lang="ar-SA" smtClean="0"/>
              <a:t>16/12/37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4AA0-7206-4CFC-8EEC-DCD9EF6A3A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2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C7D5-1257-42BA-8F62-5BB374543B17}" type="datetime1">
              <a:rPr lang="ar-SA" smtClean="0"/>
              <a:t>16/12/37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4AA0-7206-4CFC-8EEC-DCD9EF6A3A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2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F76E-A218-4BB2-B711-873D46DDD28E}" type="datetime1">
              <a:rPr lang="ar-SA" smtClean="0"/>
              <a:t>16/12/37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4AA0-7206-4CFC-8EEC-DCD9EF6A3A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2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622E4-6C9A-415A-82BE-E9F25ED9D60C}" type="datetime1">
              <a:rPr lang="ar-SA" smtClean="0"/>
              <a:t>16/12/37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 smtClean="0"/>
              <a:t>ملتقى المعلمين والمعلمات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34AA0-7206-4CFC-8EEC-DCD9EF6A3A8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2"/>
    <p:sndAc>
      <p:stSnd>
        <p:snd r:embed="rId13" name="chimes.wav"/>
      </p:stSnd>
    </p:sndAc>
  </p:transition>
  <p:hf sldNum="0"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audio" Target="../media/audio2.wav"/><Relationship Id="rId17" Type="http://schemas.openxmlformats.org/officeDocument/2006/relationships/audio" Target="../media/audio5.wav"/><Relationship Id="rId2" Type="http://schemas.openxmlformats.org/officeDocument/2006/relationships/audio" Target="../media/audio1.wav"/><Relationship Id="rId16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audio" Target="../media/audio2.wav"/><Relationship Id="rId12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audio" Target="../media/audio4.wav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audio" Target="../media/audio5.wav"/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12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audio" Target="../media/audio3.wav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audio" Target="../media/audio2.wav"/><Relationship Id="rId18" Type="http://schemas.openxmlformats.org/officeDocument/2006/relationships/audio" Target="../media/audio5.wav"/><Relationship Id="rId3" Type="http://schemas.openxmlformats.org/officeDocument/2006/relationships/image" Target="../media/image2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audio" Target="../media/audio4.wav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58.png"/><Relationship Id="rId5" Type="http://schemas.openxmlformats.org/officeDocument/2006/relationships/image" Target="../media/image4.png"/><Relationship Id="rId15" Type="http://schemas.openxmlformats.org/officeDocument/2006/relationships/audio" Target="../media/audio3.wav"/><Relationship Id="rId10" Type="http://schemas.openxmlformats.org/officeDocument/2006/relationships/image" Target="../media/image57.png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56.png"/><Relationship Id="rId1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audio" Target="../media/audio4.wav"/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12.png"/><Relationship Id="rId2" Type="http://schemas.openxmlformats.org/officeDocument/2006/relationships/audio" Target="../media/audio1.wav"/><Relationship Id="rId16" Type="http://schemas.openxmlformats.org/officeDocument/2006/relationships/audio" Target="../media/audio3.wav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64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63.png"/><Relationship Id="rId19" Type="http://schemas.openxmlformats.org/officeDocument/2006/relationships/audio" Target="../media/audio5.wav"/><Relationship Id="rId4" Type="http://schemas.openxmlformats.org/officeDocument/2006/relationships/image" Target="../media/image3.png"/><Relationship Id="rId9" Type="http://schemas.openxmlformats.org/officeDocument/2006/relationships/image" Target="../media/image62.png"/><Relationship Id="rId1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audio" Target="../media/audio3.wav"/><Relationship Id="rId3" Type="http://schemas.openxmlformats.org/officeDocument/2006/relationships/image" Target="../media/image2.png"/><Relationship Id="rId7" Type="http://schemas.openxmlformats.org/officeDocument/2006/relationships/image" Target="../media/image67.png"/><Relationship Id="rId12" Type="http://schemas.openxmlformats.org/officeDocument/2006/relationships/image" Target="../media/image11.png"/><Relationship Id="rId17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audio" Target="../media/audio2.wav"/><Relationship Id="rId5" Type="http://schemas.openxmlformats.org/officeDocument/2006/relationships/image" Target="../media/image4.png"/><Relationship Id="rId15" Type="http://schemas.openxmlformats.org/officeDocument/2006/relationships/audio" Target="../media/audio4.wav"/><Relationship Id="rId10" Type="http://schemas.openxmlformats.org/officeDocument/2006/relationships/image" Target="../media/image70.png"/><Relationship Id="rId4" Type="http://schemas.openxmlformats.org/officeDocument/2006/relationships/image" Target="../media/image3.png"/><Relationship Id="rId9" Type="http://schemas.openxmlformats.org/officeDocument/2006/relationships/image" Target="../media/image69.png"/><Relationship Id="rId1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audio" Target="../media/audio3.wav"/><Relationship Id="rId3" Type="http://schemas.openxmlformats.org/officeDocument/2006/relationships/image" Target="../media/image2.png"/><Relationship Id="rId7" Type="http://schemas.openxmlformats.org/officeDocument/2006/relationships/image" Target="../media/image71.png"/><Relationship Id="rId12" Type="http://schemas.openxmlformats.org/officeDocument/2006/relationships/image" Target="../media/image11.png"/><Relationship Id="rId17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audio" Target="../media/audio2.wav"/><Relationship Id="rId5" Type="http://schemas.openxmlformats.org/officeDocument/2006/relationships/image" Target="../media/image4.png"/><Relationship Id="rId15" Type="http://schemas.openxmlformats.org/officeDocument/2006/relationships/audio" Target="../media/audio4.wav"/><Relationship Id="rId10" Type="http://schemas.openxmlformats.org/officeDocument/2006/relationships/image" Target="../media/image74.png"/><Relationship Id="rId4" Type="http://schemas.openxmlformats.org/officeDocument/2006/relationships/image" Target="../media/image3.png"/><Relationship Id="rId9" Type="http://schemas.openxmlformats.org/officeDocument/2006/relationships/image" Target="../media/image73.png"/><Relationship Id="rId1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audio" Target="../media/audio3.wav"/><Relationship Id="rId3" Type="http://schemas.openxmlformats.org/officeDocument/2006/relationships/image" Target="../media/image2.png"/><Relationship Id="rId7" Type="http://schemas.openxmlformats.org/officeDocument/2006/relationships/image" Target="../media/image75.png"/><Relationship Id="rId12" Type="http://schemas.openxmlformats.org/officeDocument/2006/relationships/image" Target="../media/image11.png"/><Relationship Id="rId17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audio" Target="../media/audio2.wav"/><Relationship Id="rId5" Type="http://schemas.openxmlformats.org/officeDocument/2006/relationships/image" Target="../media/image4.png"/><Relationship Id="rId15" Type="http://schemas.openxmlformats.org/officeDocument/2006/relationships/audio" Target="../media/audio4.wav"/><Relationship Id="rId10" Type="http://schemas.openxmlformats.org/officeDocument/2006/relationships/image" Target="../media/image78.png"/><Relationship Id="rId4" Type="http://schemas.openxmlformats.org/officeDocument/2006/relationships/image" Target="../media/image3.png"/><Relationship Id="rId9" Type="http://schemas.openxmlformats.org/officeDocument/2006/relationships/image" Target="../media/image77.png"/><Relationship Id="rId1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79.png"/><Relationship Id="rId12" Type="http://schemas.openxmlformats.org/officeDocument/2006/relationships/audio" Target="../media/audio3.wav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audio" Target="../media/audio5.wav"/><Relationship Id="rId10" Type="http://schemas.openxmlformats.org/officeDocument/2006/relationships/audio" Target="../media/audio2.wav"/><Relationship Id="rId4" Type="http://schemas.openxmlformats.org/officeDocument/2006/relationships/image" Target="../media/image3.png"/><Relationship Id="rId9" Type="http://schemas.openxmlformats.org/officeDocument/2006/relationships/image" Target="../media/image81.png"/><Relationship Id="rId1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audio" Target="../media/audio2.wav"/><Relationship Id="rId18" Type="http://schemas.openxmlformats.org/officeDocument/2006/relationships/audio" Target="../media/audio5.wav"/><Relationship Id="rId3" Type="http://schemas.openxmlformats.org/officeDocument/2006/relationships/image" Target="../media/image2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audio" Target="../media/audio4.wav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6.png"/><Relationship Id="rId5" Type="http://schemas.openxmlformats.org/officeDocument/2006/relationships/image" Target="../media/image4.png"/><Relationship Id="rId15" Type="http://schemas.openxmlformats.org/officeDocument/2006/relationships/audio" Target="../media/audio3.wav"/><Relationship Id="rId10" Type="http://schemas.openxmlformats.org/officeDocument/2006/relationships/image" Target="../media/image85.png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84.png"/><Relationship Id="rId1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audio" Target="../media/audio3.wav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11.png"/><Relationship Id="rId17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audio" Target="../media/audio2.wav"/><Relationship Id="rId5" Type="http://schemas.openxmlformats.org/officeDocument/2006/relationships/image" Target="../media/image4.png"/><Relationship Id="rId15" Type="http://schemas.openxmlformats.org/officeDocument/2006/relationships/audio" Target="../media/audio4.wav"/><Relationship Id="rId10" Type="http://schemas.openxmlformats.org/officeDocument/2006/relationships/image" Target="../media/image91.png"/><Relationship Id="rId4" Type="http://schemas.openxmlformats.org/officeDocument/2006/relationships/image" Target="../media/image3.png"/><Relationship Id="rId9" Type="http://schemas.openxmlformats.org/officeDocument/2006/relationships/image" Target="../media/image90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audio" Target="../media/audio3.wav"/><Relationship Id="rId3" Type="http://schemas.openxmlformats.org/officeDocument/2006/relationships/image" Target="../media/image2.png"/><Relationship Id="rId21" Type="http://schemas.openxmlformats.org/officeDocument/2006/relationships/audio" Target="../media/audio5.wav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openxmlformats.org/officeDocument/2006/relationships/audio" Target="../media/audio2.wav"/><Relationship Id="rId20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89.png"/><Relationship Id="rId12" Type="http://schemas.openxmlformats.org/officeDocument/2006/relationships/audio" Target="../media/audio3.wav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audio" Target="../media/audio5.wav"/><Relationship Id="rId10" Type="http://schemas.openxmlformats.org/officeDocument/2006/relationships/audio" Target="../media/audio2.wav"/><Relationship Id="rId4" Type="http://schemas.openxmlformats.org/officeDocument/2006/relationships/image" Target="../media/image3.png"/><Relationship Id="rId9" Type="http://schemas.openxmlformats.org/officeDocument/2006/relationships/image" Target="../media/image93.png"/><Relationship Id="rId1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audio" Target="../media/audio2.wav"/><Relationship Id="rId12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audio" Target="../media/audio4.wav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audio" Target="../media/audio3.wav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12" Type="http://schemas.openxmlformats.org/officeDocument/2006/relationships/image" Target="../media/image11.png"/><Relationship Id="rId17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audio" Target="../media/audio2.wav"/><Relationship Id="rId5" Type="http://schemas.openxmlformats.org/officeDocument/2006/relationships/image" Target="../media/image4.png"/><Relationship Id="rId15" Type="http://schemas.openxmlformats.org/officeDocument/2006/relationships/audio" Target="../media/audio4.wav"/><Relationship Id="rId10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25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12" Type="http://schemas.openxmlformats.org/officeDocument/2006/relationships/audio" Target="../media/audio3.wav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audio" Target="../media/audio5.wav"/><Relationship Id="rId10" Type="http://schemas.openxmlformats.org/officeDocument/2006/relationships/audio" Target="../media/audio2.wav"/><Relationship Id="rId4" Type="http://schemas.openxmlformats.org/officeDocument/2006/relationships/image" Target="../media/image3.png"/><Relationship Id="rId9" Type="http://schemas.openxmlformats.org/officeDocument/2006/relationships/image" Target="../media/image29.png"/><Relationship Id="rId1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audio" Target="../media/audio3.wav"/><Relationship Id="rId3" Type="http://schemas.openxmlformats.org/officeDocument/2006/relationships/image" Target="../media/image2.png"/><Relationship Id="rId21" Type="http://schemas.openxmlformats.org/officeDocument/2006/relationships/audio" Target="../media/audio5.wav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openxmlformats.org/officeDocument/2006/relationships/audio" Target="../media/audio2.wav"/><Relationship Id="rId20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4.png"/><Relationship Id="rId5" Type="http://schemas.openxmlformats.org/officeDocument/2006/relationships/image" Target="../media/image4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audio" Target="../media/audio3.wav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12" Type="http://schemas.openxmlformats.org/officeDocument/2006/relationships/image" Target="../media/image11.png"/><Relationship Id="rId17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audio" Target="../media/audio2.wav"/><Relationship Id="rId5" Type="http://schemas.openxmlformats.org/officeDocument/2006/relationships/image" Target="../media/image4.png"/><Relationship Id="rId15" Type="http://schemas.openxmlformats.org/officeDocument/2006/relationships/audio" Target="../media/audio4.wav"/><Relationship Id="rId10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openxmlformats.org/officeDocument/2006/relationships/image" Target="../media/image41.pn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audio" Target="../media/audio3.wav"/><Relationship Id="rId3" Type="http://schemas.openxmlformats.org/officeDocument/2006/relationships/image" Target="../media/image2.png"/><Relationship Id="rId21" Type="http://schemas.openxmlformats.org/officeDocument/2006/relationships/audio" Target="../media/audio5.wav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openxmlformats.org/officeDocument/2006/relationships/audio" Target="../media/audio2.wav"/><Relationship Id="rId20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47.png"/><Relationship Id="rId5" Type="http://schemas.openxmlformats.org/officeDocument/2006/relationships/image" Target="../media/image4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audio" Target="../media/audio5.wav"/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12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audio" Target="../media/audio3.wav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صور تصاميم\رياضيات\normal_pic753[1] نسخ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214290"/>
            <a:ext cx="2000263" cy="1388398"/>
          </a:xfrm>
          <a:prstGeom prst="rect">
            <a:avLst/>
          </a:prstGeom>
          <a:noFill/>
        </p:spPr>
      </p:pic>
      <p:pic>
        <p:nvPicPr>
          <p:cNvPr id="1030" name="Picture 6" descr="E:\صور تصاميم\رياضيات\1%20(22)[1] نسخ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4282" y="2714620"/>
            <a:ext cx="714380" cy="1428760"/>
          </a:xfrm>
          <a:prstGeom prst="rect">
            <a:avLst/>
          </a:prstGeom>
          <a:noFill/>
        </p:spPr>
      </p:pic>
      <p:pic>
        <p:nvPicPr>
          <p:cNvPr id="1031" name="Picture 7" descr="E:\صور تصاميم\رياضيات\برجلة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3738563"/>
            <a:ext cx="1285852" cy="1955800"/>
          </a:xfrm>
          <a:prstGeom prst="rect">
            <a:avLst/>
          </a:prstGeom>
          <a:noFill/>
        </p:spPr>
      </p:pic>
      <p:pic>
        <p:nvPicPr>
          <p:cNvPr id="1033" name="Picture 9" descr="E:\صور تصاميم\رياضيات\3e9e3078[1] نسخ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14488"/>
            <a:ext cx="1283853" cy="1143008"/>
          </a:xfrm>
          <a:prstGeom prst="rect">
            <a:avLst/>
          </a:prstGeom>
          <a:noFill/>
        </p:spPr>
      </p:pic>
      <p:sp>
        <p:nvSpPr>
          <p:cNvPr id="18" name="مربع نص 17"/>
          <p:cNvSpPr txBox="1"/>
          <p:nvPr/>
        </p:nvSpPr>
        <p:spPr>
          <a:xfrm>
            <a:off x="3143240" y="68025"/>
            <a:ext cx="600076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Ostorah" pitchFamily="18" charset="-78"/>
                <a:cs typeface="ae_Ostorah" pitchFamily="18" charset="-78"/>
              </a:rPr>
              <a:t>   المنصفات فى المثلث :</a:t>
            </a:r>
            <a:endParaRPr lang="ar-SA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Ostorah" pitchFamily="18" charset="-78"/>
              <a:cs typeface="ae_Ostorah" pitchFamily="18" charset="-7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1071546"/>
            <a:ext cx="4929222" cy="461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86446" y="1785926"/>
            <a:ext cx="2886075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728" y="1928802"/>
            <a:ext cx="3529018" cy="1895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00760" y="4929198"/>
            <a:ext cx="2272409" cy="571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71670" y="5000636"/>
            <a:ext cx="2286016" cy="5334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Down Arrow 20"/>
          <p:cNvSpPr/>
          <p:nvPr/>
        </p:nvSpPr>
        <p:spPr>
          <a:xfrm>
            <a:off x="6858016" y="4000504"/>
            <a:ext cx="857256" cy="785818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Down Arrow 21"/>
          <p:cNvSpPr/>
          <p:nvPr/>
        </p:nvSpPr>
        <p:spPr>
          <a:xfrm>
            <a:off x="2928926" y="4071942"/>
            <a:ext cx="857256" cy="785818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3" name="Group 22"/>
          <p:cNvGrpSpPr/>
          <p:nvPr/>
        </p:nvGrpSpPr>
        <p:grpSpPr>
          <a:xfrm>
            <a:off x="142844" y="6368276"/>
            <a:ext cx="8286808" cy="503234"/>
            <a:chOff x="142844" y="6131500"/>
            <a:chExt cx="8286808" cy="740010"/>
          </a:xfrm>
        </p:grpSpPr>
        <p:pic>
          <p:nvPicPr>
            <p:cNvPr id="24" name="Picture 3" descr="D:\Work2\بprevios.png">
              <a:hlinkClick r:id="" action="ppaction://hlinkshowjump?jump=previousslide"/>
              <a:hlinkHover r:id="" action="ppaction://noaction" highlightClick="1">
                <a:snd r:embed="rId12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58" b="13656"/>
            <a:stretch>
              <a:fillRect/>
            </a:stretch>
          </p:blipFill>
          <p:spPr bwMode="auto">
            <a:xfrm>
              <a:off x="7072330" y="6131500"/>
              <a:ext cx="1357322" cy="73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4" descr="D:\Work2\next.png">
              <a:hlinkClick r:id="" action="ppaction://hlinkshowjump?jump=nextslide"/>
              <a:hlinkHover r:id="" action="ppaction://noaction" highlightClick="1">
                <a:snd r:embed="rId14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80" b="16904"/>
            <a:stretch>
              <a:fillRect/>
            </a:stretch>
          </p:blipFill>
          <p:spPr bwMode="auto">
            <a:xfrm>
              <a:off x="1071538" y="6153962"/>
              <a:ext cx="1185865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مخطط انسيابي: قرار 6">
              <a:hlinkClick r:id="" action="ppaction://hlinkshowjump?jump=firstslide"/>
              <a:hlinkHover r:id="" action="ppaction://noaction" highlightClick="1">
                <a:snd r:embed="rId16" name="الترجمة من Google.wav"/>
              </a:hlinkHover>
            </p:cNvPr>
            <p:cNvSpPr/>
            <p:nvPr/>
          </p:nvSpPr>
          <p:spPr>
            <a:xfrm>
              <a:off x="2214546" y="6153961"/>
              <a:ext cx="4857752" cy="714381"/>
            </a:xfrm>
            <a:prstGeom prst="ribbon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342900" indent="-342900" algn="ctr">
                <a:lnSpc>
                  <a:spcPct val="90000"/>
                </a:lnSpc>
                <a:defRPr/>
              </a:pPr>
              <a:r>
                <a:rPr lang="ar-SA" altLang="ar-SA" sz="3600" b="1" cap="all" dirty="0">
                  <a:solidFill>
                    <a:srgbClr val="FFFF00"/>
                  </a:solidFill>
                  <a:latin typeface="Andalus" pitchFamily="18" charset="-78"/>
                  <a:cs typeface="Andalus" pitchFamily="18" charset="-78"/>
                </a:rPr>
                <a:t>الرئيسية</a:t>
              </a:r>
            </a:p>
          </p:txBody>
        </p:sp>
        <p:pic>
          <p:nvPicPr>
            <p:cNvPr id="27" name="Picture 5" descr="D:\Work2\exxit.png">
              <a:hlinkClick r:id="" action="ppaction://hlinkshowjump?jump=endshow"/>
              <a:hlinkHover r:id="" action="ppaction://noaction" highlightClick="1">
                <a:snd r:embed="rId17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6153962"/>
              <a:ext cx="908050" cy="71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صور تصاميم\رياضيات\normal_pic753[1] نسخ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214290"/>
            <a:ext cx="2000263" cy="1388398"/>
          </a:xfrm>
          <a:prstGeom prst="rect">
            <a:avLst/>
          </a:prstGeom>
          <a:noFill/>
        </p:spPr>
      </p:pic>
      <p:pic>
        <p:nvPicPr>
          <p:cNvPr id="1030" name="Picture 6" descr="E:\صور تصاميم\رياضيات\1%20(22)[1] نسخ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4282" y="2714620"/>
            <a:ext cx="714380" cy="1428760"/>
          </a:xfrm>
          <a:prstGeom prst="rect">
            <a:avLst/>
          </a:prstGeom>
          <a:noFill/>
        </p:spPr>
      </p:pic>
      <p:pic>
        <p:nvPicPr>
          <p:cNvPr id="1031" name="Picture 7" descr="E:\صور تصاميم\رياضيات\برجلة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3738563"/>
            <a:ext cx="1285852" cy="1955800"/>
          </a:xfrm>
          <a:prstGeom prst="rect">
            <a:avLst/>
          </a:prstGeom>
          <a:noFill/>
        </p:spPr>
      </p:pic>
      <p:pic>
        <p:nvPicPr>
          <p:cNvPr id="1033" name="Picture 9" descr="E:\صور تصاميم\رياضيات\3e9e3078[1] نسخ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14488"/>
            <a:ext cx="1283853" cy="1143008"/>
          </a:xfrm>
          <a:prstGeom prst="rect">
            <a:avLst/>
          </a:prstGeom>
          <a:noFill/>
        </p:spPr>
      </p:pic>
      <p:sp>
        <p:nvSpPr>
          <p:cNvPr id="18" name="مربع نص 17"/>
          <p:cNvSpPr txBox="1"/>
          <p:nvPr/>
        </p:nvSpPr>
        <p:spPr>
          <a:xfrm>
            <a:off x="3143240" y="68025"/>
            <a:ext cx="600076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Ostorah" pitchFamily="18" charset="-78"/>
                <a:cs typeface="ae_Ostorah" pitchFamily="18" charset="-78"/>
              </a:rPr>
              <a:t>   عنوان الدرس</a:t>
            </a:r>
            <a:endParaRPr lang="ar-SA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Ostorah" pitchFamily="18" charset="-78"/>
              <a:cs typeface="ae_Ostorah" pitchFamily="18" charset="-78"/>
            </a:endParaRPr>
          </a:p>
        </p:txBody>
      </p:sp>
      <p:sp>
        <p:nvSpPr>
          <p:cNvPr id="14" name="شكل بيضاوي 13"/>
          <p:cNvSpPr/>
          <p:nvPr/>
        </p:nvSpPr>
        <p:spPr>
          <a:xfrm>
            <a:off x="4500562" y="928670"/>
            <a:ext cx="1928826" cy="7143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الإجابة 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1285852" y="1500174"/>
            <a:ext cx="221457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 smtClean="0"/>
              <a:t>DA = 2  AT</a:t>
            </a:r>
            <a:endParaRPr lang="ar-SA" sz="2800" b="1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2285984" y="2000240"/>
            <a:ext cx="264320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 smtClean="0"/>
              <a:t>6 = 2( 2X – 5 )  </a:t>
            </a:r>
            <a:endParaRPr lang="ar-SA" sz="2800" b="1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3786182" y="2500306"/>
            <a:ext cx="265273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 smtClean="0"/>
              <a:t>6 = 4X – 10   </a:t>
            </a:r>
            <a:endParaRPr lang="ar-SA" sz="2800" b="1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5143504" y="3000372"/>
            <a:ext cx="272416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 smtClean="0"/>
              <a:t>6 + 10 = 4X    </a:t>
            </a:r>
            <a:endParaRPr lang="ar-SA" sz="2800" b="1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7215206" y="3500438"/>
            <a:ext cx="150972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 smtClean="0"/>
              <a:t>X = 4    </a:t>
            </a:r>
            <a:endParaRPr lang="ar-SA" sz="2800" b="1" dirty="0"/>
          </a:p>
        </p:txBody>
      </p:sp>
      <p:sp>
        <p:nvSpPr>
          <p:cNvPr id="23" name="مربع نص 22"/>
          <p:cNvSpPr txBox="1"/>
          <p:nvPr/>
        </p:nvSpPr>
        <p:spPr>
          <a:xfrm>
            <a:off x="1214414" y="2834342"/>
            <a:ext cx="207170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 smtClean="0"/>
              <a:t>A F = 2 A Z </a:t>
            </a:r>
            <a:endParaRPr lang="ar-SA" sz="2800" b="1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2009756" y="3357562"/>
            <a:ext cx="270512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 smtClean="0"/>
              <a:t>4.6 = 2 </a:t>
            </a:r>
            <a:r>
              <a:rPr lang="en-US" sz="2800" b="1" dirty="0" smtClean="0">
                <a:latin typeface="Cambria Math"/>
                <a:ea typeface="Cambria Math"/>
              </a:rPr>
              <a:t>*</a:t>
            </a:r>
            <a:r>
              <a:rPr lang="en-US" sz="2800" b="1" dirty="0" smtClean="0"/>
              <a:t>4 Z</a:t>
            </a:r>
            <a:endParaRPr lang="ar-SA" sz="2800" b="1" dirty="0"/>
          </a:p>
        </p:txBody>
      </p:sp>
      <p:sp>
        <p:nvSpPr>
          <p:cNvPr id="25" name="مربع نص 24"/>
          <p:cNvSpPr txBox="1"/>
          <p:nvPr/>
        </p:nvSpPr>
        <p:spPr>
          <a:xfrm>
            <a:off x="3367078" y="3857628"/>
            <a:ext cx="270512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 smtClean="0"/>
              <a:t>4.6 = 8 Z</a:t>
            </a:r>
            <a:endParaRPr lang="ar-SA" sz="2800" b="1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4786314" y="4357694"/>
            <a:ext cx="270512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 smtClean="0"/>
              <a:t>Z = 0.575</a:t>
            </a:r>
            <a:endParaRPr lang="ar-SA" sz="2800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1071538" y="4214818"/>
            <a:ext cx="192882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 smtClean="0"/>
              <a:t>EA =2 AU</a:t>
            </a:r>
            <a:endParaRPr lang="ar-SA" sz="2800" b="1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1938318" y="4714884"/>
            <a:ext cx="206217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 smtClean="0"/>
              <a:t> Y=2* 2.9</a:t>
            </a:r>
            <a:endParaRPr lang="ar-SA" sz="2800" b="1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3286116" y="5214950"/>
            <a:ext cx="142876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 smtClean="0"/>
              <a:t> Y=5.8</a:t>
            </a:r>
            <a:endParaRPr lang="ar-SA" sz="2800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142844" y="6368276"/>
            <a:ext cx="8286808" cy="503234"/>
            <a:chOff x="142844" y="6131500"/>
            <a:chExt cx="8286808" cy="740010"/>
          </a:xfrm>
        </p:grpSpPr>
        <p:pic>
          <p:nvPicPr>
            <p:cNvPr id="31" name="Picture 3" descr="D:\Work2\بprevios.png">
              <a:hlinkClick r:id="" action="ppaction://hlinkshowjump?jump=previousslide"/>
              <a:hlinkHover r:id="" action="ppaction://noaction" highlightClick="1">
                <a:snd r:embed="rId7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58" b="13656"/>
            <a:stretch>
              <a:fillRect/>
            </a:stretch>
          </p:blipFill>
          <p:spPr bwMode="auto">
            <a:xfrm>
              <a:off x="7072330" y="6131500"/>
              <a:ext cx="1357322" cy="73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4" descr="D:\Work2\next.png">
              <a:hlinkClick r:id="" action="ppaction://hlinkshowjump?jump=nextslide"/>
              <a:hlinkHover r:id="" action="ppaction://noaction" highlightClick="1">
                <a:snd r:embed="rId9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80" b="16904"/>
            <a:stretch>
              <a:fillRect/>
            </a:stretch>
          </p:blipFill>
          <p:spPr bwMode="auto">
            <a:xfrm>
              <a:off x="1071538" y="6153962"/>
              <a:ext cx="1185865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مخطط انسيابي: قرار 6">
              <a:hlinkClick r:id="" action="ppaction://hlinkshowjump?jump=firstslide"/>
              <a:hlinkHover r:id="" action="ppaction://noaction" highlightClick="1">
                <a:snd r:embed="rId11" name="الترجمة من Google.wav"/>
              </a:hlinkHover>
            </p:cNvPr>
            <p:cNvSpPr/>
            <p:nvPr/>
          </p:nvSpPr>
          <p:spPr>
            <a:xfrm>
              <a:off x="2214546" y="6153961"/>
              <a:ext cx="4857752" cy="714381"/>
            </a:xfrm>
            <a:prstGeom prst="ribbon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342900" indent="-342900" algn="ctr">
                <a:lnSpc>
                  <a:spcPct val="90000"/>
                </a:lnSpc>
                <a:defRPr/>
              </a:pPr>
              <a:r>
                <a:rPr lang="ar-SA" altLang="ar-SA" sz="3600" b="1" cap="all" dirty="0">
                  <a:solidFill>
                    <a:srgbClr val="FFFF00"/>
                  </a:solidFill>
                  <a:latin typeface="Andalus" pitchFamily="18" charset="-78"/>
                  <a:cs typeface="Andalus" pitchFamily="18" charset="-78"/>
                </a:rPr>
                <a:t>الرئيسية</a:t>
              </a:r>
            </a:p>
          </p:txBody>
        </p:sp>
        <p:pic>
          <p:nvPicPr>
            <p:cNvPr id="34" name="Picture 5" descr="D:\Work2\exxit.png">
              <a:hlinkClick r:id="" action="ppaction://hlinkshowjump?jump=endshow"/>
              <a:hlinkHover r:id="" action="ppaction://noaction" highlightClick="1">
                <a:snd r:embed="rId12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6153962"/>
              <a:ext cx="908050" cy="71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صور تصاميم\رياضيات\normal_pic753[1] نسخ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214290"/>
            <a:ext cx="2000263" cy="1388398"/>
          </a:xfrm>
          <a:prstGeom prst="rect">
            <a:avLst/>
          </a:prstGeom>
          <a:noFill/>
        </p:spPr>
      </p:pic>
      <p:pic>
        <p:nvPicPr>
          <p:cNvPr id="1030" name="Picture 6" descr="E:\صور تصاميم\رياضيات\1%20(22)[1] نسخ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4282" y="2714620"/>
            <a:ext cx="714380" cy="1428760"/>
          </a:xfrm>
          <a:prstGeom prst="rect">
            <a:avLst/>
          </a:prstGeom>
          <a:noFill/>
        </p:spPr>
      </p:pic>
      <p:pic>
        <p:nvPicPr>
          <p:cNvPr id="1031" name="Picture 7" descr="E:\صور تصاميم\رياضيات\برجلة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3738563"/>
            <a:ext cx="1285852" cy="1955800"/>
          </a:xfrm>
          <a:prstGeom prst="rect">
            <a:avLst/>
          </a:prstGeom>
          <a:noFill/>
        </p:spPr>
      </p:pic>
      <p:pic>
        <p:nvPicPr>
          <p:cNvPr id="1033" name="Picture 9" descr="E:\صور تصاميم\رياضيات\3e9e3078[1] نسخ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14488"/>
            <a:ext cx="1283853" cy="1143008"/>
          </a:xfrm>
          <a:prstGeom prst="rect">
            <a:avLst/>
          </a:prstGeom>
          <a:noFill/>
        </p:spPr>
      </p:pic>
      <p:sp>
        <p:nvSpPr>
          <p:cNvPr id="18" name="مربع نص 17"/>
          <p:cNvSpPr txBox="1"/>
          <p:nvPr/>
        </p:nvSpPr>
        <p:spPr>
          <a:xfrm>
            <a:off x="3143240" y="68025"/>
            <a:ext cx="60007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Ostorah" pitchFamily="18" charset="-78"/>
              <a:cs typeface="ae_Ostorah" pitchFamily="18" charset="-78"/>
            </a:endParaRPr>
          </a:p>
        </p:txBody>
      </p:sp>
      <p:sp>
        <p:nvSpPr>
          <p:cNvPr id="16" name="شكل بيضاوي 15"/>
          <p:cNvSpPr/>
          <p:nvPr/>
        </p:nvSpPr>
        <p:spPr>
          <a:xfrm>
            <a:off x="4500562" y="785794"/>
            <a:ext cx="1928826" cy="714380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200" b="1" cap="all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مثال </a:t>
            </a:r>
            <a:endParaRPr lang="ar-SA" altLang="ar-SA" sz="3200" b="1" cap="all" dirty="0">
              <a:solidFill>
                <a:srgbClr val="FFFF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lum bright="-7000" contrast="7000"/>
          </a:blip>
          <a:srcRect/>
          <a:stretch>
            <a:fillRect/>
          </a:stretch>
        </p:blipFill>
        <p:spPr bwMode="auto">
          <a:xfrm>
            <a:off x="1490646" y="1428736"/>
            <a:ext cx="3152792" cy="242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مربع نص 18"/>
          <p:cNvSpPr txBox="1"/>
          <p:nvPr/>
        </p:nvSpPr>
        <p:spPr>
          <a:xfrm>
            <a:off x="5072066" y="1571612"/>
            <a:ext cx="392909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إذا كانت </a:t>
            </a:r>
            <a:r>
              <a:rPr lang="en-US" sz="2400" b="1" dirty="0" smtClean="0">
                <a:solidFill>
                  <a:srgbClr val="FF0000"/>
                </a:solidFill>
              </a:rPr>
              <a:t>AD</a:t>
            </a:r>
            <a:r>
              <a:rPr lang="ar-SA" sz="2400" b="1" dirty="0" smtClean="0">
                <a:solidFill>
                  <a:srgbClr val="FF0000"/>
                </a:solidFill>
              </a:rPr>
              <a:t> قطعة متوسطة للمثلث </a:t>
            </a:r>
            <a:r>
              <a:rPr lang="en-US" sz="2400" b="1" dirty="0" smtClean="0">
                <a:solidFill>
                  <a:srgbClr val="FF0000"/>
                </a:solidFill>
              </a:rPr>
              <a:t> A B C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6134112" y="2500306"/>
            <a:ext cx="179547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أوجد قيمة </a:t>
            </a:r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1" name="شكل بيضاوي 20"/>
          <p:cNvSpPr/>
          <p:nvPr/>
        </p:nvSpPr>
        <p:spPr>
          <a:xfrm>
            <a:off x="4500562" y="3286124"/>
            <a:ext cx="1928826" cy="714380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200" b="1" cap="all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الإجابة  </a:t>
            </a:r>
            <a:endParaRPr lang="ar-SA" altLang="ar-SA" sz="3200" b="1" cap="all" dirty="0">
              <a:solidFill>
                <a:srgbClr val="FFFF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1428728" y="4000504"/>
            <a:ext cx="179547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BD = DC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2285984" y="4429132"/>
            <a:ext cx="243841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4 X – 9 = 7 X – 6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3643306" y="4857760"/>
            <a:ext cx="271464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7 X – 4X = 9 + 6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5562608" y="5324789"/>
            <a:ext cx="179547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X = 5</a:t>
            </a:r>
            <a:endParaRPr lang="ar-SA" sz="2400" b="1" dirty="0">
              <a:solidFill>
                <a:srgbClr val="FF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42844" y="6368276"/>
            <a:ext cx="8286808" cy="503234"/>
            <a:chOff x="142844" y="6131500"/>
            <a:chExt cx="8286808" cy="740010"/>
          </a:xfrm>
        </p:grpSpPr>
        <p:pic>
          <p:nvPicPr>
            <p:cNvPr id="28" name="Picture 3" descr="D:\Work2\بprevios.png">
              <a:hlinkClick r:id="" action="ppaction://hlinkshowjump?jump=previousslide"/>
              <a:hlinkHover r:id="" action="ppaction://noaction" highlightClick="1">
                <a:snd r:embed="rId8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58" b="13656"/>
            <a:stretch>
              <a:fillRect/>
            </a:stretch>
          </p:blipFill>
          <p:spPr bwMode="auto">
            <a:xfrm>
              <a:off x="7072330" y="6131500"/>
              <a:ext cx="1357322" cy="73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4" descr="D:\Work2\next.png">
              <a:hlinkClick r:id="" action="ppaction://hlinkshowjump?jump=nextslide"/>
              <a:hlinkHover r:id="" action="ppaction://noaction" highlightClick="1">
                <a:snd r:embed="rId10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80" b="16904"/>
            <a:stretch>
              <a:fillRect/>
            </a:stretch>
          </p:blipFill>
          <p:spPr bwMode="auto">
            <a:xfrm>
              <a:off x="1071538" y="6153962"/>
              <a:ext cx="1185865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مخطط انسيابي: قرار 6">
              <a:hlinkClick r:id="" action="ppaction://hlinkshowjump?jump=firstslide"/>
              <a:hlinkHover r:id="" action="ppaction://noaction" highlightClick="1">
                <a:snd r:embed="rId12" name="الترجمة من Google.wav"/>
              </a:hlinkHover>
            </p:cNvPr>
            <p:cNvSpPr/>
            <p:nvPr/>
          </p:nvSpPr>
          <p:spPr>
            <a:xfrm>
              <a:off x="2214546" y="6153961"/>
              <a:ext cx="4857752" cy="714381"/>
            </a:xfrm>
            <a:prstGeom prst="ribbon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342900" indent="-342900" algn="ctr">
                <a:lnSpc>
                  <a:spcPct val="90000"/>
                </a:lnSpc>
                <a:defRPr/>
              </a:pPr>
              <a:r>
                <a:rPr lang="ar-SA" altLang="ar-SA" sz="3600" b="1" cap="all" dirty="0">
                  <a:solidFill>
                    <a:srgbClr val="FFFF00"/>
                  </a:solidFill>
                  <a:latin typeface="Andalus" pitchFamily="18" charset="-78"/>
                  <a:cs typeface="Andalus" pitchFamily="18" charset="-78"/>
                </a:rPr>
                <a:t>الرئيسية</a:t>
              </a:r>
            </a:p>
          </p:txBody>
        </p:sp>
        <p:pic>
          <p:nvPicPr>
            <p:cNvPr id="31" name="Picture 5" descr="D:\Work2\exxit.png">
              <a:hlinkClick r:id="" action="ppaction://hlinkshowjump?jump=endshow"/>
              <a:hlinkHover r:id="" action="ppaction://noaction" highlightClick="1">
                <a:snd r:embed="rId13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6153962"/>
              <a:ext cx="908050" cy="71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صور تصاميم\رياضيات\normal_pic753[1] نسخ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214290"/>
            <a:ext cx="2000263" cy="1388398"/>
          </a:xfrm>
          <a:prstGeom prst="rect">
            <a:avLst/>
          </a:prstGeom>
          <a:noFill/>
        </p:spPr>
      </p:pic>
      <p:pic>
        <p:nvPicPr>
          <p:cNvPr id="1030" name="Picture 6" descr="E:\صور تصاميم\رياضيات\1%20(22)[1] نسخ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4282" y="2714620"/>
            <a:ext cx="714380" cy="1428760"/>
          </a:xfrm>
          <a:prstGeom prst="rect">
            <a:avLst/>
          </a:prstGeom>
          <a:noFill/>
        </p:spPr>
      </p:pic>
      <p:pic>
        <p:nvPicPr>
          <p:cNvPr id="1031" name="Picture 7" descr="E:\صور تصاميم\رياضيات\برجلة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3738563"/>
            <a:ext cx="1285852" cy="1955800"/>
          </a:xfrm>
          <a:prstGeom prst="rect">
            <a:avLst/>
          </a:prstGeom>
          <a:noFill/>
        </p:spPr>
      </p:pic>
      <p:pic>
        <p:nvPicPr>
          <p:cNvPr id="1033" name="Picture 9" descr="E:\صور تصاميم\رياضيات\3e9e3078[1] نسخ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14488"/>
            <a:ext cx="1283853" cy="1143008"/>
          </a:xfrm>
          <a:prstGeom prst="rect">
            <a:avLst/>
          </a:prstGeom>
          <a:noFill/>
        </p:spPr>
      </p:pic>
      <p:sp>
        <p:nvSpPr>
          <p:cNvPr id="18" name="مربع نص 17"/>
          <p:cNvSpPr txBox="1"/>
          <p:nvPr/>
        </p:nvSpPr>
        <p:spPr>
          <a:xfrm>
            <a:off x="3143240" y="68025"/>
            <a:ext cx="6000760" cy="510909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200" b="1" cap="all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القطع المتوسطة والارتفاعات فى المثلث:</a:t>
            </a:r>
            <a:endParaRPr lang="ar-SA" altLang="ar-SA" sz="3200" b="1" cap="all" dirty="0">
              <a:solidFill>
                <a:srgbClr val="FFFF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206" y="1714488"/>
            <a:ext cx="1771651" cy="35719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6" name="مربع نص 18"/>
          <p:cNvSpPr txBox="1"/>
          <p:nvPr/>
        </p:nvSpPr>
        <p:spPr>
          <a:xfrm>
            <a:off x="1571604" y="1500174"/>
            <a:ext cx="550072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</a:rPr>
              <a:t>القطعة المتوسطة لمثلث قطعة مستقيمة طرفاها أحد رؤوس المثلث ونقطة منتصف الضلع المقابل لذلك الرأس</a:t>
            </a:r>
            <a:endParaRPr lang="ar-SA" sz="2000" b="1" dirty="0">
              <a:solidFill>
                <a:srgbClr val="FF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72396" y="2428868"/>
            <a:ext cx="1225963" cy="361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مربع نص 18"/>
          <p:cNvSpPr txBox="1"/>
          <p:nvPr/>
        </p:nvSpPr>
        <p:spPr>
          <a:xfrm>
            <a:off x="1571604" y="2357430"/>
            <a:ext cx="564360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</a:rPr>
              <a:t>هى نقطة تلاقى متوسطات المثلث وهى تقع دائما داخل المثلث</a:t>
            </a:r>
            <a:endParaRPr lang="ar-SA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86182" y="3000372"/>
            <a:ext cx="2362210" cy="41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14744" y="3714752"/>
            <a:ext cx="5181600" cy="1000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85852" y="3500438"/>
            <a:ext cx="229552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00496" y="4857760"/>
            <a:ext cx="4867283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2" name="Group 21"/>
          <p:cNvGrpSpPr/>
          <p:nvPr/>
        </p:nvGrpSpPr>
        <p:grpSpPr>
          <a:xfrm>
            <a:off x="142844" y="6368276"/>
            <a:ext cx="8286808" cy="503234"/>
            <a:chOff x="142844" y="6131500"/>
            <a:chExt cx="8286808" cy="740010"/>
          </a:xfrm>
        </p:grpSpPr>
        <p:pic>
          <p:nvPicPr>
            <p:cNvPr id="23" name="Picture 3" descr="D:\Work2\بprevios.png">
              <a:hlinkClick r:id="" action="ppaction://hlinkshowjump?jump=previousslide"/>
              <a:hlinkHover r:id="" action="ppaction://noaction" highlightClick="1">
                <a:snd r:embed="rId13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58" b="13656"/>
            <a:stretch>
              <a:fillRect/>
            </a:stretch>
          </p:blipFill>
          <p:spPr bwMode="auto">
            <a:xfrm>
              <a:off x="7072330" y="6131500"/>
              <a:ext cx="1357322" cy="73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4" descr="D:\Work2\next.png">
              <a:hlinkClick r:id="" action="ppaction://hlinkshowjump?jump=nextslide"/>
              <a:hlinkHover r:id="" action="ppaction://noaction" highlightClick="1">
                <a:snd r:embed="rId15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80" b="16904"/>
            <a:stretch>
              <a:fillRect/>
            </a:stretch>
          </p:blipFill>
          <p:spPr bwMode="auto">
            <a:xfrm>
              <a:off x="1071538" y="6153962"/>
              <a:ext cx="1185865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مخطط انسيابي: قرار 6">
              <a:hlinkClick r:id="" action="ppaction://hlinkshowjump?jump=firstslide"/>
              <a:hlinkHover r:id="" action="ppaction://noaction" highlightClick="1">
                <a:snd r:embed="rId17" name="الترجمة من Google.wav"/>
              </a:hlinkHover>
            </p:cNvPr>
            <p:cNvSpPr/>
            <p:nvPr/>
          </p:nvSpPr>
          <p:spPr>
            <a:xfrm>
              <a:off x="2214546" y="6153961"/>
              <a:ext cx="4857752" cy="714381"/>
            </a:xfrm>
            <a:prstGeom prst="ribbon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342900" indent="-342900" algn="ctr">
                <a:lnSpc>
                  <a:spcPct val="90000"/>
                </a:lnSpc>
                <a:defRPr/>
              </a:pPr>
              <a:r>
                <a:rPr lang="ar-SA" altLang="ar-SA" sz="3600" b="1" cap="all" dirty="0">
                  <a:solidFill>
                    <a:srgbClr val="FFFF00"/>
                  </a:solidFill>
                  <a:latin typeface="Andalus" pitchFamily="18" charset="-78"/>
                  <a:cs typeface="Andalus" pitchFamily="18" charset="-78"/>
                </a:rPr>
                <a:t>الرئيسية</a:t>
              </a:r>
            </a:p>
          </p:txBody>
        </p:sp>
        <p:pic>
          <p:nvPicPr>
            <p:cNvPr id="26" name="Picture 5" descr="D:\Work2\exxit.png">
              <a:hlinkClick r:id="" action="ppaction://hlinkshowjump?jump=endshow"/>
              <a:hlinkHover r:id="" action="ppaction://noaction" highlightClick="1">
                <a:snd r:embed="rId18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6153962"/>
              <a:ext cx="908050" cy="71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صور تصاميم\رياضيات\normal_pic753[1] نسخ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214290"/>
            <a:ext cx="2000263" cy="1388398"/>
          </a:xfrm>
          <a:prstGeom prst="rect">
            <a:avLst/>
          </a:prstGeom>
          <a:noFill/>
        </p:spPr>
      </p:pic>
      <p:pic>
        <p:nvPicPr>
          <p:cNvPr id="1030" name="Picture 6" descr="E:\صور تصاميم\رياضيات\1%20(22)[1] نسخ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4282" y="2714620"/>
            <a:ext cx="714380" cy="1428760"/>
          </a:xfrm>
          <a:prstGeom prst="rect">
            <a:avLst/>
          </a:prstGeom>
          <a:noFill/>
        </p:spPr>
      </p:pic>
      <p:pic>
        <p:nvPicPr>
          <p:cNvPr id="1031" name="Picture 7" descr="E:\صور تصاميم\رياضيات\برجلة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3738563"/>
            <a:ext cx="1285852" cy="1955800"/>
          </a:xfrm>
          <a:prstGeom prst="rect">
            <a:avLst/>
          </a:prstGeom>
          <a:noFill/>
        </p:spPr>
      </p:pic>
      <p:pic>
        <p:nvPicPr>
          <p:cNvPr id="1033" name="Picture 9" descr="E:\صور تصاميم\رياضيات\3e9e3078[1] نسخ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14488"/>
            <a:ext cx="1283853" cy="1143008"/>
          </a:xfrm>
          <a:prstGeom prst="rect">
            <a:avLst/>
          </a:prstGeom>
          <a:noFill/>
        </p:spPr>
      </p:pic>
      <p:sp>
        <p:nvSpPr>
          <p:cNvPr id="18" name="مربع نص 17"/>
          <p:cNvSpPr txBox="1"/>
          <p:nvPr/>
        </p:nvSpPr>
        <p:spPr>
          <a:xfrm>
            <a:off x="3143240" y="68025"/>
            <a:ext cx="6000760" cy="510909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200" b="1" cap="all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مثال:</a:t>
            </a:r>
            <a:endParaRPr lang="ar-SA" altLang="ar-SA" sz="3200" b="1" cap="all" dirty="0">
              <a:solidFill>
                <a:srgbClr val="FFFF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52" y="1500174"/>
            <a:ext cx="23812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9058" y="1285860"/>
            <a:ext cx="5000660" cy="704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3643306" y="2643182"/>
            <a:ext cx="5286412" cy="30718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9058" y="2857496"/>
            <a:ext cx="4800609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Oval 18"/>
          <p:cNvSpPr/>
          <p:nvPr/>
        </p:nvSpPr>
        <p:spPr>
          <a:xfrm>
            <a:off x="5572132" y="2071678"/>
            <a:ext cx="1643074" cy="500066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200" b="1" cap="all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الحل</a:t>
            </a:r>
            <a:endParaRPr lang="ar-SA" altLang="ar-SA" sz="3200" b="1" cap="all" dirty="0">
              <a:solidFill>
                <a:srgbClr val="FFFF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57620" y="3429000"/>
            <a:ext cx="491492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57620" y="4000504"/>
            <a:ext cx="489587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57620" y="4572008"/>
            <a:ext cx="48339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57620" y="5143512"/>
            <a:ext cx="486253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Group 22"/>
          <p:cNvGrpSpPr/>
          <p:nvPr/>
        </p:nvGrpSpPr>
        <p:grpSpPr>
          <a:xfrm>
            <a:off x="142844" y="6368276"/>
            <a:ext cx="8286808" cy="503234"/>
            <a:chOff x="142844" y="6131500"/>
            <a:chExt cx="8286808" cy="740010"/>
          </a:xfrm>
        </p:grpSpPr>
        <p:pic>
          <p:nvPicPr>
            <p:cNvPr id="24" name="Picture 3" descr="D:\Work2\بprevios.png">
              <a:hlinkClick r:id="" action="ppaction://hlinkshowjump?jump=previousslide"/>
              <a:hlinkHover r:id="" action="ppaction://noaction" highlightClick="1">
                <a:snd r:embed="rId14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58" b="13656"/>
            <a:stretch>
              <a:fillRect/>
            </a:stretch>
          </p:blipFill>
          <p:spPr bwMode="auto">
            <a:xfrm>
              <a:off x="7072330" y="6131500"/>
              <a:ext cx="1357322" cy="73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4" descr="D:\Work2\next.png">
              <a:hlinkClick r:id="" action="ppaction://hlinkshowjump?jump=nextslide"/>
              <a:hlinkHover r:id="" action="ppaction://noaction" highlightClick="1">
                <a:snd r:embed="rId16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80" b="16904"/>
            <a:stretch>
              <a:fillRect/>
            </a:stretch>
          </p:blipFill>
          <p:spPr bwMode="auto">
            <a:xfrm>
              <a:off x="1071538" y="6153962"/>
              <a:ext cx="1185865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مخطط انسيابي: قرار 6">
              <a:hlinkClick r:id="" action="ppaction://hlinkshowjump?jump=firstslide"/>
              <a:hlinkHover r:id="" action="ppaction://noaction" highlightClick="1">
                <a:snd r:embed="rId18" name="الترجمة من Google.wav"/>
              </a:hlinkHover>
            </p:cNvPr>
            <p:cNvSpPr/>
            <p:nvPr/>
          </p:nvSpPr>
          <p:spPr>
            <a:xfrm>
              <a:off x="2214546" y="6153961"/>
              <a:ext cx="4857752" cy="714381"/>
            </a:xfrm>
            <a:prstGeom prst="ribbon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342900" indent="-342900" algn="ctr">
                <a:lnSpc>
                  <a:spcPct val="90000"/>
                </a:lnSpc>
                <a:defRPr/>
              </a:pPr>
              <a:r>
                <a:rPr lang="ar-SA" altLang="ar-SA" sz="3600" b="1" cap="all" dirty="0">
                  <a:solidFill>
                    <a:srgbClr val="FFFF00"/>
                  </a:solidFill>
                  <a:latin typeface="Andalus" pitchFamily="18" charset="-78"/>
                  <a:cs typeface="Andalus" pitchFamily="18" charset="-78"/>
                </a:rPr>
                <a:t>الرئيسية</a:t>
              </a:r>
            </a:p>
          </p:txBody>
        </p:sp>
        <p:pic>
          <p:nvPicPr>
            <p:cNvPr id="27" name="Picture 5" descr="D:\Work2\exxit.png">
              <a:hlinkClick r:id="" action="ppaction://hlinkshowjump?jump=endshow"/>
              <a:hlinkHover r:id="" action="ppaction://noaction" highlightClick="1">
                <a:snd r:embed="rId19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6153962"/>
              <a:ext cx="908050" cy="71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صور تصاميم\رياضيات\normal_pic753[1] نسخ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214290"/>
            <a:ext cx="2000263" cy="1388398"/>
          </a:xfrm>
          <a:prstGeom prst="rect">
            <a:avLst/>
          </a:prstGeom>
          <a:noFill/>
        </p:spPr>
      </p:pic>
      <p:pic>
        <p:nvPicPr>
          <p:cNvPr id="1030" name="Picture 6" descr="E:\صور تصاميم\رياضيات\1%20(22)[1] نسخ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4282" y="2714620"/>
            <a:ext cx="714380" cy="1428760"/>
          </a:xfrm>
          <a:prstGeom prst="rect">
            <a:avLst/>
          </a:prstGeom>
          <a:noFill/>
        </p:spPr>
      </p:pic>
      <p:pic>
        <p:nvPicPr>
          <p:cNvPr id="1031" name="Picture 7" descr="E:\صور تصاميم\رياضيات\برجلة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3738563"/>
            <a:ext cx="1285852" cy="1955800"/>
          </a:xfrm>
          <a:prstGeom prst="rect">
            <a:avLst/>
          </a:prstGeom>
          <a:noFill/>
        </p:spPr>
      </p:pic>
      <p:pic>
        <p:nvPicPr>
          <p:cNvPr id="1033" name="Picture 9" descr="E:\صور تصاميم\رياضيات\3e9e3078[1] نسخ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14488"/>
            <a:ext cx="1283853" cy="1143008"/>
          </a:xfrm>
          <a:prstGeom prst="rect">
            <a:avLst/>
          </a:prstGeom>
          <a:noFill/>
        </p:spPr>
      </p:pic>
      <p:sp>
        <p:nvSpPr>
          <p:cNvPr id="18" name="مربع نص 17"/>
          <p:cNvSpPr txBox="1"/>
          <p:nvPr/>
        </p:nvSpPr>
        <p:spPr>
          <a:xfrm>
            <a:off x="3143240" y="68025"/>
            <a:ext cx="6000760" cy="510909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200" b="1" cap="all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أرتفاعات المثلث:</a:t>
            </a:r>
            <a:endParaRPr lang="ar-SA" altLang="ar-SA" sz="3200" b="1" cap="all" dirty="0">
              <a:solidFill>
                <a:srgbClr val="FFFF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92" y="1000108"/>
            <a:ext cx="1928794" cy="342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1500166" y="1428736"/>
            <a:ext cx="7429552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هو القطعة المستقيمة العمودية النازلة من أحد الرؤوس إلى المستقيم الذى يحوى الضلع المقابل لذلك الرأس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858016" y="2357430"/>
            <a:ext cx="2071702" cy="714380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200" b="1" cap="all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موقعه</a:t>
            </a:r>
            <a:endParaRPr lang="ar-SA" altLang="ar-SA" sz="3200" b="1" cap="all" dirty="0">
              <a:solidFill>
                <a:srgbClr val="FFFF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0" name="مربع نص 18"/>
          <p:cNvSpPr txBox="1"/>
          <p:nvPr/>
        </p:nvSpPr>
        <p:spPr>
          <a:xfrm>
            <a:off x="3786182" y="2500306"/>
            <a:ext cx="271464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</a:rPr>
              <a:t>تقع داخل المثلث أو خارجه</a:t>
            </a:r>
            <a:endParaRPr lang="ar-SA" sz="2000" b="1" dirty="0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3214686"/>
            <a:ext cx="335758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57356" y="3571876"/>
            <a:ext cx="321471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57884" y="5357826"/>
            <a:ext cx="3143272" cy="409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Group 20"/>
          <p:cNvGrpSpPr/>
          <p:nvPr/>
        </p:nvGrpSpPr>
        <p:grpSpPr>
          <a:xfrm>
            <a:off x="142844" y="6368276"/>
            <a:ext cx="8286808" cy="503234"/>
            <a:chOff x="142844" y="6131500"/>
            <a:chExt cx="8286808" cy="740010"/>
          </a:xfrm>
        </p:grpSpPr>
        <p:pic>
          <p:nvPicPr>
            <p:cNvPr id="22" name="Picture 3" descr="D:\Work2\بprevios.png">
              <a:hlinkClick r:id="" action="ppaction://hlinkshowjump?jump=previousslide"/>
              <a:hlinkHover r:id="" action="ppaction://noaction" highlightClick="1">
                <a:snd r:embed="rId11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58" b="13656"/>
            <a:stretch>
              <a:fillRect/>
            </a:stretch>
          </p:blipFill>
          <p:spPr bwMode="auto">
            <a:xfrm>
              <a:off x="7072330" y="6131500"/>
              <a:ext cx="1357322" cy="73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4" descr="D:\Work2\next.png">
              <a:hlinkClick r:id="" action="ppaction://hlinkshowjump?jump=nextslide"/>
              <a:hlinkHover r:id="" action="ppaction://noaction" highlightClick="1">
                <a:snd r:embed="rId13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80" b="16904"/>
            <a:stretch>
              <a:fillRect/>
            </a:stretch>
          </p:blipFill>
          <p:spPr bwMode="auto">
            <a:xfrm>
              <a:off x="1071538" y="6153962"/>
              <a:ext cx="1185865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مخطط انسيابي: قرار 6">
              <a:hlinkClick r:id="" action="ppaction://hlinkshowjump?jump=firstslide"/>
              <a:hlinkHover r:id="" action="ppaction://noaction" highlightClick="1">
                <a:snd r:embed="rId15" name="الترجمة من Google.wav"/>
              </a:hlinkHover>
            </p:cNvPr>
            <p:cNvSpPr/>
            <p:nvPr/>
          </p:nvSpPr>
          <p:spPr>
            <a:xfrm>
              <a:off x="2214546" y="6153961"/>
              <a:ext cx="4857752" cy="714381"/>
            </a:xfrm>
            <a:prstGeom prst="ribbon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342900" indent="-342900" algn="ctr">
                <a:lnSpc>
                  <a:spcPct val="90000"/>
                </a:lnSpc>
                <a:defRPr/>
              </a:pPr>
              <a:r>
                <a:rPr lang="ar-SA" altLang="ar-SA" sz="3600" b="1" cap="all" dirty="0">
                  <a:solidFill>
                    <a:srgbClr val="FFFF00"/>
                  </a:solidFill>
                  <a:latin typeface="Andalus" pitchFamily="18" charset="-78"/>
                  <a:cs typeface="Andalus" pitchFamily="18" charset="-78"/>
                </a:rPr>
                <a:t>الرئيسية</a:t>
              </a:r>
            </a:p>
          </p:txBody>
        </p:sp>
        <p:pic>
          <p:nvPicPr>
            <p:cNvPr id="25" name="Picture 5" descr="D:\Work2\exxit.png">
              <a:hlinkClick r:id="" action="ppaction://hlinkshowjump?jump=endshow"/>
              <a:hlinkHover r:id="" action="ppaction://noaction" highlightClick="1">
                <a:snd r:embed="rId16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6153962"/>
              <a:ext cx="908050" cy="71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صور تصاميم\رياضيات\normal_pic753[1] نسخ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214290"/>
            <a:ext cx="2000263" cy="1388398"/>
          </a:xfrm>
          <a:prstGeom prst="rect">
            <a:avLst/>
          </a:prstGeom>
          <a:noFill/>
        </p:spPr>
      </p:pic>
      <p:pic>
        <p:nvPicPr>
          <p:cNvPr id="1030" name="Picture 6" descr="E:\صور تصاميم\رياضيات\1%20(22)[1] نسخ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4282" y="2714620"/>
            <a:ext cx="714380" cy="1428760"/>
          </a:xfrm>
          <a:prstGeom prst="rect">
            <a:avLst/>
          </a:prstGeom>
          <a:noFill/>
        </p:spPr>
      </p:pic>
      <p:pic>
        <p:nvPicPr>
          <p:cNvPr id="1031" name="Picture 7" descr="E:\صور تصاميم\رياضيات\برجلة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3738563"/>
            <a:ext cx="1285852" cy="1955800"/>
          </a:xfrm>
          <a:prstGeom prst="rect">
            <a:avLst/>
          </a:prstGeom>
          <a:noFill/>
        </p:spPr>
      </p:pic>
      <p:pic>
        <p:nvPicPr>
          <p:cNvPr id="1033" name="Picture 9" descr="E:\صور تصاميم\رياضيات\3e9e3078[1] نسخ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14488"/>
            <a:ext cx="1283853" cy="1143008"/>
          </a:xfrm>
          <a:prstGeom prst="rect">
            <a:avLst/>
          </a:prstGeom>
          <a:noFill/>
        </p:spPr>
      </p:pic>
      <p:sp>
        <p:nvSpPr>
          <p:cNvPr id="18" name="مربع نص 17"/>
          <p:cNvSpPr txBox="1"/>
          <p:nvPr/>
        </p:nvSpPr>
        <p:spPr>
          <a:xfrm>
            <a:off x="3143240" y="68025"/>
            <a:ext cx="6000760" cy="510909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200" b="1" cap="all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ملتقى ارتفاعات المثلث:</a:t>
            </a:r>
            <a:endParaRPr lang="ar-SA" altLang="ar-SA" sz="3200" b="1" cap="all" dirty="0">
              <a:solidFill>
                <a:srgbClr val="FFFF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1142984"/>
            <a:ext cx="2547949" cy="36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5108" y="1785926"/>
            <a:ext cx="6138892" cy="607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2976" y="2786058"/>
            <a:ext cx="221932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0430" y="2643182"/>
            <a:ext cx="5457825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9" name="Group 18"/>
          <p:cNvGrpSpPr/>
          <p:nvPr/>
        </p:nvGrpSpPr>
        <p:grpSpPr>
          <a:xfrm>
            <a:off x="142844" y="6368276"/>
            <a:ext cx="8286808" cy="503234"/>
            <a:chOff x="142844" y="6131500"/>
            <a:chExt cx="8286808" cy="740010"/>
          </a:xfrm>
        </p:grpSpPr>
        <p:pic>
          <p:nvPicPr>
            <p:cNvPr id="20" name="Picture 3" descr="D:\Work2\بprevios.png">
              <a:hlinkClick r:id="" action="ppaction://hlinkshowjump?jump=previousslide"/>
              <a:hlinkHover r:id="" action="ppaction://noaction" highlightClick="1">
                <a:snd r:embed="rId11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58" b="13656"/>
            <a:stretch>
              <a:fillRect/>
            </a:stretch>
          </p:blipFill>
          <p:spPr bwMode="auto">
            <a:xfrm>
              <a:off x="7072330" y="6131500"/>
              <a:ext cx="1357322" cy="73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 descr="D:\Work2\next.png">
              <a:hlinkClick r:id="" action="ppaction://hlinkshowjump?jump=nextslide"/>
              <a:hlinkHover r:id="" action="ppaction://noaction" highlightClick="1">
                <a:snd r:embed="rId13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80" b="16904"/>
            <a:stretch>
              <a:fillRect/>
            </a:stretch>
          </p:blipFill>
          <p:spPr bwMode="auto">
            <a:xfrm>
              <a:off x="1071538" y="6153962"/>
              <a:ext cx="1185865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مخطط انسيابي: قرار 6">
              <a:hlinkClick r:id="" action="ppaction://hlinkshowjump?jump=firstslide"/>
              <a:hlinkHover r:id="" action="ppaction://noaction" highlightClick="1">
                <a:snd r:embed="rId15" name="الترجمة من Google.wav"/>
              </a:hlinkHover>
            </p:cNvPr>
            <p:cNvSpPr/>
            <p:nvPr/>
          </p:nvSpPr>
          <p:spPr>
            <a:xfrm>
              <a:off x="2214546" y="6153961"/>
              <a:ext cx="4857752" cy="714381"/>
            </a:xfrm>
            <a:prstGeom prst="ribbon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342900" indent="-342900" algn="ctr">
                <a:lnSpc>
                  <a:spcPct val="90000"/>
                </a:lnSpc>
                <a:defRPr/>
              </a:pPr>
              <a:r>
                <a:rPr lang="ar-SA" altLang="ar-SA" sz="3600" b="1" cap="all" dirty="0">
                  <a:solidFill>
                    <a:srgbClr val="FFFF00"/>
                  </a:solidFill>
                  <a:latin typeface="Andalus" pitchFamily="18" charset="-78"/>
                  <a:cs typeface="Andalus" pitchFamily="18" charset="-78"/>
                </a:rPr>
                <a:t>الرئيسية</a:t>
              </a:r>
            </a:p>
          </p:txBody>
        </p:sp>
        <p:pic>
          <p:nvPicPr>
            <p:cNvPr id="23" name="Picture 5" descr="D:\Work2\exxit.png">
              <a:hlinkClick r:id="" action="ppaction://hlinkshowjump?jump=endshow"/>
              <a:hlinkHover r:id="" action="ppaction://noaction" highlightClick="1">
                <a:snd r:embed="rId16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6153962"/>
              <a:ext cx="908050" cy="71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صور تصاميم\رياضيات\normal_pic753[1] نسخ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214290"/>
            <a:ext cx="2000263" cy="1388398"/>
          </a:xfrm>
          <a:prstGeom prst="rect">
            <a:avLst/>
          </a:prstGeom>
          <a:noFill/>
        </p:spPr>
      </p:pic>
      <p:pic>
        <p:nvPicPr>
          <p:cNvPr id="1030" name="Picture 6" descr="E:\صور تصاميم\رياضيات\1%20(22)[1] نسخ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4282" y="2714620"/>
            <a:ext cx="714380" cy="1428760"/>
          </a:xfrm>
          <a:prstGeom prst="rect">
            <a:avLst/>
          </a:prstGeom>
          <a:noFill/>
        </p:spPr>
      </p:pic>
      <p:pic>
        <p:nvPicPr>
          <p:cNvPr id="1031" name="Picture 7" descr="E:\صور تصاميم\رياضيات\برجلة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3738563"/>
            <a:ext cx="1285852" cy="1955800"/>
          </a:xfrm>
          <a:prstGeom prst="rect">
            <a:avLst/>
          </a:prstGeom>
          <a:noFill/>
        </p:spPr>
      </p:pic>
      <p:pic>
        <p:nvPicPr>
          <p:cNvPr id="1033" name="Picture 9" descr="E:\صور تصاميم\رياضيات\3e9e3078[1] نسخ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14488"/>
            <a:ext cx="1283853" cy="1143008"/>
          </a:xfrm>
          <a:prstGeom prst="rect">
            <a:avLst/>
          </a:prstGeom>
          <a:noFill/>
        </p:spPr>
      </p:pic>
      <p:sp>
        <p:nvSpPr>
          <p:cNvPr id="18" name="مربع نص 17"/>
          <p:cNvSpPr txBox="1"/>
          <p:nvPr/>
        </p:nvSpPr>
        <p:spPr>
          <a:xfrm>
            <a:off x="3143240" y="68025"/>
            <a:ext cx="6000760" cy="510909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200" b="1" cap="all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مثال:</a:t>
            </a:r>
            <a:endParaRPr lang="ar-SA" altLang="ar-SA" sz="3200" b="1" cap="all" dirty="0">
              <a:solidFill>
                <a:srgbClr val="FFFF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1604" y="1071546"/>
            <a:ext cx="7358114" cy="1071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2357430"/>
            <a:ext cx="21526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86182" y="2928934"/>
            <a:ext cx="4772025" cy="74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Oval 18"/>
          <p:cNvSpPr/>
          <p:nvPr/>
        </p:nvSpPr>
        <p:spPr>
          <a:xfrm>
            <a:off x="6858016" y="2214554"/>
            <a:ext cx="2071702" cy="714380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200" b="1" cap="all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الخطوة الاولى</a:t>
            </a:r>
            <a:endParaRPr lang="ar-SA" altLang="ar-SA" sz="3200" b="1" cap="all" dirty="0">
              <a:solidFill>
                <a:srgbClr val="FFFF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715140" y="3714752"/>
            <a:ext cx="2071702" cy="642942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200" b="1" cap="all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الخطوة الثانية</a:t>
            </a:r>
            <a:endParaRPr lang="ar-SA" altLang="ar-SA" sz="3200" b="1" cap="all" dirty="0">
              <a:solidFill>
                <a:srgbClr val="FFFF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28926" y="4429132"/>
            <a:ext cx="5786478" cy="1409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1" name="Group 20"/>
          <p:cNvGrpSpPr/>
          <p:nvPr/>
        </p:nvGrpSpPr>
        <p:grpSpPr>
          <a:xfrm>
            <a:off x="142844" y="6368276"/>
            <a:ext cx="8286808" cy="503234"/>
            <a:chOff x="142844" y="6131500"/>
            <a:chExt cx="8286808" cy="740010"/>
          </a:xfrm>
        </p:grpSpPr>
        <p:pic>
          <p:nvPicPr>
            <p:cNvPr id="22" name="Picture 3" descr="D:\Work2\بprevios.png">
              <a:hlinkClick r:id="" action="ppaction://hlinkshowjump?jump=previousslide"/>
              <a:hlinkHover r:id="" action="ppaction://noaction" highlightClick="1">
                <a:snd r:embed="rId11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58" b="13656"/>
            <a:stretch>
              <a:fillRect/>
            </a:stretch>
          </p:blipFill>
          <p:spPr bwMode="auto">
            <a:xfrm>
              <a:off x="7072330" y="6131500"/>
              <a:ext cx="1357322" cy="73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4" descr="D:\Work2\next.png">
              <a:hlinkClick r:id="" action="ppaction://hlinkshowjump?jump=nextslide"/>
              <a:hlinkHover r:id="" action="ppaction://noaction" highlightClick="1">
                <a:snd r:embed="rId13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80" b="16904"/>
            <a:stretch>
              <a:fillRect/>
            </a:stretch>
          </p:blipFill>
          <p:spPr bwMode="auto">
            <a:xfrm>
              <a:off x="1071538" y="6153962"/>
              <a:ext cx="1185865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مخطط انسيابي: قرار 6">
              <a:hlinkClick r:id="" action="ppaction://hlinkshowjump?jump=firstslide"/>
              <a:hlinkHover r:id="" action="ppaction://noaction" highlightClick="1">
                <a:snd r:embed="rId15" name="الترجمة من Google.wav"/>
              </a:hlinkHover>
            </p:cNvPr>
            <p:cNvSpPr/>
            <p:nvPr/>
          </p:nvSpPr>
          <p:spPr>
            <a:xfrm>
              <a:off x="2214546" y="6153961"/>
              <a:ext cx="4857752" cy="714381"/>
            </a:xfrm>
            <a:prstGeom prst="ribbon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342900" indent="-342900" algn="ctr">
                <a:lnSpc>
                  <a:spcPct val="90000"/>
                </a:lnSpc>
                <a:defRPr/>
              </a:pPr>
              <a:r>
                <a:rPr lang="ar-SA" altLang="ar-SA" sz="3600" b="1" cap="all" dirty="0">
                  <a:solidFill>
                    <a:srgbClr val="FFFF00"/>
                  </a:solidFill>
                  <a:latin typeface="Andalus" pitchFamily="18" charset="-78"/>
                  <a:cs typeface="Andalus" pitchFamily="18" charset="-78"/>
                </a:rPr>
                <a:t>الرئيسية</a:t>
              </a:r>
            </a:p>
          </p:txBody>
        </p:sp>
        <p:pic>
          <p:nvPicPr>
            <p:cNvPr id="25" name="Picture 5" descr="D:\Work2\exxit.png">
              <a:hlinkClick r:id="" action="ppaction://hlinkshowjump?jump=endshow"/>
              <a:hlinkHover r:id="" action="ppaction://noaction" highlightClick="1">
                <a:snd r:embed="rId16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6153962"/>
              <a:ext cx="908050" cy="71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صور تصاميم\رياضيات\normal_pic753[1] نسخ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214290"/>
            <a:ext cx="2000263" cy="1388398"/>
          </a:xfrm>
          <a:prstGeom prst="rect">
            <a:avLst/>
          </a:prstGeom>
          <a:noFill/>
        </p:spPr>
      </p:pic>
      <p:pic>
        <p:nvPicPr>
          <p:cNvPr id="1030" name="Picture 6" descr="E:\صور تصاميم\رياضيات\1%20(22)[1] نسخ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4282" y="2714620"/>
            <a:ext cx="714380" cy="1428760"/>
          </a:xfrm>
          <a:prstGeom prst="rect">
            <a:avLst/>
          </a:prstGeom>
          <a:noFill/>
        </p:spPr>
      </p:pic>
      <p:pic>
        <p:nvPicPr>
          <p:cNvPr id="1031" name="Picture 7" descr="E:\صور تصاميم\رياضيات\برجلة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3738563"/>
            <a:ext cx="1285852" cy="1955800"/>
          </a:xfrm>
          <a:prstGeom prst="rect">
            <a:avLst/>
          </a:prstGeom>
          <a:noFill/>
        </p:spPr>
      </p:pic>
      <p:pic>
        <p:nvPicPr>
          <p:cNvPr id="1033" name="Picture 9" descr="E:\صور تصاميم\رياضيات\3e9e3078[1] نسخ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14488"/>
            <a:ext cx="1283853" cy="1143008"/>
          </a:xfrm>
          <a:prstGeom prst="rect">
            <a:avLst/>
          </a:prstGeom>
          <a:noFill/>
        </p:spPr>
      </p:pic>
      <p:sp>
        <p:nvSpPr>
          <p:cNvPr id="18" name="مربع نص 17"/>
          <p:cNvSpPr txBox="1"/>
          <p:nvPr/>
        </p:nvSpPr>
        <p:spPr>
          <a:xfrm>
            <a:off x="3143240" y="68025"/>
            <a:ext cx="6000760" cy="510909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200" b="1" cap="all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تابع حل المثال:</a:t>
            </a:r>
            <a:endParaRPr lang="ar-SA" altLang="ar-SA" sz="3200" b="1" cap="all" dirty="0">
              <a:solidFill>
                <a:srgbClr val="FFFF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929454" y="1071546"/>
            <a:ext cx="2071702" cy="642942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200" b="1" cap="all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الخطوة الثانية</a:t>
            </a:r>
            <a:endParaRPr lang="ar-SA" altLang="ar-SA" sz="3200" b="1" cap="all" dirty="0">
              <a:solidFill>
                <a:srgbClr val="FFFF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1714488"/>
            <a:ext cx="6905636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32" y="2786058"/>
            <a:ext cx="6929486" cy="1757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00232" y="4572008"/>
            <a:ext cx="6915150" cy="1071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9" name="Group 18"/>
          <p:cNvGrpSpPr/>
          <p:nvPr/>
        </p:nvGrpSpPr>
        <p:grpSpPr>
          <a:xfrm>
            <a:off x="142844" y="6368276"/>
            <a:ext cx="8286808" cy="503234"/>
            <a:chOff x="142844" y="6131500"/>
            <a:chExt cx="8286808" cy="740010"/>
          </a:xfrm>
        </p:grpSpPr>
        <p:pic>
          <p:nvPicPr>
            <p:cNvPr id="20" name="Picture 3" descr="D:\Work2\بprevios.png">
              <a:hlinkClick r:id="" action="ppaction://hlinkshowjump?jump=previousslide"/>
              <a:hlinkHover r:id="" action="ppaction://noaction" highlightClick="1">
                <a:snd r:embed="rId10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58" b="13656"/>
            <a:stretch>
              <a:fillRect/>
            </a:stretch>
          </p:blipFill>
          <p:spPr bwMode="auto">
            <a:xfrm>
              <a:off x="7072330" y="6131500"/>
              <a:ext cx="1357322" cy="73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 descr="D:\Work2\next.png">
              <a:hlinkClick r:id="" action="ppaction://hlinkshowjump?jump=nextslide"/>
              <a:hlinkHover r:id="" action="ppaction://noaction" highlightClick="1">
                <a:snd r:embed="rId12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80" b="16904"/>
            <a:stretch>
              <a:fillRect/>
            </a:stretch>
          </p:blipFill>
          <p:spPr bwMode="auto">
            <a:xfrm>
              <a:off x="1071538" y="6153962"/>
              <a:ext cx="1185865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مخطط انسيابي: قرار 6">
              <a:hlinkClick r:id="" action="ppaction://hlinkshowjump?jump=firstslide"/>
              <a:hlinkHover r:id="" action="ppaction://noaction" highlightClick="1">
                <a:snd r:embed="rId14" name="الترجمة من Google.wav"/>
              </a:hlinkHover>
            </p:cNvPr>
            <p:cNvSpPr/>
            <p:nvPr/>
          </p:nvSpPr>
          <p:spPr>
            <a:xfrm>
              <a:off x="2214546" y="6153961"/>
              <a:ext cx="4857752" cy="714381"/>
            </a:xfrm>
            <a:prstGeom prst="ribbon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342900" indent="-342900" algn="ctr">
                <a:lnSpc>
                  <a:spcPct val="90000"/>
                </a:lnSpc>
                <a:defRPr/>
              </a:pPr>
              <a:r>
                <a:rPr lang="ar-SA" altLang="ar-SA" sz="3600" b="1" cap="all" dirty="0">
                  <a:solidFill>
                    <a:srgbClr val="FFFF00"/>
                  </a:solidFill>
                  <a:latin typeface="Andalus" pitchFamily="18" charset="-78"/>
                  <a:cs typeface="Andalus" pitchFamily="18" charset="-78"/>
                </a:rPr>
                <a:t>الرئيسية</a:t>
              </a:r>
            </a:p>
          </p:txBody>
        </p:sp>
        <p:pic>
          <p:nvPicPr>
            <p:cNvPr id="23" name="Picture 5" descr="D:\Work2\exxit.png">
              <a:hlinkClick r:id="" action="ppaction://hlinkshowjump?jump=endshow"/>
              <a:hlinkHover r:id="" action="ppaction://noaction" highlightClick="1">
                <a:snd r:embed="rId15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6153962"/>
              <a:ext cx="908050" cy="71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صور تصاميم\رياضيات\normal_pic753[1] نسخ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214290"/>
            <a:ext cx="2000263" cy="1388398"/>
          </a:xfrm>
          <a:prstGeom prst="rect">
            <a:avLst/>
          </a:prstGeom>
          <a:noFill/>
        </p:spPr>
      </p:pic>
      <p:pic>
        <p:nvPicPr>
          <p:cNvPr id="1030" name="Picture 6" descr="E:\صور تصاميم\رياضيات\1%20(22)[1] نسخ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4282" y="2714620"/>
            <a:ext cx="714380" cy="1428760"/>
          </a:xfrm>
          <a:prstGeom prst="rect">
            <a:avLst/>
          </a:prstGeom>
          <a:noFill/>
        </p:spPr>
      </p:pic>
      <p:pic>
        <p:nvPicPr>
          <p:cNvPr id="1031" name="Picture 7" descr="E:\صور تصاميم\رياضيات\برجلة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3738563"/>
            <a:ext cx="1285852" cy="1955800"/>
          </a:xfrm>
          <a:prstGeom prst="rect">
            <a:avLst/>
          </a:prstGeom>
          <a:noFill/>
        </p:spPr>
      </p:pic>
      <p:pic>
        <p:nvPicPr>
          <p:cNvPr id="1033" name="Picture 9" descr="E:\صور تصاميم\رياضيات\3e9e3078[1] نسخ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14488"/>
            <a:ext cx="1283853" cy="1143008"/>
          </a:xfrm>
          <a:prstGeom prst="rect">
            <a:avLst/>
          </a:prstGeom>
          <a:noFill/>
        </p:spPr>
      </p:pic>
      <p:sp>
        <p:nvSpPr>
          <p:cNvPr id="18" name="مربع نص 17"/>
          <p:cNvSpPr txBox="1"/>
          <p:nvPr/>
        </p:nvSpPr>
        <p:spPr>
          <a:xfrm>
            <a:off x="3143240" y="68025"/>
            <a:ext cx="6000760" cy="510909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200" b="1" cap="all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تابع حل المثال :</a:t>
            </a:r>
            <a:endParaRPr lang="ar-SA" altLang="ar-SA" sz="3200" b="1" cap="all" dirty="0">
              <a:solidFill>
                <a:srgbClr val="FFFF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072298" y="928670"/>
            <a:ext cx="2071702" cy="642942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2400" b="1" cap="all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الخطوة الثانية</a:t>
            </a:r>
            <a:endParaRPr lang="ar-SA" altLang="ar-SA" sz="2400" b="1" cap="all" dirty="0">
              <a:solidFill>
                <a:srgbClr val="FFFF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1000108"/>
            <a:ext cx="531019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4480" y="1785926"/>
            <a:ext cx="535785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Oval 18"/>
          <p:cNvSpPr/>
          <p:nvPr/>
        </p:nvSpPr>
        <p:spPr>
          <a:xfrm>
            <a:off x="7072298" y="2071678"/>
            <a:ext cx="2071702" cy="642942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2400" b="1" cap="all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الخطوة الثالثة</a:t>
            </a:r>
            <a:endParaRPr lang="ar-SA" altLang="ar-SA" sz="2400" b="1" cap="all" dirty="0">
              <a:solidFill>
                <a:srgbClr val="FFFF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85852" y="2714620"/>
            <a:ext cx="5500685" cy="942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0430" y="3714752"/>
            <a:ext cx="535305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00430" y="4286257"/>
            <a:ext cx="54292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71802" y="5715016"/>
            <a:ext cx="4810125" cy="46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2" name="Group 21"/>
          <p:cNvGrpSpPr/>
          <p:nvPr/>
        </p:nvGrpSpPr>
        <p:grpSpPr>
          <a:xfrm>
            <a:off x="142844" y="6368276"/>
            <a:ext cx="8286808" cy="503234"/>
            <a:chOff x="142844" y="6131500"/>
            <a:chExt cx="8286808" cy="740010"/>
          </a:xfrm>
        </p:grpSpPr>
        <p:pic>
          <p:nvPicPr>
            <p:cNvPr id="23" name="Picture 3" descr="D:\Work2\بprevios.png">
              <a:hlinkClick r:id="" action="ppaction://hlinkshowjump?jump=previousslide"/>
              <a:hlinkHover r:id="" action="ppaction://noaction" highlightClick="1">
                <a:snd r:embed="rId13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58" b="13656"/>
            <a:stretch>
              <a:fillRect/>
            </a:stretch>
          </p:blipFill>
          <p:spPr bwMode="auto">
            <a:xfrm>
              <a:off x="7072330" y="6131500"/>
              <a:ext cx="1357322" cy="73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4" descr="D:\Work2\next.png">
              <a:hlinkClick r:id="" action="ppaction://hlinkshowjump?jump=nextslide"/>
              <a:hlinkHover r:id="" action="ppaction://noaction" highlightClick="1">
                <a:snd r:embed="rId15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80" b="16904"/>
            <a:stretch>
              <a:fillRect/>
            </a:stretch>
          </p:blipFill>
          <p:spPr bwMode="auto">
            <a:xfrm>
              <a:off x="1071538" y="6153962"/>
              <a:ext cx="1185865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مخطط انسيابي: قرار 6">
              <a:hlinkClick r:id="" action="ppaction://hlinkshowjump?jump=firstslide"/>
              <a:hlinkHover r:id="" action="ppaction://noaction" highlightClick="1">
                <a:snd r:embed="rId17" name="الترجمة من Google.wav"/>
              </a:hlinkHover>
            </p:cNvPr>
            <p:cNvSpPr/>
            <p:nvPr/>
          </p:nvSpPr>
          <p:spPr>
            <a:xfrm>
              <a:off x="2214546" y="6153961"/>
              <a:ext cx="4857752" cy="714381"/>
            </a:xfrm>
            <a:prstGeom prst="ribbon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342900" indent="-342900" algn="ctr">
                <a:lnSpc>
                  <a:spcPct val="90000"/>
                </a:lnSpc>
                <a:defRPr/>
              </a:pPr>
              <a:r>
                <a:rPr lang="ar-SA" altLang="ar-SA" sz="3600" b="1" cap="all" dirty="0">
                  <a:solidFill>
                    <a:srgbClr val="FFFF00"/>
                  </a:solidFill>
                  <a:latin typeface="Andalus" pitchFamily="18" charset="-78"/>
                  <a:cs typeface="Andalus" pitchFamily="18" charset="-78"/>
                </a:rPr>
                <a:t>الرئيسية</a:t>
              </a:r>
            </a:p>
          </p:txBody>
        </p:sp>
        <p:pic>
          <p:nvPicPr>
            <p:cNvPr id="26" name="Picture 5" descr="D:\Work2\exxit.png">
              <a:hlinkClick r:id="" action="ppaction://hlinkshowjump?jump=endshow"/>
              <a:hlinkHover r:id="" action="ppaction://noaction" highlightClick="1">
                <a:snd r:embed="rId18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6153962"/>
              <a:ext cx="908050" cy="71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صور تصاميم\رياضيات\normal_pic753[1] نسخ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214290"/>
            <a:ext cx="2000263" cy="1388398"/>
          </a:xfrm>
          <a:prstGeom prst="rect">
            <a:avLst/>
          </a:prstGeom>
          <a:noFill/>
        </p:spPr>
      </p:pic>
      <p:pic>
        <p:nvPicPr>
          <p:cNvPr id="1030" name="Picture 6" descr="E:\صور تصاميم\رياضيات\1%20(22)[1] نسخ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4282" y="2714620"/>
            <a:ext cx="714380" cy="1428760"/>
          </a:xfrm>
          <a:prstGeom prst="rect">
            <a:avLst/>
          </a:prstGeom>
          <a:noFill/>
        </p:spPr>
      </p:pic>
      <p:pic>
        <p:nvPicPr>
          <p:cNvPr id="1031" name="Picture 7" descr="E:\صور تصاميم\رياضيات\برجلة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3738563"/>
            <a:ext cx="1285852" cy="1955800"/>
          </a:xfrm>
          <a:prstGeom prst="rect">
            <a:avLst/>
          </a:prstGeom>
          <a:noFill/>
        </p:spPr>
      </p:pic>
      <p:pic>
        <p:nvPicPr>
          <p:cNvPr id="1033" name="Picture 9" descr="E:\صور تصاميم\رياضيات\3e9e3078[1] نسخ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14488"/>
            <a:ext cx="1283853" cy="1143008"/>
          </a:xfrm>
          <a:prstGeom prst="rect">
            <a:avLst/>
          </a:prstGeom>
          <a:noFill/>
        </p:spPr>
      </p:pic>
      <p:sp>
        <p:nvSpPr>
          <p:cNvPr id="18" name="مربع نص 17"/>
          <p:cNvSpPr txBox="1"/>
          <p:nvPr/>
        </p:nvSpPr>
        <p:spPr>
          <a:xfrm>
            <a:off x="3143240" y="68025"/>
            <a:ext cx="6000760" cy="510909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200" b="1" cap="all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ملخص مفاهيم:</a:t>
            </a:r>
            <a:endParaRPr lang="ar-SA" altLang="ar-SA" sz="3200" b="1" cap="all" dirty="0">
              <a:solidFill>
                <a:srgbClr val="FFFF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1000108"/>
            <a:ext cx="498714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57268" y="1571612"/>
            <a:ext cx="79867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1538" y="2000240"/>
            <a:ext cx="8072462" cy="1552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1538" y="3571876"/>
            <a:ext cx="8072462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9" name="Group 18"/>
          <p:cNvGrpSpPr/>
          <p:nvPr/>
        </p:nvGrpSpPr>
        <p:grpSpPr>
          <a:xfrm>
            <a:off x="142844" y="6368276"/>
            <a:ext cx="8286808" cy="503234"/>
            <a:chOff x="142844" y="6131500"/>
            <a:chExt cx="8286808" cy="740010"/>
          </a:xfrm>
        </p:grpSpPr>
        <p:pic>
          <p:nvPicPr>
            <p:cNvPr id="20" name="Picture 3" descr="D:\Work2\بprevios.png">
              <a:hlinkClick r:id="" action="ppaction://hlinkshowjump?jump=previousslide"/>
              <a:hlinkHover r:id="" action="ppaction://noaction" highlightClick="1">
                <a:snd r:embed="rId11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58" b="13656"/>
            <a:stretch>
              <a:fillRect/>
            </a:stretch>
          </p:blipFill>
          <p:spPr bwMode="auto">
            <a:xfrm>
              <a:off x="7072330" y="6131500"/>
              <a:ext cx="1357322" cy="73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 descr="D:\Work2\next.png">
              <a:hlinkClick r:id="" action="ppaction://hlinkshowjump?jump=nextslide"/>
              <a:hlinkHover r:id="" action="ppaction://noaction" highlightClick="1">
                <a:snd r:embed="rId13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80" b="16904"/>
            <a:stretch>
              <a:fillRect/>
            </a:stretch>
          </p:blipFill>
          <p:spPr bwMode="auto">
            <a:xfrm>
              <a:off x="1071538" y="6153962"/>
              <a:ext cx="1185865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مخطط انسيابي: قرار 6">
              <a:hlinkClick r:id="" action="ppaction://hlinkshowjump?jump=firstslide"/>
              <a:hlinkHover r:id="" action="ppaction://noaction" highlightClick="1">
                <a:snd r:embed="rId15" name="الترجمة من Google.wav"/>
              </a:hlinkHover>
            </p:cNvPr>
            <p:cNvSpPr/>
            <p:nvPr/>
          </p:nvSpPr>
          <p:spPr>
            <a:xfrm>
              <a:off x="2214546" y="6153961"/>
              <a:ext cx="4857752" cy="714381"/>
            </a:xfrm>
            <a:prstGeom prst="ribbon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342900" indent="-342900" algn="ctr">
                <a:lnSpc>
                  <a:spcPct val="90000"/>
                </a:lnSpc>
                <a:defRPr/>
              </a:pPr>
              <a:r>
                <a:rPr lang="ar-SA" altLang="ar-SA" sz="3600" b="1" cap="all" dirty="0">
                  <a:solidFill>
                    <a:srgbClr val="FFFF00"/>
                  </a:solidFill>
                  <a:latin typeface="Andalus" pitchFamily="18" charset="-78"/>
                  <a:cs typeface="Andalus" pitchFamily="18" charset="-78"/>
                </a:rPr>
                <a:t>الرئيسية</a:t>
              </a:r>
            </a:p>
          </p:txBody>
        </p:sp>
        <p:pic>
          <p:nvPicPr>
            <p:cNvPr id="23" name="Picture 5" descr="D:\Work2\exxit.png">
              <a:hlinkClick r:id="" action="ppaction://hlinkshowjump?jump=endshow"/>
              <a:hlinkHover r:id="" action="ppaction://noaction" highlightClick="1">
                <a:snd r:embed="rId16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6153962"/>
              <a:ext cx="908050" cy="71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صور تصاميم\رياضيات\normal_pic753[1] نسخ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214290"/>
            <a:ext cx="2000263" cy="1388398"/>
          </a:xfrm>
          <a:prstGeom prst="rect">
            <a:avLst/>
          </a:prstGeom>
          <a:noFill/>
        </p:spPr>
      </p:pic>
      <p:pic>
        <p:nvPicPr>
          <p:cNvPr id="1030" name="Picture 6" descr="E:\صور تصاميم\رياضيات\1%20(22)[1] نسخ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4282" y="2714620"/>
            <a:ext cx="714380" cy="1428760"/>
          </a:xfrm>
          <a:prstGeom prst="rect">
            <a:avLst/>
          </a:prstGeom>
          <a:noFill/>
        </p:spPr>
      </p:pic>
      <p:pic>
        <p:nvPicPr>
          <p:cNvPr id="1031" name="Picture 7" descr="E:\صور تصاميم\رياضيات\برجلة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3738563"/>
            <a:ext cx="1285852" cy="1955800"/>
          </a:xfrm>
          <a:prstGeom prst="rect">
            <a:avLst/>
          </a:prstGeom>
          <a:noFill/>
        </p:spPr>
      </p:pic>
      <p:pic>
        <p:nvPicPr>
          <p:cNvPr id="1033" name="Picture 9" descr="E:\صور تصاميم\رياضيات\3e9e3078[1] نسخ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14488"/>
            <a:ext cx="1283853" cy="1143008"/>
          </a:xfrm>
          <a:prstGeom prst="rect">
            <a:avLst/>
          </a:prstGeom>
          <a:noFill/>
        </p:spPr>
      </p:pic>
      <p:sp>
        <p:nvSpPr>
          <p:cNvPr id="18" name="مربع نص 17"/>
          <p:cNvSpPr txBox="1"/>
          <p:nvPr/>
        </p:nvSpPr>
        <p:spPr>
          <a:xfrm>
            <a:off x="3143240" y="68025"/>
            <a:ext cx="600076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Ostorah" pitchFamily="18" charset="-78"/>
                <a:cs typeface="ae_Ostorah" pitchFamily="18" charset="-78"/>
              </a:rPr>
              <a:t>   نظرية :</a:t>
            </a:r>
            <a:endParaRPr lang="ar-SA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Ostorah" pitchFamily="18" charset="-78"/>
              <a:cs typeface="ae_Ostorah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1071546"/>
            <a:ext cx="2133609" cy="466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1643050"/>
            <a:ext cx="2286000" cy="361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9058" y="2143116"/>
            <a:ext cx="498157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57290" y="1643050"/>
            <a:ext cx="222885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86380" y="3071810"/>
            <a:ext cx="3619500" cy="63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" name="Straight Connector 20"/>
          <p:cNvCxnSpPr/>
          <p:nvPr/>
        </p:nvCxnSpPr>
        <p:spPr>
          <a:xfrm rot="10800000">
            <a:off x="1214414" y="3786190"/>
            <a:ext cx="7929586" cy="71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72198" y="4000504"/>
            <a:ext cx="2905125" cy="385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42976" y="3929066"/>
            <a:ext cx="2286017" cy="188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428992" y="4572008"/>
            <a:ext cx="571500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929058" y="5214950"/>
            <a:ext cx="5010157" cy="64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4" name="Group 23"/>
          <p:cNvGrpSpPr/>
          <p:nvPr/>
        </p:nvGrpSpPr>
        <p:grpSpPr>
          <a:xfrm>
            <a:off x="142844" y="6368276"/>
            <a:ext cx="8286808" cy="503234"/>
            <a:chOff x="142844" y="6131500"/>
            <a:chExt cx="8286808" cy="740010"/>
          </a:xfrm>
        </p:grpSpPr>
        <p:pic>
          <p:nvPicPr>
            <p:cNvPr id="25" name="Picture 3" descr="D:\Work2\بprevios.png">
              <a:hlinkClick r:id="" action="ppaction://hlinkshowjump?jump=previousslide"/>
              <a:hlinkHover r:id="" action="ppaction://noaction" highlightClick="1">
                <a:snd r:embed="rId16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58" b="13656"/>
            <a:stretch>
              <a:fillRect/>
            </a:stretch>
          </p:blipFill>
          <p:spPr bwMode="auto">
            <a:xfrm>
              <a:off x="7072330" y="6131500"/>
              <a:ext cx="1357322" cy="73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4" descr="D:\Work2\next.png">
              <a:hlinkClick r:id="" action="ppaction://hlinkshowjump?jump=nextslide"/>
              <a:hlinkHover r:id="" action="ppaction://noaction" highlightClick="1">
                <a:snd r:embed="rId18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80" b="16904"/>
            <a:stretch>
              <a:fillRect/>
            </a:stretch>
          </p:blipFill>
          <p:spPr bwMode="auto">
            <a:xfrm>
              <a:off x="1071538" y="6153962"/>
              <a:ext cx="1185865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مخطط انسيابي: قرار 6">
              <a:hlinkClick r:id="" action="ppaction://hlinkshowjump?jump=firstslide"/>
              <a:hlinkHover r:id="" action="ppaction://noaction" highlightClick="1">
                <a:snd r:embed="rId20" name="الترجمة من Google.wav"/>
              </a:hlinkHover>
            </p:cNvPr>
            <p:cNvSpPr/>
            <p:nvPr/>
          </p:nvSpPr>
          <p:spPr>
            <a:xfrm>
              <a:off x="2214546" y="6153961"/>
              <a:ext cx="4857752" cy="714381"/>
            </a:xfrm>
            <a:prstGeom prst="ribbon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342900" indent="-342900" algn="ctr">
                <a:lnSpc>
                  <a:spcPct val="90000"/>
                </a:lnSpc>
                <a:defRPr/>
              </a:pPr>
              <a:r>
                <a:rPr lang="ar-SA" altLang="ar-SA" sz="3600" b="1" cap="all" dirty="0">
                  <a:solidFill>
                    <a:srgbClr val="FFFF00"/>
                  </a:solidFill>
                  <a:latin typeface="Andalus" pitchFamily="18" charset="-78"/>
                  <a:cs typeface="Andalus" pitchFamily="18" charset="-78"/>
                </a:rPr>
                <a:t>الرئيسية</a:t>
              </a:r>
            </a:p>
          </p:txBody>
        </p:sp>
        <p:pic>
          <p:nvPicPr>
            <p:cNvPr id="28" name="Picture 5" descr="D:\Work2\exxit.png">
              <a:hlinkClick r:id="" action="ppaction://hlinkshowjump?jump=endshow"/>
              <a:hlinkHover r:id="" action="ppaction://noaction" highlightClick="1">
                <a:snd r:embed="rId21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6153962"/>
              <a:ext cx="908050" cy="71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صور تصاميم\رياضيات\normal_pic753[1] نسخ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214290"/>
            <a:ext cx="2000263" cy="1388398"/>
          </a:xfrm>
          <a:prstGeom prst="rect">
            <a:avLst/>
          </a:prstGeom>
          <a:noFill/>
        </p:spPr>
      </p:pic>
      <p:pic>
        <p:nvPicPr>
          <p:cNvPr id="1030" name="Picture 6" descr="E:\صور تصاميم\رياضيات\1%20(22)[1] نسخ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4282" y="2714620"/>
            <a:ext cx="714380" cy="1428760"/>
          </a:xfrm>
          <a:prstGeom prst="rect">
            <a:avLst/>
          </a:prstGeom>
          <a:noFill/>
        </p:spPr>
      </p:pic>
      <p:pic>
        <p:nvPicPr>
          <p:cNvPr id="1031" name="Picture 7" descr="E:\صور تصاميم\رياضيات\برجلة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3738563"/>
            <a:ext cx="1285852" cy="1955800"/>
          </a:xfrm>
          <a:prstGeom prst="rect">
            <a:avLst/>
          </a:prstGeom>
          <a:noFill/>
        </p:spPr>
      </p:pic>
      <p:pic>
        <p:nvPicPr>
          <p:cNvPr id="1033" name="Picture 9" descr="E:\صور تصاميم\رياضيات\3e9e3078[1] نسخ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14488"/>
            <a:ext cx="1283853" cy="1143008"/>
          </a:xfrm>
          <a:prstGeom prst="rect">
            <a:avLst/>
          </a:prstGeom>
          <a:noFill/>
        </p:spPr>
      </p:pic>
      <p:sp>
        <p:nvSpPr>
          <p:cNvPr id="18" name="مربع نص 17"/>
          <p:cNvSpPr txBox="1"/>
          <p:nvPr/>
        </p:nvSpPr>
        <p:spPr>
          <a:xfrm>
            <a:off x="3143240" y="68025"/>
            <a:ext cx="6000760" cy="510909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200" b="1" cap="all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ملخص مفاهيم :</a:t>
            </a:r>
            <a:endParaRPr lang="ar-SA" altLang="ar-SA" sz="3200" b="1" cap="all" dirty="0">
              <a:solidFill>
                <a:srgbClr val="FFFF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57268" y="1285860"/>
            <a:ext cx="79867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2976" y="1714488"/>
            <a:ext cx="8001024" cy="17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1538" y="3571876"/>
            <a:ext cx="8072462" cy="207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9" name="Group 18"/>
          <p:cNvGrpSpPr/>
          <p:nvPr/>
        </p:nvGrpSpPr>
        <p:grpSpPr>
          <a:xfrm>
            <a:off x="142844" y="6368276"/>
            <a:ext cx="8286808" cy="503234"/>
            <a:chOff x="142844" y="6131500"/>
            <a:chExt cx="8286808" cy="740010"/>
          </a:xfrm>
        </p:grpSpPr>
        <p:pic>
          <p:nvPicPr>
            <p:cNvPr id="20" name="Picture 3" descr="D:\Work2\بprevios.png">
              <a:hlinkClick r:id="" action="ppaction://hlinkshowjump?jump=previousslide"/>
              <a:hlinkHover r:id="" action="ppaction://noaction" highlightClick="1">
                <a:snd r:embed="rId10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58" b="13656"/>
            <a:stretch>
              <a:fillRect/>
            </a:stretch>
          </p:blipFill>
          <p:spPr bwMode="auto">
            <a:xfrm>
              <a:off x="7072330" y="6131500"/>
              <a:ext cx="1357322" cy="73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 descr="D:\Work2\next.png">
              <a:hlinkClick r:id="" action="ppaction://hlinkshowjump?jump=nextslide"/>
              <a:hlinkHover r:id="" action="ppaction://noaction" highlightClick="1">
                <a:snd r:embed="rId12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80" b="16904"/>
            <a:stretch>
              <a:fillRect/>
            </a:stretch>
          </p:blipFill>
          <p:spPr bwMode="auto">
            <a:xfrm>
              <a:off x="1071538" y="6153962"/>
              <a:ext cx="1185865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مخطط انسيابي: قرار 6">
              <a:hlinkClick r:id="" action="ppaction://hlinkshowjump?jump=firstslide"/>
              <a:hlinkHover r:id="" action="ppaction://noaction" highlightClick="1">
                <a:snd r:embed="rId14" name="الترجمة من Google.wav"/>
              </a:hlinkHover>
            </p:cNvPr>
            <p:cNvSpPr/>
            <p:nvPr/>
          </p:nvSpPr>
          <p:spPr>
            <a:xfrm>
              <a:off x="2214546" y="6153961"/>
              <a:ext cx="4857752" cy="714381"/>
            </a:xfrm>
            <a:prstGeom prst="ribbon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342900" indent="-342900" algn="ctr">
                <a:lnSpc>
                  <a:spcPct val="90000"/>
                </a:lnSpc>
                <a:defRPr/>
              </a:pPr>
              <a:r>
                <a:rPr lang="ar-SA" altLang="ar-SA" sz="3600" b="1" cap="all" dirty="0">
                  <a:solidFill>
                    <a:srgbClr val="FFFF00"/>
                  </a:solidFill>
                  <a:latin typeface="Andalus" pitchFamily="18" charset="-78"/>
                  <a:cs typeface="Andalus" pitchFamily="18" charset="-78"/>
                </a:rPr>
                <a:t>الرئيسية</a:t>
              </a:r>
            </a:p>
          </p:txBody>
        </p:sp>
        <p:pic>
          <p:nvPicPr>
            <p:cNvPr id="23" name="Picture 5" descr="D:\Work2\exxit.png">
              <a:hlinkClick r:id="" action="ppaction://hlinkshowjump?jump=endshow"/>
              <a:hlinkHover r:id="" action="ppaction://noaction" highlightClick="1">
                <a:snd r:embed="rId15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6153962"/>
              <a:ext cx="908050" cy="71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صور تصاميم\رياضيات\normal_pic753[1] نسخ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214290"/>
            <a:ext cx="2000263" cy="1388398"/>
          </a:xfrm>
          <a:prstGeom prst="rect">
            <a:avLst/>
          </a:prstGeom>
          <a:noFill/>
        </p:spPr>
      </p:pic>
      <p:pic>
        <p:nvPicPr>
          <p:cNvPr id="1030" name="Picture 6" descr="E:\صور تصاميم\رياضيات\1%20(22)[1] نسخ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4282" y="2714620"/>
            <a:ext cx="714380" cy="1428760"/>
          </a:xfrm>
          <a:prstGeom prst="rect">
            <a:avLst/>
          </a:prstGeom>
          <a:noFill/>
        </p:spPr>
      </p:pic>
      <p:pic>
        <p:nvPicPr>
          <p:cNvPr id="1031" name="Picture 7" descr="E:\صور تصاميم\رياضيات\برجلة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3738563"/>
            <a:ext cx="1285852" cy="1955800"/>
          </a:xfrm>
          <a:prstGeom prst="rect">
            <a:avLst/>
          </a:prstGeom>
          <a:noFill/>
        </p:spPr>
      </p:pic>
      <p:pic>
        <p:nvPicPr>
          <p:cNvPr id="1033" name="Picture 9" descr="E:\صور تصاميم\رياضيات\3e9e3078[1] نسخ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14488"/>
            <a:ext cx="1283853" cy="1143008"/>
          </a:xfrm>
          <a:prstGeom prst="rect">
            <a:avLst/>
          </a:prstGeom>
          <a:noFill/>
        </p:spPr>
      </p:pic>
      <p:sp>
        <p:nvSpPr>
          <p:cNvPr id="18" name="مربع نص 17"/>
          <p:cNvSpPr txBox="1"/>
          <p:nvPr/>
        </p:nvSpPr>
        <p:spPr>
          <a:xfrm>
            <a:off x="3143240" y="68025"/>
            <a:ext cx="600076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Ostorah" pitchFamily="18" charset="-78"/>
                <a:cs typeface="ae_Ostorah" pitchFamily="18" charset="-78"/>
              </a:rPr>
              <a:t>   تعريفات:</a:t>
            </a:r>
            <a:endParaRPr lang="ar-SA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Ostorah" pitchFamily="18" charset="-78"/>
              <a:cs typeface="ae_Ostorah" pitchFamily="18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72198" y="1428736"/>
            <a:ext cx="3071802" cy="7858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المستقيمات المتلاقية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572264" y="2786058"/>
            <a:ext cx="257173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نقطة التلاقى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786282" y="4000504"/>
            <a:ext cx="43577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مركز  الدائرة التى تمر برؤوس مثلث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142976" y="1714488"/>
            <a:ext cx="4857784" cy="64294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هما مستقيمات تتلاقى فى نقطة واحدة مشتركة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71538" y="2857496"/>
            <a:ext cx="5429288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هى النقطة التى تتلاقى فيها المستقيمات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00100" y="4857760"/>
            <a:ext cx="5929354" cy="6429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هى نقطة تلاقى الاعمدة المنصفة لاضلاع المثلث</a:t>
            </a:r>
            <a:endParaRPr lang="ar-SA" sz="2400" b="1" dirty="0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42844" y="6368276"/>
            <a:ext cx="8286808" cy="503234"/>
            <a:chOff x="142844" y="6131500"/>
            <a:chExt cx="8286808" cy="740010"/>
          </a:xfrm>
        </p:grpSpPr>
        <p:pic>
          <p:nvPicPr>
            <p:cNvPr id="25" name="Picture 3" descr="D:\Work2\بprevios.png">
              <a:hlinkClick r:id="" action="ppaction://hlinkshowjump?jump=previousslide"/>
              <a:hlinkHover r:id="" action="ppaction://noaction" highlightClick="1">
                <a:snd r:embed="rId7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58" b="13656"/>
            <a:stretch>
              <a:fillRect/>
            </a:stretch>
          </p:blipFill>
          <p:spPr bwMode="auto">
            <a:xfrm>
              <a:off x="7072330" y="6131500"/>
              <a:ext cx="1357322" cy="73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4" descr="D:\Work2\next.png">
              <a:hlinkClick r:id="" action="ppaction://hlinkshowjump?jump=nextslide"/>
              <a:hlinkHover r:id="" action="ppaction://noaction" highlightClick="1">
                <a:snd r:embed="rId9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80" b="16904"/>
            <a:stretch>
              <a:fillRect/>
            </a:stretch>
          </p:blipFill>
          <p:spPr bwMode="auto">
            <a:xfrm>
              <a:off x="1071538" y="6153962"/>
              <a:ext cx="1185865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مخطط انسيابي: قرار 6">
              <a:hlinkClick r:id="" action="ppaction://hlinkshowjump?jump=firstslide"/>
              <a:hlinkHover r:id="" action="ppaction://noaction" highlightClick="1">
                <a:snd r:embed="rId11" name="الترجمة من Google.wav"/>
              </a:hlinkHover>
            </p:cNvPr>
            <p:cNvSpPr/>
            <p:nvPr/>
          </p:nvSpPr>
          <p:spPr>
            <a:xfrm>
              <a:off x="2214546" y="6153961"/>
              <a:ext cx="4857752" cy="714381"/>
            </a:xfrm>
            <a:prstGeom prst="ribbon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342900" indent="-342900" algn="ctr">
                <a:lnSpc>
                  <a:spcPct val="90000"/>
                </a:lnSpc>
                <a:defRPr/>
              </a:pPr>
              <a:r>
                <a:rPr lang="ar-SA" altLang="ar-SA" sz="3600" b="1" cap="all" dirty="0">
                  <a:solidFill>
                    <a:srgbClr val="FFFF00"/>
                  </a:solidFill>
                  <a:latin typeface="Andalus" pitchFamily="18" charset="-78"/>
                  <a:cs typeface="Andalus" pitchFamily="18" charset="-78"/>
                </a:rPr>
                <a:t>الرئيسية</a:t>
              </a:r>
            </a:p>
          </p:txBody>
        </p:sp>
        <p:pic>
          <p:nvPicPr>
            <p:cNvPr id="28" name="Picture 5" descr="D:\Work2\exxit.png">
              <a:hlinkClick r:id="" action="ppaction://hlinkshowjump?jump=endshow"/>
              <a:hlinkHover r:id="" action="ppaction://noaction" highlightClick="1">
                <a:snd r:embed="rId12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6153962"/>
              <a:ext cx="908050" cy="71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صور تصاميم\رياضيات\normal_pic753[1] نسخ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214290"/>
            <a:ext cx="2000263" cy="1388398"/>
          </a:xfrm>
          <a:prstGeom prst="rect">
            <a:avLst/>
          </a:prstGeom>
          <a:noFill/>
        </p:spPr>
      </p:pic>
      <p:pic>
        <p:nvPicPr>
          <p:cNvPr id="1030" name="Picture 6" descr="E:\صور تصاميم\رياضيات\1%20(22)[1] نسخ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4282" y="2714620"/>
            <a:ext cx="714380" cy="1428760"/>
          </a:xfrm>
          <a:prstGeom prst="rect">
            <a:avLst/>
          </a:prstGeom>
          <a:noFill/>
        </p:spPr>
      </p:pic>
      <p:pic>
        <p:nvPicPr>
          <p:cNvPr id="1031" name="Picture 7" descr="E:\صور تصاميم\رياضيات\برجلة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3738563"/>
            <a:ext cx="1285852" cy="1955800"/>
          </a:xfrm>
          <a:prstGeom prst="rect">
            <a:avLst/>
          </a:prstGeom>
          <a:noFill/>
        </p:spPr>
      </p:pic>
      <p:pic>
        <p:nvPicPr>
          <p:cNvPr id="1033" name="Picture 9" descr="E:\صور تصاميم\رياضيات\3e9e3078[1] نسخ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14488"/>
            <a:ext cx="1283853" cy="1143008"/>
          </a:xfrm>
          <a:prstGeom prst="rect">
            <a:avLst/>
          </a:prstGeom>
          <a:noFill/>
        </p:spPr>
      </p:pic>
      <p:sp>
        <p:nvSpPr>
          <p:cNvPr id="18" name="مربع نص 17"/>
          <p:cNvSpPr txBox="1"/>
          <p:nvPr/>
        </p:nvSpPr>
        <p:spPr>
          <a:xfrm>
            <a:off x="3143240" y="68025"/>
            <a:ext cx="600076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Ostorah" pitchFamily="18" charset="-78"/>
                <a:cs typeface="ae_Ostorah" pitchFamily="18" charset="-78"/>
              </a:rPr>
              <a:t>   نظرية :</a:t>
            </a:r>
            <a:endParaRPr lang="ar-SA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Ostorah" pitchFamily="18" charset="-78"/>
              <a:cs typeface="ae_Ostorah" pitchFamily="18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1000108"/>
            <a:ext cx="4495817" cy="43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Oval 15"/>
          <p:cNvSpPr/>
          <p:nvPr/>
        </p:nvSpPr>
        <p:spPr>
          <a:xfrm>
            <a:off x="6572264" y="1714488"/>
            <a:ext cx="257173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التعبير اللفظى</a:t>
            </a:r>
            <a:endParaRPr lang="ar-SA" sz="2400" b="1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2500306"/>
            <a:ext cx="5153029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14414" y="1785926"/>
            <a:ext cx="2162177" cy="194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28794" y="4214818"/>
            <a:ext cx="6958023" cy="1214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9" name="Group 18"/>
          <p:cNvGrpSpPr/>
          <p:nvPr/>
        </p:nvGrpSpPr>
        <p:grpSpPr>
          <a:xfrm>
            <a:off x="142844" y="6368276"/>
            <a:ext cx="8286808" cy="503234"/>
            <a:chOff x="142844" y="6131500"/>
            <a:chExt cx="8286808" cy="740010"/>
          </a:xfrm>
        </p:grpSpPr>
        <p:pic>
          <p:nvPicPr>
            <p:cNvPr id="20" name="Picture 3" descr="D:\Work2\بprevios.png">
              <a:hlinkClick r:id="" action="ppaction://hlinkshowjump?jump=previousslide"/>
              <a:hlinkHover r:id="" action="ppaction://noaction" highlightClick="1">
                <a:snd r:embed="rId11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58" b="13656"/>
            <a:stretch>
              <a:fillRect/>
            </a:stretch>
          </p:blipFill>
          <p:spPr bwMode="auto">
            <a:xfrm>
              <a:off x="7072330" y="6131500"/>
              <a:ext cx="1357322" cy="73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 descr="D:\Work2\next.png">
              <a:hlinkClick r:id="" action="ppaction://hlinkshowjump?jump=nextslide"/>
              <a:hlinkHover r:id="" action="ppaction://noaction" highlightClick="1">
                <a:snd r:embed="rId13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80" b="16904"/>
            <a:stretch>
              <a:fillRect/>
            </a:stretch>
          </p:blipFill>
          <p:spPr bwMode="auto">
            <a:xfrm>
              <a:off x="1071538" y="6153962"/>
              <a:ext cx="1185865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مخطط انسيابي: قرار 6">
              <a:hlinkClick r:id="" action="ppaction://hlinkshowjump?jump=firstslide"/>
              <a:hlinkHover r:id="" action="ppaction://noaction" highlightClick="1">
                <a:snd r:embed="rId15" name="الترجمة من Google.wav"/>
              </a:hlinkHover>
            </p:cNvPr>
            <p:cNvSpPr/>
            <p:nvPr/>
          </p:nvSpPr>
          <p:spPr>
            <a:xfrm>
              <a:off x="2214546" y="6153961"/>
              <a:ext cx="4857752" cy="714381"/>
            </a:xfrm>
            <a:prstGeom prst="ribbon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342900" indent="-342900" algn="ctr">
                <a:lnSpc>
                  <a:spcPct val="90000"/>
                </a:lnSpc>
                <a:defRPr/>
              </a:pPr>
              <a:r>
                <a:rPr lang="ar-SA" altLang="ar-SA" sz="3600" b="1" cap="all" dirty="0">
                  <a:solidFill>
                    <a:srgbClr val="FFFF00"/>
                  </a:solidFill>
                  <a:latin typeface="Andalus" pitchFamily="18" charset="-78"/>
                  <a:cs typeface="Andalus" pitchFamily="18" charset="-78"/>
                </a:rPr>
                <a:t>الرئيسية</a:t>
              </a:r>
            </a:p>
          </p:txBody>
        </p:sp>
        <p:pic>
          <p:nvPicPr>
            <p:cNvPr id="23" name="Picture 5" descr="D:\Work2\exxit.png">
              <a:hlinkClick r:id="" action="ppaction://hlinkshowjump?jump=endshow"/>
              <a:hlinkHover r:id="" action="ppaction://noaction" highlightClick="1">
                <a:snd r:embed="rId16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6153962"/>
              <a:ext cx="908050" cy="71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صور تصاميم\رياضيات\normal_pic753[1] نسخ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214290"/>
            <a:ext cx="2000263" cy="1388398"/>
          </a:xfrm>
          <a:prstGeom prst="rect">
            <a:avLst/>
          </a:prstGeom>
          <a:noFill/>
        </p:spPr>
      </p:pic>
      <p:pic>
        <p:nvPicPr>
          <p:cNvPr id="1030" name="Picture 6" descr="E:\صور تصاميم\رياضيات\1%20(22)[1] نسخ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4282" y="2714620"/>
            <a:ext cx="714380" cy="1428760"/>
          </a:xfrm>
          <a:prstGeom prst="rect">
            <a:avLst/>
          </a:prstGeom>
          <a:noFill/>
        </p:spPr>
      </p:pic>
      <p:pic>
        <p:nvPicPr>
          <p:cNvPr id="1031" name="Picture 7" descr="E:\صور تصاميم\رياضيات\برجلة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3738563"/>
            <a:ext cx="1285852" cy="1955800"/>
          </a:xfrm>
          <a:prstGeom prst="rect">
            <a:avLst/>
          </a:prstGeom>
          <a:noFill/>
        </p:spPr>
      </p:pic>
      <p:pic>
        <p:nvPicPr>
          <p:cNvPr id="1033" name="Picture 9" descr="E:\صور تصاميم\رياضيات\3e9e3078[1] نسخ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14488"/>
            <a:ext cx="1283853" cy="1143008"/>
          </a:xfrm>
          <a:prstGeom prst="rect">
            <a:avLst/>
          </a:prstGeom>
          <a:noFill/>
        </p:spPr>
      </p:pic>
      <p:sp>
        <p:nvSpPr>
          <p:cNvPr id="18" name="مربع نص 17"/>
          <p:cNvSpPr txBox="1"/>
          <p:nvPr/>
        </p:nvSpPr>
        <p:spPr>
          <a:xfrm>
            <a:off x="3143240" y="68025"/>
            <a:ext cx="600076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Ostorah" pitchFamily="18" charset="-78"/>
                <a:cs typeface="ae_Ostorah" pitchFamily="18" charset="-78"/>
              </a:rPr>
              <a:t>   مركز الدائرة التى تمر برؤوس المثلث</a:t>
            </a:r>
            <a:endParaRPr lang="ar-SA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Ostorah" pitchFamily="18" charset="-78"/>
              <a:cs typeface="ae_Ostorah" pitchFamily="18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1428736"/>
            <a:ext cx="3143256" cy="22860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71604" y="1571612"/>
            <a:ext cx="3452819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0430" y="3929066"/>
            <a:ext cx="3571900" cy="1562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9" name="Group 18"/>
          <p:cNvGrpSpPr/>
          <p:nvPr/>
        </p:nvGrpSpPr>
        <p:grpSpPr>
          <a:xfrm>
            <a:off x="142844" y="6368276"/>
            <a:ext cx="8286808" cy="503234"/>
            <a:chOff x="142844" y="6131500"/>
            <a:chExt cx="8286808" cy="740010"/>
          </a:xfrm>
        </p:grpSpPr>
        <p:pic>
          <p:nvPicPr>
            <p:cNvPr id="20" name="Picture 3" descr="D:\Work2\بprevios.png">
              <a:hlinkClick r:id="" action="ppaction://hlinkshowjump?jump=previousslide"/>
              <a:hlinkHover r:id="" action="ppaction://noaction" highlightClick="1">
                <a:snd r:embed="rId10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58" b="13656"/>
            <a:stretch>
              <a:fillRect/>
            </a:stretch>
          </p:blipFill>
          <p:spPr bwMode="auto">
            <a:xfrm>
              <a:off x="7072330" y="6131500"/>
              <a:ext cx="1357322" cy="73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 descr="D:\Work2\next.png">
              <a:hlinkClick r:id="" action="ppaction://hlinkshowjump?jump=nextslide"/>
              <a:hlinkHover r:id="" action="ppaction://noaction" highlightClick="1">
                <a:snd r:embed="rId12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80" b="16904"/>
            <a:stretch>
              <a:fillRect/>
            </a:stretch>
          </p:blipFill>
          <p:spPr bwMode="auto">
            <a:xfrm>
              <a:off x="1071538" y="6153962"/>
              <a:ext cx="1185865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مخطط انسيابي: قرار 6">
              <a:hlinkClick r:id="" action="ppaction://hlinkshowjump?jump=firstslide"/>
              <a:hlinkHover r:id="" action="ppaction://noaction" highlightClick="1">
                <a:snd r:embed="rId14" name="الترجمة من Google.wav"/>
              </a:hlinkHover>
            </p:cNvPr>
            <p:cNvSpPr/>
            <p:nvPr/>
          </p:nvSpPr>
          <p:spPr>
            <a:xfrm>
              <a:off x="2214546" y="6153961"/>
              <a:ext cx="4857752" cy="714381"/>
            </a:xfrm>
            <a:prstGeom prst="ribbon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342900" indent="-342900" algn="ctr">
                <a:lnSpc>
                  <a:spcPct val="90000"/>
                </a:lnSpc>
                <a:defRPr/>
              </a:pPr>
              <a:r>
                <a:rPr lang="ar-SA" altLang="ar-SA" sz="3600" b="1" cap="all" dirty="0">
                  <a:solidFill>
                    <a:srgbClr val="FFFF00"/>
                  </a:solidFill>
                  <a:latin typeface="Andalus" pitchFamily="18" charset="-78"/>
                  <a:cs typeface="Andalus" pitchFamily="18" charset="-78"/>
                </a:rPr>
                <a:t>الرئيسية</a:t>
              </a:r>
            </a:p>
          </p:txBody>
        </p:sp>
        <p:pic>
          <p:nvPicPr>
            <p:cNvPr id="23" name="Picture 5" descr="D:\Work2\exxit.png">
              <a:hlinkClick r:id="" action="ppaction://hlinkshowjump?jump=endshow"/>
              <a:hlinkHover r:id="" action="ppaction://noaction" highlightClick="1">
                <a:snd r:embed="rId15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6153962"/>
              <a:ext cx="908050" cy="71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صور تصاميم\رياضيات\normal_pic753[1] نسخ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214290"/>
            <a:ext cx="2000263" cy="1388398"/>
          </a:xfrm>
          <a:prstGeom prst="rect">
            <a:avLst/>
          </a:prstGeom>
          <a:noFill/>
        </p:spPr>
      </p:pic>
      <p:pic>
        <p:nvPicPr>
          <p:cNvPr id="1030" name="Picture 6" descr="E:\صور تصاميم\رياضيات\1%20(22)[1] نسخ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4282" y="2714620"/>
            <a:ext cx="714380" cy="1428760"/>
          </a:xfrm>
          <a:prstGeom prst="rect">
            <a:avLst/>
          </a:prstGeom>
          <a:noFill/>
        </p:spPr>
      </p:pic>
      <p:pic>
        <p:nvPicPr>
          <p:cNvPr id="1031" name="Picture 7" descr="E:\صور تصاميم\رياضيات\برجلة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3738563"/>
            <a:ext cx="1285852" cy="1955800"/>
          </a:xfrm>
          <a:prstGeom prst="rect">
            <a:avLst/>
          </a:prstGeom>
          <a:noFill/>
        </p:spPr>
      </p:pic>
      <p:pic>
        <p:nvPicPr>
          <p:cNvPr id="1033" name="Picture 9" descr="E:\صور تصاميم\رياضيات\3e9e3078[1] نسخ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14488"/>
            <a:ext cx="1283853" cy="1143008"/>
          </a:xfrm>
          <a:prstGeom prst="rect">
            <a:avLst/>
          </a:prstGeom>
          <a:noFill/>
        </p:spPr>
      </p:pic>
      <p:sp>
        <p:nvSpPr>
          <p:cNvPr id="18" name="مربع نص 17"/>
          <p:cNvSpPr txBox="1"/>
          <p:nvPr/>
        </p:nvSpPr>
        <p:spPr>
          <a:xfrm>
            <a:off x="3143240" y="68025"/>
            <a:ext cx="600076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Ostorah" pitchFamily="18" charset="-78"/>
                <a:cs typeface="ae_Ostorah" pitchFamily="18" charset="-78"/>
              </a:rPr>
              <a:t>   نظرية:</a:t>
            </a:r>
            <a:endParaRPr lang="ar-SA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Ostorah" pitchFamily="18" charset="-78"/>
              <a:cs typeface="ae_Ostorah" pitchFamily="18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48" y="1000108"/>
            <a:ext cx="2224097" cy="509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64" y="1643050"/>
            <a:ext cx="2319338" cy="500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ounded Rectangle 18"/>
          <p:cNvSpPr/>
          <p:nvPr/>
        </p:nvSpPr>
        <p:spPr>
          <a:xfrm>
            <a:off x="3286116" y="2285992"/>
            <a:ext cx="5643602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57290" y="1285860"/>
            <a:ext cx="1781176" cy="187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8992" y="2357430"/>
            <a:ext cx="5429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85852" y="3143248"/>
            <a:ext cx="7643866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Straight Connector 21"/>
          <p:cNvCxnSpPr/>
          <p:nvPr/>
        </p:nvCxnSpPr>
        <p:spPr>
          <a:xfrm rot="10800000" flipV="1">
            <a:off x="1285852" y="3857628"/>
            <a:ext cx="7858148" cy="71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86512" y="4000504"/>
            <a:ext cx="2695575" cy="428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57290" y="4143380"/>
            <a:ext cx="16859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ounded Rectangle 24"/>
          <p:cNvSpPr/>
          <p:nvPr/>
        </p:nvSpPr>
        <p:spPr>
          <a:xfrm>
            <a:off x="3286116" y="4500570"/>
            <a:ext cx="5643602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286116" y="4572008"/>
            <a:ext cx="55816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000364" y="5357826"/>
            <a:ext cx="59579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6" name="Group 25"/>
          <p:cNvGrpSpPr/>
          <p:nvPr/>
        </p:nvGrpSpPr>
        <p:grpSpPr>
          <a:xfrm>
            <a:off x="142844" y="6368276"/>
            <a:ext cx="8286808" cy="503234"/>
            <a:chOff x="142844" y="6131500"/>
            <a:chExt cx="8286808" cy="740010"/>
          </a:xfrm>
        </p:grpSpPr>
        <p:pic>
          <p:nvPicPr>
            <p:cNvPr id="27" name="Picture 3" descr="D:\Work2\بprevios.png">
              <a:hlinkClick r:id="" action="ppaction://hlinkshowjump?jump=previousslide"/>
              <a:hlinkHover r:id="" action="ppaction://noaction" highlightClick="1">
                <a:snd r:embed="rId16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58" b="13656"/>
            <a:stretch>
              <a:fillRect/>
            </a:stretch>
          </p:blipFill>
          <p:spPr bwMode="auto">
            <a:xfrm>
              <a:off x="7072330" y="6131500"/>
              <a:ext cx="1357322" cy="73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4" descr="D:\Work2\next.png">
              <a:hlinkClick r:id="" action="ppaction://hlinkshowjump?jump=nextslide"/>
              <a:hlinkHover r:id="" action="ppaction://noaction" highlightClick="1">
                <a:snd r:embed="rId18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80" b="16904"/>
            <a:stretch>
              <a:fillRect/>
            </a:stretch>
          </p:blipFill>
          <p:spPr bwMode="auto">
            <a:xfrm>
              <a:off x="1071538" y="6153962"/>
              <a:ext cx="1185865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مخطط انسيابي: قرار 6">
              <a:hlinkClick r:id="" action="ppaction://hlinkshowjump?jump=firstslide"/>
              <a:hlinkHover r:id="" action="ppaction://noaction" highlightClick="1">
                <a:snd r:embed="rId20" name="الترجمة من Google.wav"/>
              </a:hlinkHover>
            </p:cNvPr>
            <p:cNvSpPr/>
            <p:nvPr/>
          </p:nvSpPr>
          <p:spPr>
            <a:xfrm>
              <a:off x="2214546" y="6153961"/>
              <a:ext cx="4857752" cy="714381"/>
            </a:xfrm>
            <a:prstGeom prst="ribbon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342900" indent="-342900" algn="ctr">
                <a:lnSpc>
                  <a:spcPct val="90000"/>
                </a:lnSpc>
                <a:defRPr/>
              </a:pPr>
              <a:r>
                <a:rPr lang="ar-SA" altLang="ar-SA" sz="3600" b="1" cap="all" dirty="0">
                  <a:solidFill>
                    <a:srgbClr val="FFFF00"/>
                  </a:solidFill>
                  <a:latin typeface="Andalus" pitchFamily="18" charset="-78"/>
                  <a:cs typeface="Andalus" pitchFamily="18" charset="-78"/>
                </a:rPr>
                <a:t>الرئيسية</a:t>
              </a:r>
            </a:p>
          </p:txBody>
        </p:sp>
        <p:pic>
          <p:nvPicPr>
            <p:cNvPr id="30" name="Picture 5" descr="D:\Work2\exxit.png">
              <a:hlinkClick r:id="" action="ppaction://hlinkshowjump?jump=endshow"/>
              <a:hlinkHover r:id="" action="ppaction://noaction" highlightClick="1">
                <a:snd r:embed="rId21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6153962"/>
              <a:ext cx="908050" cy="71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صور تصاميم\رياضيات\normal_pic753[1] نسخ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214290"/>
            <a:ext cx="2000263" cy="1388398"/>
          </a:xfrm>
          <a:prstGeom prst="rect">
            <a:avLst/>
          </a:prstGeom>
          <a:noFill/>
        </p:spPr>
      </p:pic>
      <p:pic>
        <p:nvPicPr>
          <p:cNvPr id="1030" name="Picture 6" descr="E:\صور تصاميم\رياضيات\1%20(22)[1] نسخ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4282" y="2714620"/>
            <a:ext cx="714380" cy="1428760"/>
          </a:xfrm>
          <a:prstGeom prst="rect">
            <a:avLst/>
          </a:prstGeom>
          <a:noFill/>
        </p:spPr>
      </p:pic>
      <p:pic>
        <p:nvPicPr>
          <p:cNvPr id="1031" name="Picture 7" descr="E:\صور تصاميم\رياضيات\برجلة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3738563"/>
            <a:ext cx="1285852" cy="1955800"/>
          </a:xfrm>
          <a:prstGeom prst="rect">
            <a:avLst/>
          </a:prstGeom>
          <a:noFill/>
        </p:spPr>
      </p:pic>
      <p:pic>
        <p:nvPicPr>
          <p:cNvPr id="1033" name="Picture 9" descr="E:\صور تصاميم\رياضيات\3e9e3078[1] نسخ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14488"/>
            <a:ext cx="1283853" cy="1143008"/>
          </a:xfrm>
          <a:prstGeom prst="rect">
            <a:avLst/>
          </a:prstGeom>
          <a:noFill/>
        </p:spPr>
      </p:pic>
      <p:sp>
        <p:nvSpPr>
          <p:cNvPr id="18" name="مربع نص 17"/>
          <p:cNvSpPr txBox="1"/>
          <p:nvPr/>
        </p:nvSpPr>
        <p:spPr>
          <a:xfrm>
            <a:off x="3143240" y="68025"/>
            <a:ext cx="600076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Ostorah" pitchFamily="18" charset="-78"/>
                <a:cs typeface="ae_Ostorah" pitchFamily="18" charset="-78"/>
              </a:rPr>
              <a:t>   مركز الدائرة الداخلية</a:t>
            </a:r>
            <a:endParaRPr lang="ar-SA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Ostorah" pitchFamily="18" charset="-78"/>
              <a:cs typeface="ae_Ostorah" pitchFamily="18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1071546"/>
            <a:ext cx="268918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ounded Rectangle 15"/>
          <p:cNvSpPr/>
          <p:nvPr/>
        </p:nvSpPr>
        <p:spPr>
          <a:xfrm>
            <a:off x="4214810" y="1643050"/>
            <a:ext cx="4714908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هى نقطة تلاقى منصفات الزوايا للمثلث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572264" y="2214554"/>
            <a:ext cx="257173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التعبير اللفظى</a:t>
            </a:r>
            <a:endParaRPr lang="ar-SA" sz="2400" b="1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9058" y="2928934"/>
            <a:ext cx="4872043" cy="96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85852" y="1714488"/>
            <a:ext cx="249555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85852" y="4357694"/>
            <a:ext cx="7572428" cy="100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0" name="Group 19"/>
          <p:cNvGrpSpPr/>
          <p:nvPr/>
        </p:nvGrpSpPr>
        <p:grpSpPr>
          <a:xfrm>
            <a:off x="142844" y="6368276"/>
            <a:ext cx="8286808" cy="503234"/>
            <a:chOff x="142844" y="6131500"/>
            <a:chExt cx="8286808" cy="740010"/>
          </a:xfrm>
        </p:grpSpPr>
        <p:pic>
          <p:nvPicPr>
            <p:cNvPr id="21" name="Picture 3" descr="D:\Work2\بprevios.png">
              <a:hlinkClick r:id="" action="ppaction://hlinkshowjump?jump=previousslide"/>
              <a:hlinkHover r:id="" action="ppaction://noaction" highlightClick="1">
                <a:snd r:embed="rId11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58" b="13656"/>
            <a:stretch>
              <a:fillRect/>
            </a:stretch>
          </p:blipFill>
          <p:spPr bwMode="auto">
            <a:xfrm>
              <a:off x="7072330" y="6131500"/>
              <a:ext cx="1357322" cy="73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4" descr="D:\Work2\next.png">
              <a:hlinkClick r:id="" action="ppaction://hlinkshowjump?jump=nextslide"/>
              <a:hlinkHover r:id="" action="ppaction://noaction" highlightClick="1">
                <a:snd r:embed="rId13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80" b="16904"/>
            <a:stretch>
              <a:fillRect/>
            </a:stretch>
          </p:blipFill>
          <p:spPr bwMode="auto">
            <a:xfrm>
              <a:off x="1071538" y="6153962"/>
              <a:ext cx="1185865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مخطط انسيابي: قرار 6">
              <a:hlinkClick r:id="" action="ppaction://hlinkshowjump?jump=firstslide"/>
              <a:hlinkHover r:id="" action="ppaction://noaction" highlightClick="1">
                <a:snd r:embed="rId15" name="الترجمة من Google.wav"/>
              </a:hlinkHover>
            </p:cNvPr>
            <p:cNvSpPr/>
            <p:nvPr/>
          </p:nvSpPr>
          <p:spPr>
            <a:xfrm>
              <a:off x="2214546" y="6153961"/>
              <a:ext cx="4857752" cy="714381"/>
            </a:xfrm>
            <a:prstGeom prst="ribbon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342900" indent="-342900" algn="ctr">
                <a:lnSpc>
                  <a:spcPct val="90000"/>
                </a:lnSpc>
                <a:defRPr/>
              </a:pPr>
              <a:r>
                <a:rPr lang="ar-SA" altLang="ar-SA" sz="3600" b="1" cap="all" dirty="0">
                  <a:solidFill>
                    <a:srgbClr val="FFFF00"/>
                  </a:solidFill>
                  <a:latin typeface="Andalus" pitchFamily="18" charset="-78"/>
                  <a:cs typeface="Andalus" pitchFamily="18" charset="-78"/>
                </a:rPr>
                <a:t>الرئيسية</a:t>
              </a:r>
            </a:p>
          </p:txBody>
        </p:sp>
        <p:pic>
          <p:nvPicPr>
            <p:cNvPr id="24" name="Picture 5" descr="D:\Work2\exxit.png">
              <a:hlinkClick r:id="" action="ppaction://hlinkshowjump?jump=endshow"/>
              <a:hlinkHover r:id="" action="ppaction://noaction" highlightClick="1">
                <a:snd r:embed="rId16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6153962"/>
              <a:ext cx="908050" cy="71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صور تصاميم\رياضيات\normal_pic753[1] نسخ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214290"/>
            <a:ext cx="2000263" cy="1388398"/>
          </a:xfrm>
          <a:prstGeom prst="rect">
            <a:avLst/>
          </a:prstGeom>
          <a:noFill/>
        </p:spPr>
      </p:pic>
      <p:pic>
        <p:nvPicPr>
          <p:cNvPr id="1030" name="Picture 6" descr="E:\صور تصاميم\رياضيات\1%20(22)[1] نسخ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4282" y="2714620"/>
            <a:ext cx="714380" cy="1428760"/>
          </a:xfrm>
          <a:prstGeom prst="rect">
            <a:avLst/>
          </a:prstGeom>
          <a:noFill/>
        </p:spPr>
      </p:pic>
      <p:pic>
        <p:nvPicPr>
          <p:cNvPr id="1031" name="Picture 7" descr="E:\صور تصاميم\رياضيات\برجلة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3738563"/>
            <a:ext cx="1285852" cy="1955800"/>
          </a:xfrm>
          <a:prstGeom prst="rect">
            <a:avLst/>
          </a:prstGeom>
          <a:noFill/>
        </p:spPr>
      </p:pic>
      <p:pic>
        <p:nvPicPr>
          <p:cNvPr id="1033" name="Picture 9" descr="E:\صور تصاميم\رياضيات\3e9e3078[1] نسخ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14488"/>
            <a:ext cx="1283853" cy="1143008"/>
          </a:xfrm>
          <a:prstGeom prst="rect">
            <a:avLst/>
          </a:prstGeom>
          <a:noFill/>
        </p:spPr>
      </p:pic>
      <p:sp>
        <p:nvSpPr>
          <p:cNvPr id="18" name="مربع نص 17"/>
          <p:cNvSpPr txBox="1"/>
          <p:nvPr/>
        </p:nvSpPr>
        <p:spPr>
          <a:xfrm>
            <a:off x="3143240" y="68025"/>
            <a:ext cx="600076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Ostorah" pitchFamily="18" charset="-78"/>
                <a:cs typeface="ae_Ostorah" pitchFamily="18" charset="-78"/>
              </a:rPr>
              <a:t>   مثال:-</a:t>
            </a:r>
            <a:endParaRPr lang="ar-SA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Ostorah" pitchFamily="18" charset="-78"/>
              <a:cs typeface="ae_Ostorah" pitchFamily="18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1071546"/>
            <a:ext cx="5676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58082" y="1571612"/>
            <a:ext cx="1462094" cy="409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57290" y="1571612"/>
            <a:ext cx="2038350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ounded Rectangle 18"/>
          <p:cNvSpPr/>
          <p:nvPr/>
        </p:nvSpPr>
        <p:spPr>
          <a:xfrm>
            <a:off x="3643306" y="2143116"/>
            <a:ext cx="5286412" cy="35719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14744" y="2285992"/>
            <a:ext cx="51435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4744" y="2714620"/>
            <a:ext cx="514353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14744" y="3143248"/>
            <a:ext cx="514353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714744" y="3714752"/>
            <a:ext cx="5143536" cy="39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714744" y="4143380"/>
            <a:ext cx="5143536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714744" y="4572008"/>
            <a:ext cx="514353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Group 23"/>
          <p:cNvGrpSpPr/>
          <p:nvPr/>
        </p:nvGrpSpPr>
        <p:grpSpPr>
          <a:xfrm>
            <a:off x="142844" y="6368276"/>
            <a:ext cx="8286808" cy="503234"/>
            <a:chOff x="142844" y="6131500"/>
            <a:chExt cx="8286808" cy="740010"/>
          </a:xfrm>
        </p:grpSpPr>
        <p:pic>
          <p:nvPicPr>
            <p:cNvPr id="25" name="Picture 3" descr="D:\Work2\بprevios.png">
              <a:hlinkClick r:id="" action="ppaction://hlinkshowjump?jump=previousslide"/>
              <a:hlinkHover r:id="" action="ppaction://noaction" highlightClick="1">
                <a:snd r:embed="rId16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58" b="13656"/>
            <a:stretch>
              <a:fillRect/>
            </a:stretch>
          </p:blipFill>
          <p:spPr bwMode="auto">
            <a:xfrm>
              <a:off x="7072330" y="6131500"/>
              <a:ext cx="1357322" cy="73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4" descr="D:\Work2\next.png">
              <a:hlinkClick r:id="" action="ppaction://hlinkshowjump?jump=nextslide"/>
              <a:hlinkHover r:id="" action="ppaction://noaction" highlightClick="1">
                <a:snd r:embed="rId18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80" b="16904"/>
            <a:stretch>
              <a:fillRect/>
            </a:stretch>
          </p:blipFill>
          <p:spPr bwMode="auto">
            <a:xfrm>
              <a:off x="1071538" y="6153962"/>
              <a:ext cx="1185865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مخطط انسيابي: قرار 6">
              <a:hlinkClick r:id="" action="ppaction://hlinkshowjump?jump=firstslide"/>
              <a:hlinkHover r:id="" action="ppaction://noaction" highlightClick="1">
                <a:snd r:embed="rId20" name="الترجمة من Google.wav"/>
              </a:hlinkHover>
            </p:cNvPr>
            <p:cNvSpPr/>
            <p:nvPr/>
          </p:nvSpPr>
          <p:spPr>
            <a:xfrm>
              <a:off x="2214546" y="6153961"/>
              <a:ext cx="4857752" cy="714381"/>
            </a:xfrm>
            <a:prstGeom prst="ribbon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342900" indent="-342900" algn="ctr">
                <a:lnSpc>
                  <a:spcPct val="90000"/>
                </a:lnSpc>
                <a:defRPr/>
              </a:pPr>
              <a:r>
                <a:rPr lang="ar-SA" altLang="ar-SA" sz="3600" b="1" cap="all" dirty="0">
                  <a:solidFill>
                    <a:srgbClr val="FFFF00"/>
                  </a:solidFill>
                  <a:latin typeface="Andalus" pitchFamily="18" charset="-78"/>
                  <a:cs typeface="Andalus" pitchFamily="18" charset="-78"/>
                </a:rPr>
                <a:t>الرئيسية</a:t>
              </a:r>
            </a:p>
          </p:txBody>
        </p:sp>
        <p:pic>
          <p:nvPicPr>
            <p:cNvPr id="28" name="Picture 5" descr="D:\Work2\exxit.png">
              <a:hlinkClick r:id="" action="ppaction://hlinkshowjump?jump=endshow"/>
              <a:hlinkHover r:id="" action="ppaction://noaction" highlightClick="1">
                <a:snd r:embed="rId21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6153962"/>
              <a:ext cx="908050" cy="71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صور تصاميم\رياضيات\normal_pic753[1] نسخ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214290"/>
            <a:ext cx="2000263" cy="1388398"/>
          </a:xfrm>
          <a:prstGeom prst="rect">
            <a:avLst/>
          </a:prstGeom>
          <a:noFill/>
        </p:spPr>
      </p:pic>
      <p:pic>
        <p:nvPicPr>
          <p:cNvPr id="1030" name="Picture 6" descr="E:\صور تصاميم\رياضيات\1%20(22)[1] نسخ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4282" y="2714620"/>
            <a:ext cx="714380" cy="1428760"/>
          </a:xfrm>
          <a:prstGeom prst="rect">
            <a:avLst/>
          </a:prstGeom>
          <a:noFill/>
        </p:spPr>
      </p:pic>
      <p:pic>
        <p:nvPicPr>
          <p:cNvPr id="1031" name="Picture 7" descr="E:\صور تصاميم\رياضيات\برجلة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3738563"/>
            <a:ext cx="1285852" cy="1955800"/>
          </a:xfrm>
          <a:prstGeom prst="rect">
            <a:avLst/>
          </a:prstGeom>
          <a:noFill/>
        </p:spPr>
      </p:pic>
      <p:pic>
        <p:nvPicPr>
          <p:cNvPr id="1033" name="Picture 9" descr="E:\صور تصاميم\رياضيات\3e9e3078[1] نسخ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14488"/>
            <a:ext cx="1283853" cy="1143008"/>
          </a:xfrm>
          <a:prstGeom prst="rect">
            <a:avLst/>
          </a:prstGeom>
          <a:noFill/>
        </p:spPr>
      </p:pic>
      <p:sp>
        <p:nvSpPr>
          <p:cNvPr id="18" name="مربع نص 17"/>
          <p:cNvSpPr txBox="1"/>
          <p:nvPr/>
        </p:nvSpPr>
        <p:spPr>
          <a:xfrm>
            <a:off x="3143240" y="68025"/>
            <a:ext cx="600076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Ostorah" pitchFamily="18" charset="-78"/>
                <a:cs typeface="ae_Ostorah" pitchFamily="18" charset="-78"/>
              </a:rPr>
              <a:t>   تمرين :</a:t>
            </a:r>
            <a:endParaRPr lang="ar-SA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Ostorah" pitchFamily="18" charset="-78"/>
              <a:cs typeface="ae_Ostorah" pitchFamily="18" charset="-7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>
            <a:lum bright="-7000" contrast="7000"/>
          </a:blip>
          <a:srcRect/>
          <a:stretch>
            <a:fillRect/>
          </a:stretch>
        </p:blipFill>
        <p:spPr bwMode="auto">
          <a:xfrm>
            <a:off x="1500166" y="1428736"/>
            <a:ext cx="371477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شكل بيضاوي 15"/>
          <p:cNvSpPr/>
          <p:nvPr/>
        </p:nvSpPr>
        <p:spPr>
          <a:xfrm>
            <a:off x="4500562" y="928670"/>
            <a:ext cx="1928826" cy="7143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مثال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6500826" y="2048524"/>
            <a:ext cx="25003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في الشكل المقابل :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5286380" y="2972699"/>
            <a:ext cx="378618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إذا كان </a:t>
            </a:r>
            <a:r>
              <a:rPr lang="en-US" sz="2800" b="1" dirty="0" smtClean="0"/>
              <a:t>S , T , U </a:t>
            </a:r>
            <a:r>
              <a:rPr lang="ar-SA" sz="2800" b="1" dirty="0" smtClean="0"/>
              <a:t> هي منتصفات الأضلاع </a:t>
            </a:r>
          </a:p>
          <a:p>
            <a:r>
              <a:rPr lang="en-US" sz="2800" b="1" dirty="0" smtClean="0"/>
              <a:t>DE , EF , DF </a:t>
            </a:r>
            <a:r>
              <a:rPr lang="ar-SA" sz="2800" b="1" dirty="0" smtClean="0"/>
              <a:t> على الترتيب </a:t>
            </a:r>
            <a:endParaRPr lang="ar-SA" sz="2800" b="1" dirty="0"/>
          </a:p>
        </p:txBody>
      </p:sp>
      <p:sp>
        <p:nvSpPr>
          <p:cNvPr id="23" name="مربع نص 22"/>
          <p:cNvSpPr txBox="1"/>
          <p:nvPr/>
        </p:nvSpPr>
        <p:spPr>
          <a:xfrm>
            <a:off x="5857884" y="4834606"/>
            <a:ext cx="31432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cs typeface="AL-Battar" pitchFamily="2" charset="-78"/>
              </a:rPr>
              <a:t>أوجد قيم   </a:t>
            </a:r>
            <a:r>
              <a:rPr lang="en-US" sz="2800" b="1" dirty="0" smtClean="0">
                <a:cs typeface="AL-Battar" pitchFamily="2" charset="-78"/>
              </a:rPr>
              <a:t> X , Y , Z </a:t>
            </a:r>
            <a:r>
              <a:rPr lang="ar-SA" sz="2800" b="1" dirty="0" smtClean="0">
                <a:cs typeface="AL-Battar" pitchFamily="2" charset="-78"/>
              </a:rPr>
              <a:t> </a:t>
            </a:r>
            <a:endParaRPr lang="ar-SA" sz="2800" b="1" dirty="0">
              <a:cs typeface="AL-Battar" pitchFamily="2" charset="-78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42844" y="6368276"/>
            <a:ext cx="8286808" cy="503234"/>
            <a:chOff x="142844" y="6131500"/>
            <a:chExt cx="8286808" cy="740010"/>
          </a:xfrm>
        </p:grpSpPr>
        <p:pic>
          <p:nvPicPr>
            <p:cNvPr id="22" name="Picture 3" descr="D:\Work2\بprevios.png">
              <a:hlinkClick r:id="" action="ppaction://hlinkshowjump?jump=previousslide"/>
              <a:hlinkHover r:id="" action="ppaction://noaction" highlightClick="1">
                <a:snd r:embed="rId8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58" b="13656"/>
            <a:stretch>
              <a:fillRect/>
            </a:stretch>
          </p:blipFill>
          <p:spPr bwMode="auto">
            <a:xfrm>
              <a:off x="7072330" y="6131500"/>
              <a:ext cx="1357322" cy="73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4" descr="D:\Work2\next.png">
              <a:hlinkClick r:id="" action="ppaction://hlinkshowjump?jump=nextslide"/>
              <a:hlinkHover r:id="" action="ppaction://noaction" highlightClick="1">
                <a:snd r:embed="rId10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80" b="16904"/>
            <a:stretch>
              <a:fillRect/>
            </a:stretch>
          </p:blipFill>
          <p:spPr bwMode="auto">
            <a:xfrm>
              <a:off x="1071538" y="6153962"/>
              <a:ext cx="1185865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مخطط انسيابي: قرار 6">
              <a:hlinkClick r:id="" action="ppaction://hlinkshowjump?jump=firstslide"/>
              <a:hlinkHover r:id="" action="ppaction://noaction" highlightClick="1">
                <a:snd r:embed="rId12" name="الترجمة من Google.wav"/>
              </a:hlinkHover>
            </p:cNvPr>
            <p:cNvSpPr/>
            <p:nvPr/>
          </p:nvSpPr>
          <p:spPr>
            <a:xfrm>
              <a:off x="2214546" y="6153961"/>
              <a:ext cx="4857752" cy="714381"/>
            </a:xfrm>
            <a:prstGeom prst="ribbon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342900" indent="-342900" algn="ctr">
                <a:lnSpc>
                  <a:spcPct val="90000"/>
                </a:lnSpc>
                <a:defRPr/>
              </a:pPr>
              <a:r>
                <a:rPr lang="ar-SA" altLang="ar-SA" sz="3600" b="1" cap="all" dirty="0">
                  <a:solidFill>
                    <a:srgbClr val="FFFF00"/>
                  </a:solidFill>
                  <a:latin typeface="Andalus" pitchFamily="18" charset="-78"/>
                  <a:cs typeface="Andalus" pitchFamily="18" charset="-78"/>
                </a:rPr>
                <a:t>الرئيسية</a:t>
              </a:r>
            </a:p>
          </p:txBody>
        </p:sp>
        <p:pic>
          <p:nvPicPr>
            <p:cNvPr id="26" name="Picture 5" descr="D:\Work2\exxit.png">
              <a:hlinkClick r:id="" action="ppaction://hlinkshowjump?jump=endshow"/>
              <a:hlinkHover r:id="" action="ppaction://noaction" highlightClick="1">
                <a:snd r:embed="rId13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6153962"/>
              <a:ext cx="908050" cy="71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0" grpId="0"/>
      <p:bldP spid="23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367</Words>
  <Application>Microsoft Office PowerPoint</Application>
  <PresentationFormat>عرض على الشاشة (3:4)‏</PresentationFormat>
  <Paragraphs>105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hp</dc:creator>
  <cp:lastModifiedBy>امل</cp:lastModifiedBy>
  <cp:revision>30</cp:revision>
  <dcterms:created xsi:type="dcterms:W3CDTF">2011-04-29T15:19:49Z</dcterms:created>
  <dcterms:modified xsi:type="dcterms:W3CDTF">2016-09-17T21:23:10Z</dcterms:modified>
</cp:coreProperties>
</file>