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92" r:id="rId2"/>
    <p:sldId id="256" r:id="rId3"/>
    <p:sldId id="257" r:id="rId4"/>
    <p:sldId id="265" r:id="rId5"/>
    <p:sldId id="271" r:id="rId6"/>
    <p:sldId id="267" r:id="rId7"/>
    <p:sldId id="293" r:id="rId8"/>
    <p:sldId id="258" r:id="rId9"/>
    <p:sldId id="269" r:id="rId10"/>
    <p:sldId id="270" r:id="rId11"/>
    <p:sldId id="259" r:id="rId12"/>
    <p:sldId id="268" r:id="rId13"/>
    <p:sldId id="288" r:id="rId14"/>
    <p:sldId id="297" r:id="rId15"/>
    <p:sldId id="266" r:id="rId16"/>
    <p:sldId id="278" r:id="rId17"/>
    <p:sldId id="260" r:id="rId18"/>
    <p:sldId id="289" r:id="rId19"/>
    <p:sldId id="272" r:id="rId20"/>
    <p:sldId id="261" r:id="rId21"/>
    <p:sldId id="277" r:id="rId22"/>
    <p:sldId id="294" r:id="rId23"/>
    <p:sldId id="279" r:id="rId24"/>
    <p:sldId id="280" r:id="rId25"/>
    <p:sldId id="281" r:id="rId26"/>
    <p:sldId id="282" r:id="rId27"/>
    <p:sldId id="287" r:id="rId28"/>
    <p:sldId id="283" r:id="rId29"/>
    <p:sldId id="284" r:id="rId30"/>
    <p:sldId id="285" r:id="rId31"/>
    <p:sldId id="286" r:id="rId32"/>
    <p:sldId id="290" r:id="rId33"/>
    <p:sldId id="291" r:id="rId34"/>
    <p:sldId id="296" r:id="rId35"/>
    <p:sldId id="295" r:id="rId36"/>
    <p:sldId id="273" r:id="rId37"/>
    <p:sldId id="274" r:id="rId38"/>
    <p:sldId id="275" r:id="rId39"/>
    <p:sldId id="276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DB5CE-DDB9-433E-A219-F834F986E07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AEDE2ED5-17DC-4F68-A1BF-38C838EF2EA4}">
      <dgm:prSet phldrT="[نص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SA" dirty="0" smtClean="0"/>
            <a:t>طرق الرقابة </a:t>
          </a:r>
          <a:endParaRPr lang="ar-SA" dirty="0"/>
        </a:p>
      </dgm:t>
    </dgm:pt>
    <dgm:pt modelId="{056C17C5-6290-4E1A-A4A6-DD56EB142773}" type="parTrans" cxnId="{A4C93E9E-B2C9-4627-8F38-D29C75B12F80}">
      <dgm:prSet/>
      <dgm:spPr/>
      <dgm:t>
        <a:bodyPr/>
        <a:lstStyle/>
        <a:p>
          <a:pPr rtl="1"/>
          <a:endParaRPr lang="ar-SA"/>
        </a:p>
      </dgm:t>
    </dgm:pt>
    <dgm:pt modelId="{7E319CED-8308-43DE-8753-F9FD086C8DFE}" type="sibTrans" cxnId="{A4C93E9E-B2C9-4627-8F38-D29C75B12F80}">
      <dgm:prSet/>
      <dgm:spPr/>
      <dgm:t>
        <a:bodyPr/>
        <a:lstStyle/>
        <a:p>
          <a:pPr rtl="1"/>
          <a:endParaRPr lang="ar-SA"/>
        </a:p>
      </dgm:t>
    </dgm:pt>
    <dgm:pt modelId="{331F4916-8846-41F3-8F91-CFDBFD3E59B5}">
      <dgm:prSet phldrT="[نص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SA" dirty="0" smtClean="0"/>
            <a:t>التقارير</a:t>
          </a:r>
          <a:endParaRPr lang="ar-SA" dirty="0"/>
        </a:p>
      </dgm:t>
    </dgm:pt>
    <dgm:pt modelId="{6D9DC98D-F68C-48E3-82AC-494F449E198B}" type="parTrans" cxnId="{D357701F-3B8E-4207-84DE-5B50DD8325E1}">
      <dgm:prSet/>
      <dgm:spPr/>
      <dgm:t>
        <a:bodyPr/>
        <a:lstStyle/>
        <a:p>
          <a:pPr rtl="1"/>
          <a:endParaRPr lang="ar-SA"/>
        </a:p>
      </dgm:t>
    </dgm:pt>
    <dgm:pt modelId="{2013329D-415A-4E4B-82D2-F80E05A129D7}" type="sibTrans" cxnId="{D357701F-3B8E-4207-84DE-5B50DD8325E1}">
      <dgm:prSet/>
      <dgm:spPr/>
      <dgm:t>
        <a:bodyPr/>
        <a:lstStyle/>
        <a:p>
          <a:pPr rtl="1"/>
          <a:endParaRPr lang="ar-SA"/>
        </a:p>
      </dgm:t>
    </dgm:pt>
    <dgm:pt modelId="{33EB8C57-5468-4159-A65B-BFE0743C2956}">
      <dgm:prSet phldrT="[نص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SA" dirty="0" smtClean="0"/>
            <a:t>الملاحظة المباشرة </a:t>
          </a:r>
          <a:endParaRPr lang="ar-SA" dirty="0"/>
        </a:p>
      </dgm:t>
    </dgm:pt>
    <dgm:pt modelId="{C0B1B99A-49A9-4E3C-920D-4CCDA06011BA}" type="parTrans" cxnId="{6F254091-F332-4B9F-9BE6-039A1DF04FD5}">
      <dgm:prSet/>
      <dgm:spPr/>
      <dgm:t>
        <a:bodyPr/>
        <a:lstStyle/>
        <a:p>
          <a:pPr rtl="1"/>
          <a:endParaRPr lang="ar-SA"/>
        </a:p>
      </dgm:t>
    </dgm:pt>
    <dgm:pt modelId="{691AAAB3-B6E9-4E40-8012-B1DB6F77308E}" type="sibTrans" cxnId="{6F254091-F332-4B9F-9BE6-039A1DF04FD5}">
      <dgm:prSet/>
      <dgm:spPr/>
      <dgm:t>
        <a:bodyPr/>
        <a:lstStyle/>
        <a:p>
          <a:pPr rtl="1"/>
          <a:endParaRPr lang="ar-SA"/>
        </a:p>
      </dgm:t>
    </dgm:pt>
    <dgm:pt modelId="{0B7E1DA0-272A-46D8-9FB8-335F8823F95B}" type="pres">
      <dgm:prSet presAssocID="{8C8DB5CE-DDB9-433E-A219-F834F986E0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BF81264-C398-4E4E-94D3-0165C1598A67}" type="pres">
      <dgm:prSet presAssocID="{AEDE2ED5-17DC-4F68-A1BF-38C838EF2EA4}" presName="hierRoot1" presStyleCnt="0"/>
      <dgm:spPr/>
      <dgm:t>
        <a:bodyPr/>
        <a:lstStyle/>
        <a:p>
          <a:pPr rtl="1"/>
          <a:endParaRPr lang="ar-SA"/>
        </a:p>
      </dgm:t>
    </dgm:pt>
    <dgm:pt modelId="{9A89295C-E4C7-4DDC-892C-133E026F812D}" type="pres">
      <dgm:prSet presAssocID="{AEDE2ED5-17DC-4F68-A1BF-38C838EF2EA4}" presName="composite" presStyleCnt="0"/>
      <dgm:spPr/>
      <dgm:t>
        <a:bodyPr/>
        <a:lstStyle/>
        <a:p>
          <a:pPr rtl="1"/>
          <a:endParaRPr lang="ar-SA"/>
        </a:p>
      </dgm:t>
    </dgm:pt>
    <dgm:pt modelId="{0CA76CD2-98EE-4DE2-ADE1-323CD4688185}" type="pres">
      <dgm:prSet presAssocID="{AEDE2ED5-17DC-4F68-A1BF-38C838EF2EA4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21648AEC-64E1-4995-9380-5FD4678DF7E3}" type="pres">
      <dgm:prSet presAssocID="{AEDE2ED5-17DC-4F68-A1BF-38C838EF2EA4}" presName="text" presStyleLbl="fgAcc0" presStyleIdx="0" presStyleCnt="1" custScaleX="2333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225BE83-3582-4AFC-BB01-AC5390E2DAF4}" type="pres">
      <dgm:prSet presAssocID="{AEDE2ED5-17DC-4F68-A1BF-38C838EF2EA4}" presName="hierChild2" presStyleCnt="0"/>
      <dgm:spPr/>
      <dgm:t>
        <a:bodyPr/>
        <a:lstStyle/>
        <a:p>
          <a:pPr rtl="1"/>
          <a:endParaRPr lang="ar-SA"/>
        </a:p>
      </dgm:t>
    </dgm:pt>
    <dgm:pt modelId="{7F0A6C3B-3AF6-4047-A62E-14A65C823184}" type="pres">
      <dgm:prSet presAssocID="{6D9DC98D-F68C-48E3-82AC-494F449E198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4C5FFFEC-6CF8-4319-AF38-529A743003AF}" type="pres">
      <dgm:prSet presAssocID="{331F4916-8846-41F3-8F91-CFDBFD3E59B5}" presName="hierRoot2" presStyleCnt="0"/>
      <dgm:spPr/>
      <dgm:t>
        <a:bodyPr/>
        <a:lstStyle/>
        <a:p>
          <a:pPr rtl="1"/>
          <a:endParaRPr lang="ar-SA"/>
        </a:p>
      </dgm:t>
    </dgm:pt>
    <dgm:pt modelId="{B1BF6B71-5065-43DA-A4D2-F6A119DD4FFA}" type="pres">
      <dgm:prSet presAssocID="{331F4916-8846-41F3-8F91-CFDBFD3E59B5}" presName="composite2" presStyleCnt="0"/>
      <dgm:spPr/>
      <dgm:t>
        <a:bodyPr/>
        <a:lstStyle/>
        <a:p>
          <a:pPr rtl="1"/>
          <a:endParaRPr lang="ar-SA"/>
        </a:p>
      </dgm:t>
    </dgm:pt>
    <dgm:pt modelId="{3B09AE3A-4903-47C3-ACD4-F60CAAD24F7C}" type="pres">
      <dgm:prSet presAssocID="{331F4916-8846-41F3-8F91-CFDBFD3E59B5}" presName="background2" presStyleLbl="node2" presStyleIdx="0" presStyleCnt="2"/>
      <dgm:spPr/>
      <dgm:t>
        <a:bodyPr/>
        <a:lstStyle/>
        <a:p>
          <a:pPr rtl="1"/>
          <a:endParaRPr lang="ar-SA"/>
        </a:p>
      </dgm:t>
    </dgm:pt>
    <dgm:pt modelId="{F55411ED-8009-422F-BCE5-B0E49A2A4F58}" type="pres">
      <dgm:prSet presAssocID="{331F4916-8846-41F3-8F91-CFDBFD3E59B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95F480D-5023-40B8-B0C3-F74226B82050}" type="pres">
      <dgm:prSet presAssocID="{331F4916-8846-41F3-8F91-CFDBFD3E59B5}" presName="hierChild3" presStyleCnt="0"/>
      <dgm:spPr/>
      <dgm:t>
        <a:bodyPr/>
        <a:lstStyle/>
        <a:p>
          <a:pPr rtl="1"/>
          <a:endParaRPr lang="ar-SA"/>
        </a:p>
      </dgm:t>
    </dgm:pt>
    <dgm:pt modelId="{73F8F38A-EBB2-4156-9CD3-8C32486B98F3}" type="pres">
      <dgm:prSet presAssocID="{C0B1B99A-49A9-4E3C-920D-4CCDA06011BA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30DAA25-9E07-4F25-9E96-1214ED31B039}" type="pres">
      <dgm:prSet presAssocID="{33EB8C57-5468-4159-A65B-BFE0743C2956}" presName="hierRoot2" presStyleCnt="0"/>
      <dgm:spPr/>
      <dgm:t>
        <a:bodyPr/>
        <a:lstStyle/>
        <a:p>
          <a:pPr rtl="1"/>
          <a:endParaRPr lang="ar-SA"/>
        </a:p>
      </dgm:t>
    </dgm:pt>
    <dgm:pt modelId="{F6433A4E-C232-4CC3-8200-EB4B10C4BA8E}" type="pres">
      <dgm:prSet presAssocID="{33EB8C57-5468-4159-A65B-BFE0743C2956}" presName="composite2" presStyleCnt="0"/>
      <dgm:spPr/>
      <dgm:t>
        <a:bodyPr/>
        <a:lstStyle/>
        <a:p>
          <a:pPr rtl="1"/>
          <a:endParaRPr lang="ar-SA"/>
        </a:p>
      </dgm:t>
    </dgm:pt>
    <dgm:pt modelId="{33BB3150-24C7-4A46-B15C-5A68811C9616}" type="pres">
      <dgm:prSet presAssocID="{33EB8C57-5468-4159-A65B-BFE0743C2956}" presName="background2" presStyleLbl="node2" presStyleIdx="1" presStyleCnt="2"/>
      <dgm:spPr/>
      <dgm:t>
        <a:bodyPr/>
        <a:lstStyle/>
        <a:p>
          <a:pPr rtl="1"/>
          <a:endParaRPr lang="ar-SA"/>
        </a:p>
      </dgm:t>
    </dgm:pt>
    <dgm:pt modelId="{7F116EB9-4757-422E-AB0F-50E376A8C753}" type="pres">
      <dgm:prSet presAssocID="{33EB8C57-5468-4159-A65B-BFE0743C295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9666E3-E79D-4D8B-844B-207EBA326BE7}" type="pres">
      <dgm:prSet presAssocID="{33EB8C57-5468-4159-A65B-BFE0743C2956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688EAA34-88DE-4D8F-804E-8E8CFE3F678F}" type="presOf" srcId="{331F4916-8846-41F3-8F91-CFDBFD3E59B5}" destId="{F55411ED-8009-422F-BCE5-B0E49A2A4F58}" srcOrd="0" destOrd="0" presId="urn:microsoft.com/office/officeart/2005/8/layout/hierarchy1"/>
    <dgm:cxn modelId="{D4C8F2E2-95E5-4A4B-97DA-4922CA09532C}" type="presOf" srcId="{6D9DC98D-F68C-48E3-82AC-494F449E198B}" destId="{7F0A6C3B-3AF6-4047-A62E-14A65C823184}" srcOrd="0" destOrd="0" presId="urn:microsoft.com/office/officeart/2005/8/layout/hierarchy1"/>
    <dgm:cxn modelId="{6F254091-F332-4B9F-9BE6-039A1DF04FD5}" srcId="{AEDE2ED5-17DC-4F68-A1BF-38C838EF2EA4}" destId="{33EB8C57-5468-4159-A65B-BFE0743C2956}" srcOrd="1" destOrd="0" parTransId="{C0B1B99A-49A9-4E3C-920D-4CCDA06011BA}" sibTransId="{691AAAB3-B6E9-4E40-8012-B1DB6F77308E}"/>
    <dgm:cxn modelId="{D357701F-3B8E-4207-84DE-5B50DD8325E1}" srcId="{AEDE2ED5-17DC-4F68-A1BF-38C838EF2EA4}" destId="{331F4916-8846-41F3-8F91-CFDBFD3E59B5}" srcOrd="0" destOrd="0" parTransId="{6D9DC98D-F68C-48E3-82AC-494F449E198B}" sibTransId="{2013329D-415A-4E4B-82D2-F80E05A129D7}"/>
    <dgm:cxn modelId="{1046D226-88B2-410D-8725-97B9EBB89948}" type="presOf" srcId="{8C8DB5CE-DDB9-433E-A219-F834F986E072}" destId="{0B7E1DA0-272A-46D8-9FB8-335F8823F95B}" srcOrd="0" destOrd="0" presId="urn:microsoft.com/office/officeart/2005/8/layout/hierarchy1"/>
    <dgm:cxn modelId="{9175DF62-9D3C-4B11-A39B-5D6D56D23A3D}" type="presOf" srcId="{33EB8C57-5468-4159-A65B-BFE0743C2956}" destId="{7F116EB9-4757-422E-AB0F-50E376A8C753}" srcOrd="0" destOrd="0" presId="urn:microsoft.com/office/officeart/2005/8/layout/hierarchy1"/>
    <dgm:cxn modelId="{5E59D52C-D54A-4744-AD47-D8DE783A6C2C}" type="presOf" srcId="{AEDE2ED5-17DC-4F68-A1BF-38C838EF2EA4}" destId="{21648AEC-64E1-4995-9380-5FD4678DF7E3}" srcOrd="0" destOrd="0" presId="urn:microsoft.com/office/officeart/2005/8/layout/hierarchy1"/>
    <dgm:cxn modelId="{DB2D2BC3-E53D-4473-8900-1AC1B346E9D9}" type="presOf" srcId="{C0B1B99A-49A9-4E3C-920D-4CCDA06011BA}" destId="{73F8F38A-EBB2-4156-9CD3-8C32486B98F3}" srcOrd="0" destOrd="0" presId="urn:microsoft.com/office/officeart/2005/8/layout/hierarchy1"/>
    <dgm:cxn modelId="{A4C93E9E-B2C9-4627-8F38-D29C75B12F80}" srcId="{8C8DB5CE-DDB9-433E-A219-F834F986E072}" destId="{AEDE2ED5-17DC-4F68-A1BF-38C838EF2EA4}" srcOrd="0" destOrd="0" parTransId="{056C17C5-6290-4E1A-A4A6-DD56EB142773}" sibTransId="{7E319CED-8308-43DE-8753-F9FD086C8DFE}"/>
    <dgm:cxn modelId="{19F6CDB5-C0EA-4FAF-8D8F-5734FB7BF267}" type="presParOf" srcId="{0B7E1DA0-272A-46D8-9FB8-335F8823F95B}" destId="{0BF81264-C398-4E4E-94D3-0165C1598A67}" srcOrd="0" destOrd="0" presId="urn:microsoft.com/office/officeart/2005/8/layout/hierarchy1"/>
    <dgm:cxn modelId="{A7C8A61B-7182-412C-9586-32E23F5126F0}" type="presParOf" srcId="{0BF81264-C398-4E4E-94D3-0165C1598A67}" destId="{9A89295C-E4C7-4DDC-892C-133E026F812D}" srcOrd="0" destOrd="0" presId="urn:microsoft.com/office/officeart/2005/8/layout/hierarchy1"/>
    <dgm:cxn modelId="{649AE6EB-E7FF-4066-9D0C-2CBB31842535}" type="presParOf" srcId="{9A89295C-E4C7-4DDC-892C-133E026F812D}" destId="{0CA76CD2-98EE-4DE2-ADE1-323CD4688185}" srcOrd="0" destOrd="0" presId="urn:microsoft.com/office/officeart/2005/8/layout/hierarchy1"/>
    <dgm:cxn modelId="{F026AAA6-C4D1-48C1-8748-98C5A29C5E28}" type="presParOf" srcId="{9A89295C-E4C7-4DDC-892C-133E026F812D}" destId="{21648AEC-64E1-4995-9380-5FD4678DF7E3}" srcOrd="1" destOrd="0" presId="urn:microsoft.com/office/officeart/2005/8/layout/hierarchy1"/>
    <dgm:cxn modelId="{CE5C1383-2054-42F4-AC9A-32B689212E83}" type="presParOf" srcId="{0BF81264-C398-4E4E-94D3-0165C1598A67}" destId="{8225BE83-3582-4AFC-BB01-AC5390E2DAF4}" srcOrd="1" destOrd="0" presId="urn:microsoft.com/office/officeart/2005/8/layout/hierarchy1"/>
    <dgm:cxn modelId="{FD12A04D-40D7-4DBA-B329-C3BE990B3AFD}" type="presParOf" srcId="{8225BE83-3582-4AFC-BB01-AC5390E2DAF4}" destId="{7F0A6C3B-3AF6-4047-A62E-14A65C823184}" srcOrd="0" destOrd="0" presId="urn:microsoft.com/office/officeart/2005/8/layout/hierarchy1"/>
    <dgm:cxn modelId="{04B809CA-39AF-426D-9E5C-28A87FACDAFB}" type="presParOf" srcId="{8225BE83-3582-4AFC-BB01-AC5390E2DAF4}" destId="{4C5FFFEC-6CF8-4319-AF38-529A743003AF}" srcOrd="1" destOrd="0" presId="urn:microsoft.com/office/officeart/2005/8/layout/hierarchy1"/>
    <dgm:cxn modelId="{25025FE5-FC07-4F6B-973B-A9122B284C5F}" type="presParOf" srcId="{4C5FFFEC-6CF8-4319-AF38-529A743003AF}" destId="{B1BF6B71-5065-43DA-A4D2-F6A119DD4FFA}" srcOrd="0" destOrd="0" presId="urn:microsoft.com/office/officeart/2005/8/layout/hierarchy1"/>
    <dgm:cxn modelId="{E5C8E8AA-2096-4EFF-B866-D4F7E16A8E6B}" type="presParOf" srcId="{B1BF6B71-5065-43DA-A4D2-F6A119DD4FFA}" destId="{3B09AE3A-4903-47C3-ACD4-F60CAAD24F7C}" srcOrd="0" destOrd="0" presId="urn:microsoft.com/office/officeart/2005/8/layout/hierarchy1"/>
    <dgm:cxn modelId="{94C1DC92-28D0-482A-93F5-08C758B1157E}" type="presParOf" srcId="{B1BF6B71-5065-43DA-A4D2-F6A119DD4FFA}" destId="{F55411ED-8009-422F-BCE5-B0E49A2A4F58}" srcOrd="1" destOrd="0" presId="urn:microsoft.com/office/officeart/2005/8/layout/hierarchy1"/>
    <dgm:cxn modelId="{4AC24D4F-07B7-4A25-A870-8FC5FB3403E6}" type="presParOf" srcId="{4C5FFFEC-6CF8-4319-AF38-529A743003AF}" destId="{295F480D-5023-40B8-B0C3-F74226B82050}" srcOrd="1" destOrd="0" presId="urn:microsoft.com/office/officeart/2005/8/layout/hierarchy1"/>
    <dgm:cxn modelId="{1AEFB3BA-E337-46C0-A571-35A87B0D6D55}" type="presParOf" srcId="{8225BE83-3582-4AFC-BB01-AC5390E2DAF4}" destId="{73F8F38A-EBB2-4156-9CD3-8C32486B98F3}" srcOrd="2" destOrd="0" presId="urn:microsoft.com/office/officeart/2005/8/layout/hierarchy1"/>
    <dgm:cxn modelId="{6E3E4B6B-1973-4547-9C1C-549C4DD1D975}" type="presParOf" srcId="{8225BE83-3582-4AFC-BB01-AC5390E2DAF4}" destId="{530DAA25-9E07-4F25-9E96-1214ED31B039}" srcOrd="3" destOrd="0" presId="urn:microsoft.com/office/officeart/2005/8/layout/hierarchy1"/>
    <dgm:cxn modelId="{931B12FA-5C8A-4AD8-A53C-BF719C19A267}" type="presParOf" srcId="{530DAA25-9E07-4F25-9E96-1214ED31B039}" destId="{F6433A4E-C232-4CC3-8200-EB4B10C4BA8E}" srcOrd="0" destOrd="0" presId="urn:microsoft.com/office/officeart/2005/8/layout/hierarchy1"/>
    <dgm:cxn modelId="{6C0FD508-7392-436F-AC44-56687C0CC05B}" type="presParOf" srcId="{F6433A4E-C232-4CC3-8200-EB4B10C4BA8E}" destId="{33BB3150-24C7-4A46-B15C-5A68811C9616}" srcOrd="0" destOrd="0" presId="urn:microsoft.com/office/officeart/2005/8/layout/hierarchy1"/>
    <dgm:cxn modelId="{D41827B6-F1A5-4630-ADC9-2637F651509D}" type="presParOf" srcId="{F6433A4E-C232-4CC3-8200-EB4B10C4BA8E}" destId="{7F116EB9-4757-422E-AB0F-50E376A8C753}" srcOrd="1" destOrd="0" presId="urn:microsoft.com/office/officeart/2005/8/layout/hierarchy1"/>
    <dgm:cxn modelId="{33B46C31-C81A-4897-B30C-139AD16934E8}" type="presParOf" srcId="{530DAA25-9E07-4F25-9E96-1214ED31B039}" destId="{A39666E3-E79D-4D8B-844B-207EBA326B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68CBC-E245-45AA-ABE6-6769F368CAA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DABC45CD-D147-40C8-8D76-CCC8337395A3}">
      <dgm:prSet phldrT="[نص]"/>
      <dgm:spPr/>
      <dgm:t>
        <a:bodyPr/>
        <a:lstStyle/>
        <a:p>
          <a:pPr rtl="1"/>
          <a:r>
            <a:rPr lang="ar-SA" b="1" dirty="0" smtClean="0"/>
            <a:t>عيوب الملاحظة</a:t>
          </a:r>
          <a:endParaRPr lang="ar-SA" b="1" dirty="0"/>
        </a:p>
      </dgm:t>
    </dgm:pt>
    <dgm:pt modelId="{9D5AEF18-4645-4937-9152-510BBC30B628}" type="parTrans" cxnId="{77E67F84-FC31-40BE-AC10-D5AFF4A93826}">
      <dgm:prSet/>
      <dgm:spPr/>
      <dgm:t>
        <a:bodyPr/>
        <a:lstStyle/>
        <a:p>
          <a:pPr rtl="1"/>
          <a:endParaRPr lang="ar-SA"/>
        </a:p>
      </dgm:t>
    </dgm:pt>
    <dgm:pt modelId="{64756BAC-FBA9-4572-9A74-8461479FB384}" type="sibTrans" cxnId="{77E67F84-FC31-40BE-AC10-D5AFF4A93826}">
      <dgm:prSet/>
      <dgm:spPr/>
      <dgm:t>
        <a:bodyPr/>
        <a:lstStyle/>
        <a:p>
          <a:pPr rtl="1"/>
          <a:endParaRPr lang="ar-SA"/>
        </a:p>
      </dgm:t>
    </dgm:pt>
    <dgm:pt modelId="{A9E7230F-3C7E-4D73-8989-1FE90B2A8135}">
      <dgm:prSet phldrT="[نص]"/>
      <dgm:spPr/>
      <dgm:t>
        <a:bodyPr/>
        <a:lstStyle/>
        <a:p>
          <a:pPr rtl="1"/>
          <a:r>
            <a:rPr lang="ar-SA" dirty="0" smtClean="0"/>
            <a:t>ضياع قدر كبير من وقت المدير أو المشرف في ملاحظة ومتابعة أداء العمل </a:t>
          </a:r>
          <a:endParaRPr lang="ar-SA" dirty="0"/>
        </a:p>
      </dgm:t>
    </dgm:pt>
    <dgm:pt modelId="{0491CB44-0772-4A76-A430-529DB844BB7F}" type="parTrans" cxnId="{BBD3DE72-0A47-4FBC-A50D-516E4AE52811}">
      <dgm:prSet/>
      <dgm:spPr/>
      <dgm:t>
        <a:bodyPr/>
        <a:lstStyle/>
        <a:p>
          <a:pPr rtl="1"/>
          <a:endParaRPr lang="ar-SA"/>
        </a:p>
      </dgm:t>
    </dgm:pt>
    <dgm:pt modelId="{C72F4023-FA7F-451D-AFE9-4253CA26BEF5}" type="sibTrans" cxnId="{BBD3DE72-0A47-4FBC-A50D-516E4AE52811}">
      <dgm:prSet/>
      <dgm:spPr/>
      <dgm:t>
        <a:bodyPr/>
        <a:lstStyle/>
        <a:p>
          <a:pPr rtl="1"/>
          <a:endParaRPr lang="ar-SA"/>
        </a:p>
      </dgm:t>
    </dgm:pt>
    <dgm:pt modelId="{80A8F858-1126-4EBB-91A8-7D8E9C47F6F8}">
      <dgm:prSet phldrT="[نص]"/>
      <dgm:spPr/>
      <dgm:t>
        <a:bodyPr/>
        <a:lstStyle/>
        <a:p>
          <a:pPr rtl="1"/>
          <a:r>
            <a:rPr lang="ar-SA" b="1" dirty="0" smtClean="0"/>
            <a:t>مميزات الملاحظة </a:t>
          </a:r>
          <a:endParaRPr lang="ar-SA" b="1" dirty="0"/>
        </a:p>
      </dgm:t>
    </dgm:pt>
    <dgm:pt modelId="{F8D7E3CA-9728-4F21-B498-566B5140D6A8}" type="parTrans" cxnId="{6C170851-D798-47C3-974E-EC27901F3FB1}">
      <dgm:prSet/>
      <dgm:spPr/>
      <dgm:t>
        <a:bodyPr/>
        <a:lstStyle/>
        <a:p>
          <a:pPr rtl="1"/>
          <a:endParaRPr lang="ar-SA"/>
        </a:p>
      </dgm:t>
    </dgm:pt>
    <dgm:pt modelId="{35405487-0012-4BB0-9911-1C91A954ACCA}" type="sibTrans" cxnId="{6C170851-D798-47C3-974E-EC27901F3FB1}">
      <dgm:prSet/>
      <dgm:spPr/>
      <dgm:t>
        <a:bodyPr/>
        <a:lstStyle/>
        <a:p>
          <a:pPr rtl="1"/>
          <a:endParaRPr lang="ar-SA"/>
        </a:p>
      </dgm:t>
    </dgm:pt>
    <dgm:pt modelId="{0B517712-9FA2-4D5D-9B01-DE3507018098}">
      <dgm:prSet phldrT="[نص]"/>
      <dgm:spPr/>
      <dgm:t>
        <a:bodyPr/>
        <a:lstStyle/>
        <a:p>
          <a:pPr rtl="1"/>
          <a:r>
            <a:rPr lang="ar-SA" dirty="0" smtClean="0"/>
            <a:t>الاطلاع على تفاصيل العمل وتحديد نقاط القصور والخلل بشكل دقيق </a:t>
          </a:r>
          <a:endParaRPr lang="ar-SA" dirty="0"/>
        </a:p>
      </dgm:t>
    </dgm:pt>
    <dgm:pt modelId="{01973283-7ED9-475B-9E1A-F6246F877C85}" type="parTrans" cxnId="{F7C69C2D-B335-4B02-84BB-E6F0CDF95A3F}">
      <dgm:prSet/>
      <dgm:spPr/>
      <dgm:t>
        <a:bodyPr/>
        <a:lstStyle/>
        <a:p>
          <a:pPr rtl="1"/>
          <a:endParaRPr lang="ar-SA"/>
        </a:p>
      </dgm:t>
    </dgm:pt>
    <dgm:pt modelId="{DFC5A31F-04B1-4237-AA4D-D670E85A2DCF}" type="sibTrans" cxnId="{F7C69C2D-B335-4B02-84BB-E6F0CDF95A3F}">
      <dgm:prSet/>
      <dgm:spPr/>
      <dgm:t>
        <a:bodyPr/>
        <a:lstStyle/>
        <a:p>
          <a:pPr rtl="1"/>
          <a:endParaRPr lang="ar-SA"/>
        </a:p>
      </dgm:t>
    </dgm:pt>
    <dgm:pt modelId="{C98F9839-6653-4C2B-B75B-4FB87BAE4D33}">
      <dgm:prSet phldrT="[نص]"/>
      <dgm:spPr/>
      <dgm:t>
        <a:bodyPr/>
        <a:lstStyle/>
        <a:p>
          <a:pPr rtl="1"/>
          <a:r>
            <a:rPr lang="ar-SA" dirty="0" smtClean="0"/>
            <a:t>الحصول على معلومات دقيقة ومحدودة </a:t>
          </a:r>
          <a:endParaRPr lang="ar-SA" dirty="0"/>
        </a:p>
      </dgm:t>
    </dgm:pt>
    <dgm:pt modelId="{09F90782-0FBA-4F6E-8AD2-AF0BC3FD907D}" type="parTrans" cxnId="{7E174E11-D8EC-48C4-A21E-38F9668C1593}">
      <dgm:prSet/>
      <dgm:spPr/>
      <dgm:t>
        <a:bodyPr/>
        <a:lstStyle/>
        <a:p>
          <a:pPr rtl="1"/>
          <a:endParaRPr lang="ar-SA"/>
        </a:p>
      </dgm:t>
    </dgm:pt>
    <dgm:pt modelId="{6834E4DE-5BD1-43F0-B3DC-C8151C7D2782}" type="sibTrans" cxnId="{7E174E11-D8EC-48C4-A21E-38F9668C1593}">
      <dgm:prSet/>
      <dgm:spPr/>
      <dgm:t>
        <a:bodyPr/>
        <a:lstStyle/>
        <a:p>
          <a:pPr rtl="1"/>
          <a:endParaRPr lang="ar-SA"/>
        </a:p>
      </dgm:t>
    </dgm:pt>
    <dgm:pt modelId="{C4B8FF21-DA4A-453A-BEBC-1DF96996BA3F}">
      <dgm:prSet phldrT="[نص]"/>
      <dgm:spPr/>
      <dgm:t>
        <a:bodyPr/>
        <a:lstStyle/>
        <a:p>
          <a:pPr rtl="1"/>
          <a:r>
            <a:rPr lang="ar-SA" dirty="0" smtClean="0"/>
            <a:t>إمكانية اتخاذ إجراءات تصحيحية فورية ومباشرة </a:t>
          </a:r>
          <a:endParaRPr lang="ar-SA" dirty="0"/>
        </a:p>
      </dgm:t>
    </dgm:pt>
    <dgm:pt modelId="{7F008B37-D255-4BF7-BD69-9CE4AD238B2B}" type="parTrans" cxnId="{BFC328F8-B576-4393-9776-020B8FD656E5}">
      <dgm:prSet/>
      <dgm:spPr/>
      <dgm:t>
        <a:bodyPr/>
        <a:lstStyle/>
        <a:p>
          <a:pPr rtl="1"/>
          <a:endParaRPr lang="ar-SA"/>
        </a:p>
      </dgm:t>
    </dgm:pt>
    <dgm:pt modelId="{FA8EC424-0F2C-409B-9E1A-3D1DD7F5B015}" type="sibTrans" cxnId="{BFC328F8-B576-4393-9776-020B8FD656E5}">
      <dgm:prSet/>
      <dgm:spPr/>
      <dgm:t>
        <a:bodyPr/>
        <a:lstStyle/>
        <a:p>
          <a:pPr rtl="1"/>
          <a:endParaRPr lang="ar-SA"/>
        </a:p>
      </dgm:t>
    </dgm:pt>
    <dgm:pt modelId="{36AAD7FA-09A8-445A-8E0F-5052AE46BA06}">
      <dgm:prSet phldrT="[نص]"/>
      <dgm:spPr/>
      <dgm:t>
        <a:bodyPr/>
        <a:lstStyle/>
        <a:p>
          <a:pPr rtl="1"/>
          <a:r>
            <a:rPr lang="ar-SA" dirty="0" smtClean="0"/>
            <a:t>نقل الخبرة بشكل مباشر من المدير إلى العاملين </a:t>
          </a:r>
          <a:endParaRPr lang="ar-SA" dirty="0"/>
        </a:p>
      </dgm:t>
    </dgm:pt>
    <dgm:pt modelId="{0305966E-D896-4DA8-950D-0F23AFAF0E1A}" type="parTrans" cxnId="{6E8A0DDA-F42F-40F9-B265-9F20FE6DFEEA}">
      <dgm:prSet/>
      <dgm:spPr/>
      <dgm:t>
        <a:bodyPr/>
        <a:lstStyle/>
        <a:p>
          <a:pPr rtl="1"/>
          <a:endParaRPr lang="ar-SA"/>
        </a:p>
      </dgm:t>
    </dgm:pt>
    <dgm:pt modelId="{17C62BF9-CC2D-43D1-83B1-53A13EF756FF}" type="sibTrans" cxnId="{6E8A0DDA-F42F-40F9-B265-9F20FE6DFEEA}">
      <dgm:prSet/>
      <dgm:spPr/>
      <dgm:t>
        <a:bodyPr/>
        <a:lstStyle/>
        <a:p>
          <a:pPr rtl="1"/>
          <a:endParaRPr lang="ar-SA"/>
        </a:p>
      </dgm:t>
    </dgm:pt>
    <dgm:pt modelId="{BB85EAD4-AC97-4C38-B0F8-74243E550941}">
      <dgm:prSet phldrT="[نص]"/>
      <dgm:spPr/>
      <dgm:t>
        <a:bodyPr/>
        <a:lstStyle/>
        <a:p>
          <a:pPr rtl="1"/>
          <a:r>
            <a:rPr lang="ar-SA" dirty="0" smtClean="0"/>
            <a:t>يتولد لدى العاملين في كثير من الأحيان نوع من عدم الثقة نتيجة الملاحظة المباشرة </a:t>
          </a:r>
          <a:endParaRPr lang="ar-SA" dirty="0"/>
        </a:p>
      </dgm:t>
    </dgm:pt>
    <dgm:pt modelId="{EADB7ECE-E39E-4B54-982B-CC84D4810FAD}" type="parTrans" cxnId="{C2AC7FEC-8748-4529-B029-5714D277FCBE}">
      <dgm:prSet/>
      <dgm:spPr/>
      <dgm:t>
        <a:bodyPr/>
        <a:lstStyle/>
        <a:p>
          <a:pPr rtl="1"/>
          <a:endParaRPr lang="ar-SA"/>
        </a:p>
      </dgm:t>
    </dgm:pt>
    <dgm:pt modelId="{5E68063D-2431-421E-836F-B5B47036DDB9}" type="sibTrans" cxnId="{C2AC7FEC-8748-4529-B029-5714D277FCBE}">
      <dgm:prSet/>
      <dgm:spPr/>
      <dgm:t>
        <a:bodyPr/>
        <a:lstStyle/>
        <a:p>
          <a:pPr rtl="1"/>
          <a:endParaRPr lang="ar-SA"/>
        </a:p>
      </dgm:t>
    </dgm:pt>
    <dgm:pt modelId="{A7E3C2E4-7226-42CB-B4BC-1967566E67F6}">
      <dgm:prSet phldrT="[نص]"/>
      <dgm:spPr/>
      <dgm:t>
        <a:bodyPr/>
        <a:lstStyle/>
        <a:p>
          <a:pPr rtl="1"/>
          <a:r>
            <a:rPr lang="ar-SA" dirty="0" smtClean="0"/>
            <a:t>ضرورة وجود المشرف في أوقات محددة لمباشرة وملاحظة أداء العمل</a:t>
          </a:r>
          <a:endParaRPr lang="ar-SA" dirty="0"/>
        </a:p>
      </dgm:t>
    </dgm:pt>
    <dgm:pt modelId="{4FD0D2C0-37D3-42E5-AA40-88C04CCEB834}" type="parTrans" cxnId="{E7750683-CA81-4A91-842C-05A111648141}">
      <dgm:prSet/>
      <dgm:spPr/>
      <dgm:t>
        <a:bodyPr/>
        <a:lstStyle/>
        <a:p>
          <a:pPr rtl="1"/>
          <a:endParaRPr lang="ar-SA"/>
        </a:p>
      </dgm:t>
    </dgm:pt>
    <dgm:pt modelId="{BC622BF1-C865-4D93-9973-CE664A8FECB3}" type="sibTrans" cxnId="{E7750683-CA81-4A91-842C-05A111648141}">
      <dgm:prSet/>
      <dgm:spPr/>
      <dgm:t>
        <a:bodyPr/>
        <a:lstStyle/>
        <a:p>
          <a:pPr rtl="1"/>
          <a:endParaRPr lang="ar-SA"/>
        </a:p>
      </dgm:t>
    </dgm:pt>
    <dgm:pt modelId="{4CACF7F3-63D3-4705-B09F-4A876D4B4AEA}" type="pres">
      <dgm:prSet presAssocID="{25068CBC-E245-45AA-ABE6-6769F368CA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428594F-EF24-4515-8F5D-0541DFCDF89C}" type="pres">
      <dgm:prSet presAssocID="{DABC45CD-D147-40C8-8D76-CCC8337395A3}" presName="composite" presStyleCnt="0"/>
      <dgm:spPr/>
      <dgm:t>
        <a:bodyPr/>
        <a:lstStyle/>
        <a:p>
          <a:pPr rtl="1"/>
          <a:endParaRPr lang="ar-SA"/>
        </a:p>
      </dgm:t>
    </dgm:pt>
    <dgm:pt modelId="{7DDDA8B2-A21B-48EC-BBA3-DD10A6BBB06B}" type="pres">
      <dgm:prSet presAssocID="{DABC45CD-D147-40C8-8D76-CCC8337395A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9D1E6B-493C-4EAF-97BD-D408D69D546A}" type="pres">
      <dgm:prSet presAssocID="{DABC45CD-D147-40C8-8D76-CCC8337395A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9ACA76-2CCA-42F6-AFE8-FCB8823F07DD}" type="pres">
      <dgm:prSet presAssocID="{64756BAC-FBA9-4572-9A74-8461479FB384}" presName="space" presStyleCnt="0"/>
      <dgm:spPr/>
      <dgm:t>
        <a:bodyPr/>
        <a:lstStyle/>
        <a:p>
          <a:pPr rtl="1"/>
          <a:endParaRPr lang="ar-SA"/>
        </a:p>
      </dgm:t>
    </dgm:pt>
    <dgm:pt modelId="{9F2BAF26-8B1A-4BFF-9A0F-D5BB68991DDD}" type="pres">
      <dgm:prSet presAssocID="{80A8F858-1126-4EBB-91A8-7D8E9C47F6F8}" presName="composite" presStyleCnt="0"/>
      <dgm:spPr/>
      <dgm:t>
        <a:bodyPr/>
        <a:lstStyle/>
        <a:p>
          <a:pPr rtl="1"/>
          <a:endParaRPr lang="ar-SA"/>
        </a:p>
      </dgm:t>
    </dgm:pt>
    <dgm:pt modelId="{CC875691-4DA5-40CD-B96B-02B493760505}" type="pres">
      <dgm:prSet presAssocID="{80A8F858-1126-4EBB-91A8-7D8E9C47F6F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4B1F57-5A84-428E-ABFD-EBC71E27E066}" type="pres">
      <dgm:prSet presAssocID="{80A8F858-1126-4EBB-91A8-7D8E9C47F6F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E7692B9-14FD-4DE7-9AAE-768305B29C51}" type="presOf" srcId="{25068CBC-E245-45AA-ABE6-6769F368CAA9}" destId="{4CACF7F3-63D3-4705-B09F-4A876D4B4AEA}" srcOrd="0" destOrd="0" presId="urn:microsoft.com/office/officeart/2005/8/layout/hList1"/>
    <dgm:cxn modelId="{2B72BCE0-C32C-4AF9-9132-E32BCCA91128}" type="presOf" srcId="{80A8F858-1126-4EBB-91A8-7D8E9C47F6F8}" destId="{CC875691-4DA5-40CD-B96B-02B493760505}" srcOrd="0" destOrd="0" presId="urn:microsoft.com/office/officeart/2005/8/layout/hList1"/>
    <dgm:cxn modelId="{A14EB9BF-8CF1-4315-A0B1-8F272767C870}" type="presOf" srcId="{A7E3C2E4-7226-42CB-B4BC-1967566E67F6}" destId="{619D1E6B-493C-4EAF-97BD-D408D69D546A}" srcOrd="0" destOrd="2" presId="urn:microsoft.com/office/officeart/2005/8/layout/hList1"/>
    <dgm:cxn modelId="{BBD3DE72-0A47-4FBC-A50D-516E4AE52811}" srcId="{DABC45CD-D147-40C8-8D76-CCC8337395A3}" destId="{A9E7230F-3C7E-4D73-8989-1FE90B2A8135}" srcOrd="0" destOrd="0" parTransId="{0491CB44-0772-4A76-A430-529DB844BB7F}" sibTransId="{C72F4023-FA7F-451D-AFE9-4253CA26BEF5}"/>
    <dgm:cxn modelId="{8A93BFAE-03C1-43E7-ADD2-BFDFAF03B1CA}" type="presOf" srcId="{C98F9839-6653-4C2B-B75B-4FB87BAE4D33}" destId="{044B1F57-5A84-428E-ABFD-EBC71E27E066}" srcOrd="0" destOrd="1" presId="urn:microsoft.com/office/officeart/2005/8/layout/hList1"/>
    <dgm:cxn modelId="{620576BF-2654-4871-B7FF-8CF7DA2CE821}" type="presOf" srcId="{36AAD7FA-09A8-445A-8E0F-5052AE46BA06}" destId="{044B1F57-5A84-428E-ABFD-EBC71E27E066}" srcOrd="0" destOrd="3" presId="urn:microsoft.com/office/officeart/2005/8/layout/hList1"/>
    <dgm:cxn modelId="{F7C69C2D-B335-4B02-84BB-E6F0CDF95A3F}" srcId="{80A8F858-1126-4EBB-91A8-7D8E9C47F6F8}" destId="{0B517712-9FA2-4D5D-9B01-DE3507018098}" srcOrd="0" destOrd="0" parTransId="{01973283-7ED9-475B-9E1A-F6246F877C85}" sibTransId="{DFC5A31F-04B1-4237-AA4D-D670E85A2DCF}"/>
    <dgm:cxn modelId="{77E67F84-FC31-40BE-AC10-D5AFF4A93826}" srcId="{25068CBC-E245-45AA-ABE6-6769F368CAA9}" destId="{DABC45CD-D147-40C8-8D76-CCC8337395A3}" srcOrd="0" destOrd="0" parTransId="{9D5AEF18-4645-4937-9152-510BBC30B628}" sibTransId="{64756BAC-FBA9-4572-9A74-8461479FB384}"/>
    <dgm:cxn modelId="{7B1A02D8-7CC3-4552-9651-DA0078FAE8F6}" type="presOf" srcId="{C4B8FF21-DA4A-453A-BEBC-1DF96996BA3F}" destId="{044B1F57-5A84-428E-ABFD-EBC71E27E066}" srcOrd="0" destOrd="2" presId="urn:microsoft.com/office/officeart/2005/8/layout/hList1"/>
    <dgm:cxn modelId="{7E174E11-D8EC-48C4-A21E-38F9668C1593}" srcId="{80A8F858-1126-4EBB-91A8-7D8E9C47F6F8}" destId="{C98F9839-6653-4C2B-B75B-4FB87BAE4D33}" srcOrd="1" destOrd="0" parTransId="{09F90782-0FBA-4F6E-8AD2-AF0BC3FD907D}" sibTransId="{6834E4DE-5BD1-43F0-B3DC-C8151C7D2782}"/>
    <dgm:cxn modelId="{3762EC18-3AB5-41CF-A589-35E6360E1D9B}" type="presOf" srcId="{0B517712-9FA2-4D5D-9B01-DE3507018098}" destId="{044B1F57-5A84-428E-ABFD-EBC71E27E066}" srcOrd="0" destOrd="0" presId="urn:microsoft.com/office/officeart/2005/8/layout/hList1"/>
    <dgm:cxn modelId="{C2AC7FEC-8748-4529-B029-5714D277FCBE}" srcId="{DABC45CD-D147-40C8-8D76-CCC8337395A3}" destId="{BB85EAD4-AC97-4C38-B0F8-74243E550941}" srcOrd="1" destOrd="0" parTransId="{EADB7ECE-E39E-4B54-982B-CC84D4810FAD}" sibTransId="{5E68063D-2431-421E-836F-B5B47036DDB9}"/>
    <dgm:cxn modelId="{BFC328F8-B576-4393-9776-020B8FD656E5}" srcId="{80A8F858-1126-4EBB-91A8-7D8E9C47F6F8}" destId="{C4B8FF21-DA4A-453A-BEBC-1DF96996BA3F}" srcOrd="2" destOrd="0" parTransId="{7F008B37-D255-4BF7-BD69-9CE4AD238B2B}" sibTransId="{FA8EC424-0F2C-409B-9E1A-3D1DD7F5B015}"/>
    <dgm:cxn modelId="{34AA4F03-3D0D-405E-A0EE-684DCFBCBD35}" type="presOf" srcId="{DABC45CD-D147-40C8-8D76-CCC8337395A3}" destId="{7DDDA8B2-A21B-48EC-BBA3-DD10A6BBB06B}" srcOrd="0" destOrd="0" presId="urn:microsoft.com/office/officeart/2005/8/layout/hList1"/>
    <dgm:cxn modelId="{6C170851-D798-47C3-974E-EC27901F3FB1}" srcId="{25068CBC-E245-45AA-ABE6-6769F368CAA9}" destId="{80A8F858-1126-4EBB-91A8-7D8E9C47F6F8}" srcOrd="1" destOrd="0" parTransId="{F8D7E3CA-9728-4F21-B498-566B5140D6A8}" sibTransId="{35405487-0012-4BB0-9911-1C91A954ACCA}"/>
    <dgm:cxn modelId="{19F4270F-FB9A-46AC-8CD1-4593CBF75D28}" type="presOf" srcId="{BB85EAD4-AC97-4C38-B0F8-74243E550941}" destId="{619D1E6B-493C-4EAF-97BD-D408D69D546A}" srcOrd="0" destOrd="1" presId="urn:microsoft.com/office/officeart/2005/8/layout/hList1"/>
    <dgm:cxn modelId="{E7750683-CA81-4A91-842C-05A111648141}" srcId="{DABC45CD-D147-40C8-8D76-CCC8337395A3}" destId="{A7E3C2E4-7226-42CB-B4BC-1967566E67F6}" srcOrd="2" destOrd="0" parTransId="{4FD0D2C0-37D3-42E5-AA40-88C04CCEB834}" sibTransId="{BC622BF1-C865-4D93-9973-CE664A8FECB3}"/>
    <dgm:cxn modelId="{6E8A0DDA-F42F-40F9-B265-9F20FE6DFEEA}" srcId="{80A8F858-1126-4EBB-91A8-7D8E9C47F6F8}" destId="{36AAD7FA-09A8-445A-8E0F-5052AE46BA06}" srcOrd="3" destOrd="0" parTransId="{0305966E-D896-4DA8-950D-0F23AFAF0E1A}" sibTransId="{17C62BF9-CC2D-43D1-83B1-53A13EF756FF}"/>
    <dgm:cxn modelId="{33538EE6-9A9E-4063-905B-34BBAD723E50}" type="presOf" srcId="{A9E7230F-3C7E-4D73-8989-1FE90B2A8135}" destId="{619D1E6B-493C-4EAF-97BD-D408D69D546A}" srcOrd="0" destOrd="0" presId="urn:microsoft.com/office/officeart/2005/8/layout/hList1"/>
    <dgm:cxn modelId="{992AD4D8-9A87-4690-BA1F-EEEA3583309E}" type="presParOf" srcId="{4CACF7F3-63D3-4705-B09F-4A876D4B4AEA}" destId="{5428594F-EF24-4515-8F5D-0541DFCDF89C}" srcOrd="0" destOrd="0" presId="urn:microsoft.com/office/officeart/2005/8/layout/hList1"/>
    <dgm:cxn modelId="{6927B99B-3F79-4D6D-B620-0FB7051CE908}" type="presParOf" srcId="{5428594F-EF24-4515-8F5D-0541DFCDF89C}" destId="{7DDDA8B2-A21B-48EC-BBA3-DD10A6BBB06B}" srcOrd="0" destOrd="0" presId="urn:microsoft.com/office/officeart/2005/8/layout/hList1"/>
    <dgm:cxn modelId="{8803A11F-444B-4266-AF10-5EAB6CD1D4ED}" type="presParOf" srcId="{5428594F-EF24-4515-8F5D-0541DFCDF89C}" destId="{619D1E6B-493C-4EAF-97BD-D408D69D546A}" srcOrd="1" destOrd="0" presId="urn:microsoft.com/office/officeart/2005/8/layout/hList1"/>
    <dgm:cxn modelId="{C53A6B4C-B358-45EB-8256-4FF28BD9DD27}" type="presParOf" srcId="{4CACF7F3-63D3-4705-B09F-4A876D4B4AEA}" destId="{8F9ACA76-2CCA-42F6-AFE8-FCB8823F07DD}" srcOrd="1" destOrd="0" presId="urn:microsoft.com/office/officeart/2005/8/layout/hList1"/>
    <dgm:cxn modelId="{06AAC3A2-850F-4F80-A3FA-6CD9EBC77026}" type="presParOf" srcId="{4CACF7F3-63D3-4705-B09F-4A876D4B4AEA}" destId="{9F2BAF26-8B1A-4BFF-9A0F-D5BB68991DDD}" srcOrd="2" destOrd="0" presId="urn:microsoft.com/office/officeart/2005/8/layout/hList1"/>
    <dgm:cxn modelId="{63E6BA4D-C7F0-4FAD-8F44-AA746B5F9842}" type="presParOf" srcId="{9F2BAF26-8B1A-4BFF-9A0F-D5BB68991DDD}" destId="{CC875691-4DA5-40CD-B96B-02B493760505}" srcOrd="0" destOrd="0" presId="urn:microsoft.com/office/officeart/2005/8/layout/hList1"/>
    <dgm:cxn modelId="{077374A1-8C33-4784-BD6F-2E638503574F}" type="presParOf" srcId="{9F2BAF26-8B1A-4BFF-9A0F-D5BB68991DDD}" destId="{044B1F57-5A84-428E-ABFD-EBC71E27E0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4E48E-7C6A-4333-8667-BF449468BE3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9E59AF-3A2C-4DC9-817D-EAA8286B7140}">
      <dgm:prSet phldrT="[نص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أنواع التقارير</a:t>
          </a:r>
          <a:endParaRPr lang="ar-SA" b="1" dirty="0">
            <a:solidFill>
              <a:schemeClr val="tx1"/>
            </a:solidFill>
          </a:endParaRPr>
        </a:p>
      </dgm:t>
    </dgm:pt>
    <dgm:pt modelId="{6D94943D-FF9A-4590-9CE5-681497AA9066}" type="parTrans" cxnId="{73713C90-3F38-416C-9435-9A3B13451E26}">
      <dgm:prSet/>
      <dgm:spPr/>
      <dgm:t>
        <a:bodyPr/>
        <a:lstStyle/>
        <a:p>
          <a:pPr rtl="1"/>
          <a:endParaRPr lang="ar-SA"/>
        </a:p>
      </dgm:t>
    </dgm:pt>
    <dgm:pt modelId="{9E919235-D05A-4D84-B1CE-1FFE9B5B5E54}" type="sibTrans" cxnId="{73713C90-3F38-416C-9435-9A3B13451E26}">
      <dgm:prSet/>
      <dgm:spPr/>
      <dgm:t>
        <a:bodyPr/>
        <a:lstStyle/>
        <a:p>
          <a:pPr rtl="1"/>
          <a:endParaRPr lang="ar-SA"/>
        </a:p>
      </dgm:t>
    </dgm:pt>
    <dgm:pt modelId="{73B16623-A127-49CA-A9B2-F87A0BD88337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بيانية</a:t>
          </a:r>
          <a:endParaRPr lang="ar-SA" dirty="0">
            <a:solidFill>
              <a:schemeClr val="tx1"/>
            </a:solidFill>
          </a:endParaRPr>
        </a:p>
      </dgm:t>
    </dgm:pt>
    <dgm:pt modelId="{B8337FAC-9A79-49A2-994C-B9946C458D09}" type="parTrans" cxnId="{39D41A78-E0B4-408D-89A9-5697C1A1D397}">
      <dgm:prSet/>
      <dgm:spPr>
        <a:solidFill>
          <a:srgbClr val="92D050"/>
        </a:solidFill>
      </dgm:spPr>
      <dgm:t>
        <a:bodyPr/>
        <a:lstStyle/>
        <a:p>
          <a:pPr rtl="1"/>
          <a:endParaRPr lang="ar-SA"/>
        </a:p>
      </dgm:t>
    </dgm:pt>
    <dgm:pt modelId="{53F0BD86-2547-446B-B718-88447FFEBC40}" type="sibTrans" cxnId="{39D41A78-E0B4-408D-89A9-5697C1A1D397}">
      <dgm:prSet/>
      <dgm:spPr/>
      <dgm:t>
        <a:bodyPr/>
        <a:lstStyle/>
        <a:p>
          <a:pPr rtl="1"/>
          <a:endParaRPr lang="ar-SA"/>
        </a:p>
      </dgm:t>
    </dgm:pt>
    <dgm:pt modelId="{74BAD44E-1FA4-4627-BD28-50B9E5CAF75A}">
      <dgm:prSet phldrT="[نص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إنشائية </a:t>
          </a:r>
          <a:endParaRPr lang="ar-SA" dirty="0">
            <a:solidFill>
              <a:schemeClr val="tx1"/>
            </a:solidFill>
          </a:endParaRPr>
        </a:p>
      </dgm:t>
    </dgm:pt>
    <dgm:pt modelId="{7108970A-926C-4057-BDEE-F39ECE776884}" type="parTrans" cxnId="{F5672FE9-A9F3-469B-A165-E7735A1E3F3B}">
      <dgm:prSet/>
      <dgm:spPr>
        <a:solidFill>
          <a:srgbClr val="92D050"/>
        </a:solidFill>
      </dgm:spPr>
      <dgm:t>
        <a:bodyPr/>
        <a:lstStyle/>
        <a:p>
          <a:pPr rtl="1"/>
          <a:endParaRPr lang="ar-SA"/>
        </a:p>
      </dgm:t>
    </dgm:pt>
    <dgm:pt modelId="{E6570B17-F7BD-476C-A7AE-B95377A6216F}" type="sibTrans" cxnId="{F5672FE9-A9F3-469B-A165-E7735A1E3F3B}">
      <dgm:prSet/>
      <dgm:spPr/>
      <dgm:t>
        <a:bodyPr/>
        <a:lstStyle/>
        <a:p>
          <a:pPr rtl="1"/>
          <a:endParaRPr lang="ar-SA"/>
        </a:p>
      </dgm:t>
    </dgm:pt>
    <dgm:pt modelId="{3ABA939E-70FB-47C8-8553-0DC6E15D3220}">
      <dgm:prSet phldrT="[نص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كمية </a:t>
          </a:r>
          <a:endParaRPr lang="ar-SA" dirty="0">
            <a:solidFill>
              <a:schemeClr val="tx1"/>
            </a:solidFill>
          </a:endParaRPr>
        </a:p>
      </dgm:t>
    </dgm:pt>
    <dgm:pt modelId="{2C3BD8D8-48DC-478D-B229-074E213BB5B6}" type="parTrans" cxnId="{9A74CCF9-B454-4F62-AB35-2717F1BE3194}">
      <dgm:prSet/>
      <dgm:spPr>
        <a:solidFill>
          <a:srgbClr val="92D050"/>
        </a:solidFill>
      </dgm:spPr>
      <dgm:t>
        <a:bodyPr/>
        <a:lstStyle/>
        <a:p>
          <a:pPr rtl="1"/>
          <a:endParaRPr lang="ar-SA"/>
        </a:p>
      </dgm:t>
    </dgm:pt>
    <dgm:pt modelId="{3D1AA098-337B-4E9E-B9D0-59A2B03C44D7}" type="sibTrans" cxnId="{9A74CCF9-B454-4F62-AB35-2717F1BE3194}">
      <dgm:prSet/>
      <dgm:spPr/>
      <dgm:t>
        <a:bodyPr/>
        <a:lstStyle/>
        <a:p>
          <a:pPr rtl="1"/>
          <a:endParaRPr lang="ar-SA"/>
        </a:p>
      </dgm:t>
    </dgm:pt>
    <dgm:pt modelId="{BEF80D17-508E-44AD-A3C8-273AE21E2D6B}" type="pres">
      <dgm:prSet presAssocID="{0BD4E48E-7C6A-4333-8667-BF449468BE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BCA95E4-BE5A-427B-A05C-06A731B6AB81}" type="pres">
      <dgm:prSet presAssocID="{179E59AF-3A2C-4DC9-817D-EAA8286B7140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C2EF832-2E86-41CD-A2E2-D91E3A67CED0}" type="pres">
      <dgm:prSet presAssocID="{B8337FAC-9A79-49A2-994C-B9946C458D09}" presName="parTrans" presStyleLbl="bgSibTrans2D1" presStyleIdx="0" presStyleCnt="3"/>
      <dgm:spPr/>
      <dgm:t>
        <a:bodyPr/>
        <a:lstStyle/>
        <a:p>
          <a:pPr rtl="1"/>
          <a:endParaRPr lang="ar-SA"/>
        </a:p>
      </dgm:t>
    </dgm:pt>
    <dgm:pt modelId="{62E58EB6-0FAB-4111-8432-ADA5671A6E19}" type="pres">
      <dgm:prSet presAssocID="{73B16623-A127-49CA-A9B2-F87A0BD883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08C329-FDC9-44ED-BD03-6A2BA9984D0E}" type="pres">
      <dgm:prSet presAssocID="{7108970A-926C-4057-BDEE-F39ECE776884}" presName="parTrans" presStyleLbl="bgSibTrans2D1" presStyleIdx="1" presStyleCnt="3"/>
      <dgm:spPr/>
      <dgm:t>
        <a:bodyPr/>
        <a:lstStyle/>
        <a:p>
          <a:pPr rtl="1"/>
          <a:endParaRPr lang="ar-SA"/>
        </a:p>
      </dgm:t>
    </dgm:pt>
    <dgm:pt modelId="{B32EEFC8-C81B-4C59-B3A9-18DC60322FF3}" type="pres">
      <dgm:prSet presAssocID="{74BAD44E-1FA4-4627-BD28-50B9E5CAF7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493CBDE-28C9-4DCF-AD62-98B0738EB25F}" type="pres">
      <dgm:prSet presAssocID="{2C3BD8D8-48DC-478D-B229-074E213BB5B6}" presName="parTrans" presStyleLbl="bgSibTrans2D1" presStyleIdx="2" presStyleCnt="3"/>
      <dgm:spPr/>
      <dgm:t>
        <a:bodyPr/>
        <a:lstStyle/>
        <a:p>
          <a:pPr rtl="1"/>
          <a:endParaRPr lang="ar-SA"/>
        </a:p>
      </dgm:t>
    </dgm:pt>
    <dgm:pt modelId="{01BFBFE2-39C5-4FB9-9258-37A93316078B}" type="pres">
      <dgm:prSet presAssocID="{3ABA939E-70FB-47C8-8553-0DC6E15D32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25F5C27-9C78-4182-8B25-3A1CAE14A933}" type="presOf" srcId="{74BAD44E-1FA4-4627-BD28-50B9E5CAF75A}" destId="{B32EEFC8-C81B-4C59-B3A9-18DC60322FF3}" srcOrd="0" destOrd="0" presId="urn:microsoft.com/office/officeart/2005/8/layout/radial4"/>
    <dgm:cxn modelId="{5FB88D99-82BF-434A-939C-9150B352510A}" type="presOf" srcId="{0BD4E48E-7C6A-4333-8667-BF449468BE35}" destId="{BEF80D17-508E-44AD-A3C8-273AE21E2D6B}" srcOrd="0" destOrd="0" presId="urn:microsoft.com/office/officeart/2005/8/layout/radial4"/>
    <dgm:cxn modelId="{AD45C300-DD25-4D76-B5E4-621F95580916}" type="presOf" srcId="{B8337FAC-9A79-49A2-994C-B9946C458D09}" destId="{CC2EF832-2E86-41CD-A2E2-D91E3A67CED0}" srcOrd="0" destOrd="0" presId="urn:microsoft.com/office/officeart/2005/8/layout/radial4"/>
    <dgm:cxn modelId="{02304DE2-8A4B-4B16-BE75-B7E616B2E85F}" type="presOf" srcId="{73B16623-A127-49CA-A9B2-F87A0BD88337}" destId="{62E58EB6-0FAB-4111-8432-ADA5671A6E19}" srcOrd="0" destOrd="0" presId="urn:microsoft.com/office/officeart/2005/8/layout/radial4"/>
    <dgm:cxn modelId="{73713C90-3F38-416C-9435-9A3B13451E26}" srcId="{0BD4E48E-7C6A-4333-8667-BF449468BE35}" destId="{179E59AF-3A2C-4DC9-817D-EAA8286B7140}" srcOrd="0" destOrd="0" parTransId="{6D94943D-FF9A-4590-9CE5-681497AA9066}" sibTransId="{9E919235-D05A-4D84-B1CE-1FFE9B5B5E54}"/>
    <dgm:cxn modelId="{814C197C-DE31-4F25-8302-FF922D6270B4}" type="presOf" srcId="{2C3BD8D8-48DC-478D-B229-074E213BB5B6}" destId="{A493CBDE-28C9-4DCF-AD62-98B0738EB25F}" srcOrd="0" destOrd="0" presId="urn:microsoft.com/office/officeart/2005/8/layout/radial4"/>
    <dgm:cxn modelId="{F81423B4-B9BA-4BCE-B721-CA938DC6D61C}" type="presOf" srcId="{3ABA939E-70FB-47C8-8553-0DC6E15D3220}" destId="{01BFBFE2-39C5-4FB9-9258-37A93316078B}" srcOrd="0" destOrd="0" presId="urn:microsoft.com/office/officeart/2005/8/layout/radial4"/>
    <dgm:cxn modelId="{C84FF6C9-EB1D-4401-BD2A-8F023D16FC52}" type="presOf" srcId="{7108970A-926C-4057-BDEE-F39ECE776884}" destId="{0308C329-FDC9-44ED-BD03-6A2BA9984D0E}" srcOrd="0" destOrd="0" presId="urn:microsoft.com/office/officeart/2005/8/layout/radial4"/>
    <dgm:cxn modelId="{9A74CCF9-B454-4F62-AB35-2717F1BE3194}" srcId="{179E59AF-3A2C-4DC9-817D-EAA8286B7140}" destId="{3ABA939E-70FB-47C8-8553-0DC6E15D3220}" srcOrd="2" destOrd="0" parTransId="{2C3BD8D8-48DC-478D-B229-074E213BB5B6}" sibTransId="{3D1AA098-337B-4E9E-B9D0-59A2B03C44D7}"/>
    <dgm:cxn modelId="{05B60EA6-0863-4130-872B-DD3653F1D516}" type="presOf" srcId="{179E59AF-3A2C-4DC9-817D-EAA8286B7140}" destId="{1BCA95E4-BE5A-427B-A05C-06A731B6AB81}" srcOrd="0" destOrd="0" presId="urn:microsoft.com/office/officeart/2005/8/layout/radial4"/>
    <dgm:cxn modelId="{F5672FE9-A9F3-469B-A165-E7735A1E3F3B}" srcId="{179E59AF-3A2C-4DC9-817D-EAA8286B7140}" destId="{74BAD44E-1FA4-4627-BD28-50B9E5CAF75A}" srcOrd="1" destOrd="0" parTransId="{7108970A-926C-4057-BDEE-F39ECE776884}" sibTransId="{E6570B17-F7BD-476C-A7AE-B95377A6216F}"/>
    <dgm:cxn modelId="{39D41A78-E0B4-408D-89A9-5697C1A1D397}" srcId="{179E59AF-3A2C-4DC9-817D-EAA8286B7140}" destId="{73B16623-A127-49CA-A9B2-F87A0BD88337}" srcOrd="0" destOrd="0" parTransId="{B8337FAC-9A79-49A2-994C-B9946C458D09}" sibTransId="{53F0BD86-2547-446B-B718-88447FFEBC40}"/>
    <dgm:cxn modelId="{96D24B55-6F34-4EDD-889D-87E17E9A5078}" type="presParOf" srcId="{BEF80D17-508E-44AD-A3C8-273AE21E2D6B}" destId="{1BCA95E4-BE5A-427B-A05C-06A731B6AB81}" srcOrd="0" destOrd="0" presId="urn:microsoft.com/office/officeart/2005/8/layout/radial4"/>
    <dgm:cxn modelId="{B0445709-E5A8-4C80-8FC9-EE4712262BCB}" type="presParOf" srcId="{BEF80D17-508E-44AD-A3C8-273AE21E2D6B}" destId="{CC2EF832-2E86-41CD-A2E2-D91E3A67CED0}" srcOrd="1" destOrd="0" presId="urn:microsoft.com/office/officeart/2005/8/layout/radial4"/>
    <dgm:cxn modelId="{A828F243-DF65-4745-AEDE-35B2F71AD1DA}" type="presParOf" srcId="{BEF80D17-508E-44AD-A3C8-273AE21E2D6B}" destId="{62E58EB6-0FAB-4111-8432-ADA5671A6E19}" srcOrd="2" destOrd="0" presId="urn:microsoft.com/office/officeart/2005/8/layout/radial4"/>
    <dgm:cxn modelId="{B8B26DB8-4C4F-4462-8A3C-3FDE77D54A1D}" type="presParOf" srcId="{BEF80D17-508E-44AD-A3C8-273AE21E2D6B}" destId="{0308C329-FDC9-44ED-BD03-6A2BA9984D0E}" srcOrd="3" destOrd="0" presId="urn:microsoft.com/office/officeart/2005/8/layout/radial4"/>
    <dgm:cxn modelId="{9B15CC31-65F5-48B7-A7E7-7C95B4766A44}" type="presParOf" srcId="{BEF80D17-508E-44AD-A3C8-273AE21E2D6B}" destId="{B32EEFC8-C81B-4C59-B3A9-18DC60322FF3}" srcOrd="4" destOrd="0" presId="urn:microsoft.com/office/officeart/2005/8/layout/radial4"/>
    <dgm:cxn modelId="{98E2FA38-C383-4CE2-9836-7ABE024CC178}" type="presParOf" srcId="{BEF80D17-508E-44AD-A3C8-273AE21E2D6B}" destId="{A493CBDE-28C9-4DCF-AD62-98B0738EB25F}" srcOrd="5" destOrd="0" presId="urn:microsoft.com/office/officeart/2005/8/layout/radial4"/>
    <dgm:cxn modelId="{2F1B4D04-CB09-422C-B64C-1D87BB87C3EB}" type="presParOf" srcId="{BEF80D17-508E-44AD-A3C8-273AE21E2D6B}" destId="{01BFBFE2-39C5-4FB9-9258-37A93316078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34D4D0-6979-4D65-B968-8BA70D460099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09FAB13-63EA-4DBA-B869-2FC19C7ACBD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0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FAB13-63EA-4DBA-B869-2FC19C7ACBD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FAB13-63EA-4DBA-B869-2FC19C7ACBDF}" type="slidenum">
              <a:rPr lang="ar-SA" smtClean="0"/>
              <a:pPr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62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19/06/37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_user\Downloads\imageoik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7450" cy="45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SUS_user\Downloads\imagj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0"/>
            <a:ext cx="2876550" cy="68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SUS_user\Downloads\imaghf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7569"/>
            <a:ext cx="7380312" cy="26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24098" y="1484784"/>
            <a:ext cx="209857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 smtClean="0">
                <a:solidFill>
                  <a:srgbClr val="EB4B9F"/>
                </a:solidFill>
              </a:rPr>
              <a:t>دعوة من القلب</a:t>
            </a:r>
            <a:endParaRPr lang="ar-SA" sz="4800" b="1" dirty="0">
              <a:solidFill>
                <a:srgbClr val="EB4B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000628" y="1785926"/>
            <a:ext cx="3571900" cy="36433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/>
              <a:t>ما هي الأمور التي يتم مراقبتها في المنظمات؟</a:t>
            </a:r>
            <a:endParaRPr lang="ar-SA" sz="4800" b="1" dirty="0"/>
          </a:p>
        </p:txBody>
      </p:sp>
      <p:pic>
        <p:nvPicPr>
          <p:cNvPr id="5" name="صورة 4" descr="ث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4357718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الرقابة </a:t>
            </a:r>
            <a:r>
              <a:rPr lang="ar-SA" b="1" dirty="0" err="1" smtClean="0">
                <a:solidFill>
                  <a:schemeClr val="accent2">
                    <a:lumMod val="75000"/>
                  </a:schemeClr>
                </a:solidFill>
              </a:rPr>
              <a:t>و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 المتابعة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44008" y="1844824"/>
            <a:ext cx="4104456" cy="3168351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</a:rPr>
              <a:t>هناك من عرف الرقابة على أنها المتابعة أي متابعة عمليات التنفيذ والأنشطة و  العمليات المختلفة.</a:t>
            </a:r>
          </a:p>
          <a:p>
            <a:pPr>
              <a:buNone/>
            </a:pPr>
            <a:endParaRPr lang="ar-SA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صورة 3" descr="ssho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718"/>
            <a:ext cx="2085975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67544" y="1916832"/>
            <a:ext cx="3693096" cy="2890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ar-SA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</a:rPr>
              <a:t>المتابعة جزء هام من وظيفة الرقابة ومهمة أساسية من مهام الرقابة </a:t>
            </a:r>
            <a:endParaRPr lang="ar-SA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86314" y="2000240"/>
            <a:ext cx="3757610" cy="264320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ar-SA" b="1" dirty="0" smtClean="0">
                <a:solidFill>
                  <a:srgbClr val="00B050"/>
                </a:solidFill>
              </a:rPr>
              <a:t>هل الرقابة مهمة في العمل الإداري ؟</a:t>
            </a:r>
          </a:p>
          <a:p>
            <a:pPr algn="ctr">
              <a:buNone/>
            </a:pPr>
            <a:endParaRPr lang="ar-SA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ar-SA" b="1" dirty="0" smtClean="0">
                <a:solidFill>
                  <a:srgbClr val="00B050"/>
                </a:solidFill>
              </a:rPr>
              <a:t>لماذا؟!ّ </a:t>
            </a:r>
            <a:endParaRPr lang="ar-SA" b="1" dirty="0">
              <a:solidFill>
                <a:srgbClr val="00B050"/>
              </a:solidFill>
            </a:endParaRPr>
          </a:p>
        </p:txBody>
      </p:sp>
      <p:pic>
        <p:nvPicPr>
          <p:cNvPr id="4" name="صورة 3" descr="problem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7250" cy="6638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_user\Downloads\imagesK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581128"/>
            <a:ext cx="3001211" cy="22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_user\Downloads\imagesHGR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" y="4581127"/>
            <a:ext cx="3089223" cy="22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_user\Downloads\imageshgvf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45" y="1800991"/>
            <a:ext cx="2776955" cy="25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_user\Downloads\imagesJGD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" y="1931346"/>
            <a:ext cx="2963810" cy="24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_user\Downloads\imagesjghj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24" y="-1"/>
            <a:ext cx="3552876" cy="18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SUS_user\Downloads\imagesJHB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8100"/>
            <a:ext cx="3028950" cy="18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SUS_user\Downloads\imagesJHYT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0"/>
            <a:ext cx="2933700" cy="18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تمرير عمودي 3"/>
          <p:cNvSpPr/>
          <p:nvPr/>
        </p:nvSpPr>
        <p:spPr>
          <a:xfrm>
            <a:off x="3057525" y="2420888"/>
            <a:ext cx="3314674" cy="3816424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أمامك عدد </a:t>
            </a:r>
          </a:p>
          <a:p>
            <a:pPr algn="ctr"/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من الصور </a:t>
            </a:r>
          </a:p>
          <a:p>
            <a:pPr algn="ctr"/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تأمليها جيداً ثم </a:t>
            </a:r>
          </a:p>
          <a:p>
            <a:pPr algn="ctr"/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ضعي عنوناً لها</a:t>
            </a:r>
            <a:endParaRPr lang="ar-SA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_user\Downloads\imageJ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15" y="2500312"/>
            <a:ext cx="3040348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_user\Downloads\imageKLKJ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1" y="9525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_user\Downloads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1" y="2009774"/>
            <a:ext cx="2581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_user\Downloads\imagesL;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60" y="2371725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US_user\Downloads\imagesLNB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1" y="4923613"/>
            <a:ext cx="2914650" cy="19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SUS_user\Downloads\imagesNBV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98" y="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SUS_user\Downloads\imagesnby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91" y="43576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ar-SA" sz="6000" b="1" dirty="0" smtClean="0"/>
          </a:p>
          <a:p>
            <a:pPr algn="ctr">
              <a:buNone/>
            </a:pPr>
            <a:r>
              <a:rPr lang="ar-SA" sz="6000" b="1" dirty="0" smtClean="0">
                <a:solidFill>
                  <a:srgbClr val="FF0000"/>
                </a:solidFill>
              </a:rPr>
              <a:t>لماذا نقوم بمراقبة العمل ؟!</a:t>
            </a:r>
            <a:endParaRPr lang="ar-SA" sz="6000" b="1" dirty="0">
              <a:solidFill>
                <a:srgbClr val="FF0000"/>
              </a:solidFill>
            </a:endParaRPr>
          </a:p>
        </p:txBody>
      </p:sp>
      <p:pic>
        <p:nvPicPr>
          <p:cNvPr id="4" name="صورة 3" descr="untitledض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4000496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071538" y="1571612"/>
            <a:ext cx="6786610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للتأكد من أن النتائج تسير وفق معايير محدده مسبقا </a:t>
            </a:r>
            <a:endParaRPr lang="ar-SA" sz="5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071538" y="1571612"/>
            <a:ext cx="6786610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ما الهدف من الرقابة ؟</a:t>
            </a:r>
            <a:endParaRPr lang="ar-SA" sz="5400" b="1" dirty="0"/>
          </a:p>
        </p:txBody>
      </p:sp>
      <p:pic>
        <p:nvPicPr>
          <p:cNvPr id="6" name="صورة 5" descr="solve-big-data-proble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000636"/>
            <a:ext cx="5485061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أهمية الرقابة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A" b="1" dirty="0" smtClean="0">
                <a:solidFill>
                  <a:srgbClr val="00B0F0"/>
                </a:solidFill>
              </a:rPr>
              <a:t>التأكد من أن ما يتم القيام </a:t>
            </a:r>
            <a:r>
              <a:rPr lang="ar-SA" b="1" dirty="0" err="1" smtClean="0">
                <a:solidFill>
                  <a:srgbClr val="00B0F0"/>
                </a:solidFill>
              </a:rPr>
              <a:t>به</a:t>
            </a:r>
            <a:r>
              <a:rPr lang="ar-SA" b="1" dirty="0" smtClean="0">
                <a:solidFill>
                  <a:srgbClr val="00B0F0"/>
                </a:solidFill>
              </a:rPr>
              <a:t> لا يحيد عن ما هو مطلوب تنفيذه وتصحيح الانحرافات حال وقوعها .</a:t>
            </a:r>
          </a:p>
          <a:p>
            <a:pPr>
              <a:buFont typeface="Wingdings" pitchFamily="2" charset="2"/>
              <a:buChar char="Ø"/>
            </a:pPr>
            <a:endParaRPr lang="ar-SA" dirty="0" smtClean="0"/>
          </a:p>
          <a:p>
            <a:pPr>
              <a:buFont typeface="Wingdings" pitchFamily="2" charset="2"/>
              <a:buChar char="Ø"/>
            </a:pPr>
            <a:r>
              <a:rPr lang="ar-SA" b="1" dirty="0" smtClean="0">
                <a:solidFill>
                  <a:srgbClr val="7030A0"/>
                </a:solidFill>
              </a:rPr>
              <a:t>يوفر الوقت والجهد </a:t>
            </a:r>
            <a:r>
              <a:rPr lang="ar-SA" b="1" dirty="0" err="1" smtClean="0">
                <a:solidFill>
                  <a:srgbClr val="7030A0"/>
                </a:solidFill>
              </a:rPr>
              <a:t>و</a:t>
            </a:r>
            <a:r>
              <a:rPr lang="ar-SA" b="1" dirty="0" smtClean="0">
                <a:solidFill>
                  <a:srgbClr val="7030A0"/>
                </a:solidFill>
              </a:rPr>
              <a:t> المال التي قد تهدر في انجاز إعمال ليست مطلوبة .</a:t>
            </a:r>
          </a:p>
          <a:p>
            <a:pPr>
              <a:buFont typeface="Wingdings" pitchFamily="2" charset="2"/>
              <a:buChar char="Ø"/>
            </a:pPr>
            <a:endParaRPr lang="ar-SA" dirty="0" smtClean="0"/>
          </a:p>
          <a:p>
            <a:pPr>
              <a:buFont typeface="Wingdings" pitchFamily="2" charset="2"/>
              <a:buChar char="Ø"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علاج وقائي يحمي الإدارة من الوقوع في الأخطاء.</a:t>
            </a:r>
          </a:p>
          <a:p>
            <a:pPr>
              <a:buFont typeface="Wingdings" pitchFamily="2" charset="2"/>
              <a:buChar char="Ø"/>
            </a:pPr>
            <a:endParaRPr lang="ar-SA" dirty="0" smtClean="0"/>
          </a:p>
          <a:p>
            <a:pPr>
              <a:buFont typeface="Wingdings" pitchFamily="2" charset="2"/>
              <a:buChar char="Ø"/>
            </a:pP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تزداد أهمية الرقابة في المنظمات الكبيرة التي تتعدد فيها المستويات الإدارية .</a:t>
            </a:r>
          </a:p>
          <a:p>
            <a:pPr>
              <a:buNone/>
            </a:pPr>
            <a:endParaRPr lang="ar-SA" dirty="0" smtClean="0"/>
          </a:p>
          <a:p>
            <a:pP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_user\Downloads\images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4"/>
            <a:ext cx="9144000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إعداد /  أ.تغريد الكثيري</a:t>
            </a:r>
            <a:endParaRPr lang="ar-SA"/>
          </a:p>
        </p:txBody>
      </p:sp>
      <p:pic>
        <p:nvPicPr>
          <p:cNvPr id="4099" name="Picture 2" descr="C:\Users\Asus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Asus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874871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الوحدة الخامسة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 descr="supervi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86124"/>
            <a:ext cx="8072494" cy="335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_user\Downloads\imagesR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32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_user\Downloads\imagesMN,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25" y="-1"/>
            <a:ext cx="7499632" cy="31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طرق الرقابة </a:t>
            </a:r>
            <a:endParaRPr lang="ar-SA" sz="6000" b="1" dirty="0">
              <a:solidFill>
                <a:srgbClr val="FF0000"/>
              </a:solidFill>
            </a:endParaRPr>
          </a:p>
        </p:txBody>
      </p:sp>
      <p:pic>
        <p:nvPicPr>
          <p:cNvPr id="4" name="صورة 3" descr="untitlلا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789040"/>
            <a:ext cx="671517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0328"/>
          </a:xfrm>
          <a:solidFill>
            <a:srgbClr val="92D050"/>
          </a:solidFill>
        </p:spPr>
        <p:txBody>
          <a:bodyPr/>
          <a:lstStyle/>
          <a:p>
            <a:r>
              <a:rPr lang="ar-SA" dirty="0" smtClean="0"/>
              <a:t>ورقة عمل ( 2 )</a:t>
            </a:r>
            <a:endParaRPr lang="ar-SA" dirty="0"/>
          </a:p>
        </p:txBody>
      </p:sp>
      <p:pic>
        <p:nvPicPr>
          <p:cNvPr id="1026" name="Picture 2" descr="C:\Users\ASUS_user\Downloads\imagesju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878868" y="29812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3600" dirty="0"/>
              <a:t>بالتعاون مع أعضاء مجموعتك وبالرجوع للكتاب المدرسي </a:t>
            </a:r>
            <a:r>
              <a:rPr lang="ar-SA" sz="3600" dirty="0" smtClean="0"/>
              <a:t>فرقي بين </a:t>
            </a:r>
            <a:r>
              <a:rPr lang="ar-SA" sz="3600" dirty="0"/>
              <a:t>كل نوع من أنواع الرقابة  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0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media_103004_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126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media_103004_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00892" y="0"/>
            <a:ext cx="1500166" cy="126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671436481"/>
              </p:ext>
            </p:extLst>
          </p:nvPr>
        </p:nvGraphicFramePr>
        <p:xfrm>
          <a:off x="428596" y="571480"/>
          <a:ext cx="800105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55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05FF76"/>
                </a:solidFill>
              </a:rPr>
              <a:t>الملاحظة المباشرة </a:t>
            </a:r>
            <a:endParaRPr lang="ar-SA" sz="6000" b="1" dirty="0">
              <a:solidFill>
                <a:srgbClr val="05FF7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ar-SA" dirty="0" smtClean="0"/>
              <a:t>يقوم المدير أو المشرف بالاطلاع بنفسه على سير العمال ومشاهدة أداء العاملين وغيرهم وتسجيل ملاحظاته بناء على المعايير المحددة لكل نشاط .</a:t>
            </a:r>
          </a:p>
          <a:p>
            <a:pPr algn="ctr">
              <a:buNone/>
            </a:pPr>
            <a:endParaRPr lang="ar-SA" dirty="0"/>
          </a:p>
        </p:txBody>
      </p:sp>
      <p:pic>
        <p:nvPicPr>
          <p:cNvPr id="6" name="Picture 8" descr="C:\Users\ASUS_user\Downloads\imagesnby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38" y="3933056"/>
            <a:ext cx="4014944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268148215"/>
              </p:ext>
            </p:extLst>
          </p:nvPr>
        </p:nvGraphicFramePr>
        <p:xfrm>
          <a:off x="214282" y="1397000"/>
          <a:ext cx="864399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2357422" y="357166"/>
            <a:ext cx="61436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05FF76"/>
                </a:solidFill>
              </a:rPr>
              <a:t>مميزات وعيوب الملاحظة </a:t>
            </a:r>
            <a:endParaRPr lang="ar-SA" sz="5400" b="1" dirty="0">
              <a:solidFill>
                <a:srgbClr val="05FF76"/>
              </a:solidFill>
            </a:endParaRPr>
          </a:p>
        </p:txBody>
      </p:sp>
      <p:pic>
        <p:nvPicPr>
          <p:cNvPr id="6" name="صورة 5" descr="good-news-bad-new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428860" cy="1533513"/>
          </a:xfrm>
          <a:prstGeom prst="rect">
            <a:avLst/>
          </a:prstGeom>
        </p:spPr>
      </p:pic>
      <p:sp>
        <p:nvSpPr>
          <p:cNvPr id="2" name="وسيلة شرح بيضاوية 1"/>
          <p:cNvSpPr/>
          <p:nvPr/>
        </p:nvSpPr>
        <p:spPr>
          <a:xfrm>
            <a:off x="2357422" y="2060848"/>
            <a:ext cx="4446826" cy="3384376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فكر . زاوج .شارك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CreditReport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64305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00B050"/>
                </a:solidFill>
              </a:rPr>
              <a:t>التقارير</a:t>
            </a:r>
            <a:endParaRPr lang="ar-SA" sz="5400" b="1" dirty="0">
              <a:solidFill>
                <a:srgbClr val="00B050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411760" y="1050506"/>
            <a:ext cx="6480720" cy="5112568"/>
          </a:xfrm>
          <a:prstGeom prst="cloudCallout">
            <a:avLst>
              <a:gd name="adj1" fmla="val -52543"/>
              <a:gd name="adj2" fmla="val 4810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3080608" y="2492896"/>
            <a:ext cx="5338936" cy="4637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ar-SA" b="1" dirty="0" smtClean="0"/>
              <a:t>تعد التقارير الأكثر شيوعا واستخداما في العملية الرقابية إضافة إلى أنها تقضي على عدد كبير من مشاكل وعيوب الملاحظة المباشرة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7946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576212038"/>
              </p:ext>
            </p:extLst>
          </p:nvPr>
        </p:nvGraphicFramePr>
        <p:xfrm>
          <a:off x="1259632" y="908720"/>
          <a:ext cx="686442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0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0070C0"/>
                </a:solidFill>
              </a:rPr>
              <a:t>تقارير كمية </a:t>
            </a:r>
            <a:endParaRPr lang="ar-SA" sz="5400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ar-SA" b="1" dirty="0" smtClean="0"/>
              <a:t>هي التقارير التي يتم فيها عرض الأداء الفعلي مقارناً بالمعايير الرقابية </a:t>
            </a:r>
            <a:r>
              <a:rPr lang="ar-SA" b="1" dirty="0" err="1" smtClean="0"/>
              <a:t>و</a:t>
            </a:r>
            <a:r>
              <a:rPr lang="ar-SA" b="1" dirty="0" smtClean="0"/>
              <a:t> بالنتائج المتوقعة </a:t>
            </a:r>
            <a:r>
              <a:rPr lang="ar-SA" b="1" dirty="0" smtClean="0">
                <a:solidFill>
                  <a:srgbClr val="C00000"/>
                </a:solidFill>
              </a:rPr>
              <a:t>من خلال الأرقام و الجداول</a:t>
            </a:r>
            <a:r>
              <a:rPr lang="ar-SA" b="1" dirty="0" smtClean="0"/>
              <a:t> ليسهل على الإدارة متابعة النتائج </a:t>
            </a:r>
            <a:r>
              <a:rPr lang="ar-SA" b="1" dirty="0" err="1" smtClean="0"/>
              <a:t>و</a:t>
            </a:r>
            <a:r>
              <a:rPr lang="ar-SA" b="1" dirty="0" smtClean="0"/>
              <a:t> التحقق من عدم وجود أي انحراف عن الخطة </a:t>
            </a:r>
          </a:p>
          <a:p>
            <a:pPr algn="ctr">
              <a:buNone/>
            </a:pPr>
            <a:endParaRPr lang="ar-SA" b="1" dirty="0"/>
          </a:p>
        </p:txBody>
      </p:sp>
      <p:pic>
        <p:nvPicPr>
          <p:cNvPr id="5" name="صورة 4" descr="S0fuTM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221088"/>
            <a:ext cx="8001056" cy="23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B050"/>
                </a:solidFill>
              </a:rPr>
              <a:t>الرسوم البيانية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ar-SA" dirty="0" smtClean="0"/>
              <a:t>يتم عرض النتائج فيها على </a:t>
            </a:r>
            <a:r>
              <a:rPr lang="ar-SA" b="1" dirty="0" smtClean="0">
                <a:solidFill>
                  <a:srgbClr val="C00000"/>
                </a:solidFill>
              </a:rPr>
              <a:t>شكل رسومات بيانية </a:t>
            </a:r>
            <a:r>
              <a:rPr lang="ar-SA" dirty="0" smtClean="0"/>
              <a:t>وتساعد الرسوم البيانية المطلع على النتائج السرعة في ملاحظة الانحراف ومقارنة النتائج مع بعضها البعض .</a:t>
            </a:r>
          </a:p>
          <a:p>
            <a:pPr>
              <a:buNone/>
            </a:pPr>
            <a:endParaRPr lang="ar-SA" dirty="0" smtClean="0"/>
          </a:p>
        </p:txBody>
      </p:sp>
      <p:pic>
        <p:nvPicPr>
          <p:cNvPr id="6" name="صورة 5" descr="repo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85632"/>
            <a:ext cx="7143800" cy="21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خطط انسيابي: رابط 31"/>
          <p:cNvSpPr/>
          <p:nvPr/>
        </p:nvSpPr>
        <p:spPr>
          <a:xfrm>
            <a:off x="3571868" y="4786322"/>
            <a:ext cx="428628" cy="42862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6215074" y="4286256"/>
            <a:ext cx="357190" cy="35719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6143636" y="3214686"/>
            <a:ext cx="428628" cy="42862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5500694" y="3786190"/>
            <a:ext cx="428628" cy="35719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4214810" y="2714620"/>
            <a:ext cx="457200" cy="45720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خطط انسيابي: رابط 26"/>
          <p:cNvSpPr/>
          <p:nvPr/>
        </p:nvSpPr>
        <p:spPr>
          <a:xfrm>
            <a:off x="6143636" y="2714620"/>
            <a:ext cx="500066" cy="42862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Group 141"/>
          <p:cNvGraphicFramePr>
            <a:graphicFrameLocks noGrp="1"/>
          </p:cNvGraphicFramePr>
          <p:nvPr/>
        </p:nvGraphicFramePr>
        <p:xfrm>
          <a:off x="3500430" y="2143116"/>
          <a:ext cx="3240087" cy="3108960"/>
        </p:xfrm>
        <a:graphic>
          <a:graphicData uri="http://schemas.openxmlformats.org/drawingml/2006/table">
            <a:tbl>
              <a:tblPr rtl="1"/>
              <a:tblGrid>
                <a:gridCol w="647700"/>
                <a:gridCol w="649287"/>
                <a:gridCol w="646113"/>
                <a:gridCol w="649287"/>
                <a:gridCol w="647700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ق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خ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ط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ه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ا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ل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ل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ق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و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ئـ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هـ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ط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ض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ه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ا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ح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ز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هـ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ن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ب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62"/>
          <p:cNvSpPr>
            <a:spLocks noChangeArrowheads="1"/>
          </p:cNvSpPr>
          <p:nvPr/>
        </p:nvSpPr>
        <p:spPr bwMode="auto">
          <a:xfrm>
            <a:off x="611188" y="1214422"/>
            <a:ext cx="1490662" cy="4500594"/>
          </a:xfrm>
          <a:prstGeom prst="rect">
            <a:avLst/>
          </a:prstGeom>
          <a:solidFill>
            <a:srgbClr val="FFCC99">
              <a:alpha val="41176"/>
            </a:srgbClr>
          </a:solidFill>
          <a:ln w="4127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400" dirty="0">
                <a:solidFill>
                  <a:srgbClr val="FF3399"/>
                </a:solidFill>
                <a:latin typeface="ae_AlYermook" pitchFamily="34" charset="-78"/>
                <a:cs typeface="ae_AlYermook" pitchFamily="34" charset="-78"/>
              </a:rPr>
              <a:t>  </a:t>
            </a:r>
            <a:r>
              <a:rPr lang="ar-SA" sz="3600" dirty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- </a:t>
            </a:r>
            <a:r>
              <a:rPr lang="ar-SA" sz="3600" b="1" dirty="0" smtClean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حفز</a:t>
            </a:r>
            <a:endParaRPr lang="ar-SA" sz="3600" b="1" dirty="0">
              <a:solidFill>
                <a:srgbClr val="FF3399"/>
              </a:solidFill>
              <a:latin typeface="ae_AlYermook" pitchFamily="34" charset="-78"/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  </a:t>
            </a:r>
            <a:r>
              <a:rPr lang="ar-SA" sz="3600" b="1" dirty="0" smtClean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-هدف</a:t>
            </a:r>
            <a:endParaRPr lang="ar-SA" sz="3600" b="1" dirty="0">
              <a:solidFill>
                <a:srgbClr val="FF3399"/>
              </a:solidFill>
              <a:latin typeface="ae_AlYermook" pitchFamily="34" charset="-78"/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  </a:t>
            </a:r>
            <a:r>
              <a:rPr lang="ar-SA" sz="3600" b="1" dirty="0" smtClean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-سلطة</a:t>
            </a:r>
            <a:endParaRPr lang="ar-SA" sz="3600" b="1" dirty="0">
              <a:solidFill>
                <a:srgbClr val="FF3399"/>
              </a:solidFill>
              <a:latin typeface="ae_AlYermook" pitchFamily="34" charset="-78"/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  </a:t>
            </a:r>
            <a:r>
              <a:rPr lang="ar-SA" sz="3600" b="1" dirty="0" smtClean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- قائد</a:t>
            </a:r>
            <a:endParaRPr lang="ar-SA" sz="3600" b="1" dirty="0">
              <a:solidFill>
                <a:srgbClr val="FF3399"/>
              </a:solidFill>
              <a:latin typeface="ae_AlYermook" pitchFamily="34" charset="-78"/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  </a:t>
            </a:r>
            <a:r>
              <a:rPr lang="ar-SA" sz="3600" b="1" dirty="0" smtClean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- خطة </a:t>
            </a:r>
            <a:endParaRPr lang="ar-SA" sz="3600" b="1" dirty="0">
              <a:solidFill>
                <a:srgbClr val="FF3399"/>
              </a:solidFill>
              <a:latin typeface="ae_AlYermook" pitchFamily="34" charset="-78"/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  </a:t>
            </a:r>
            <a:r>
              <a:rPr lang="ar-SA" sz="3600" b="1" dirty="0" smtClean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- مرن</a:t>
            </a:r>
            <a:endParaRPr lang="ar-SA" sz="3600" b="1" dirty="0">
              <a:solidFill>
                <a:srgbClr val="FF3399"/>
              </a:solidFill>
              <a:latin typeface="ae_AlYermook" pitchFamily="34" charset="-78"/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  </a:t>
            </a:r>
            <a:r>
              <a:rPr lang="ar-SA" sz="3600" b="1" dirty="0" smtClean="0">
                <a:solidFill>
                  <a:srgbClr val="FF3399"/>
                </a:solidFill>
                <a:latin typeface="ae_AlYermook" pitchFamily="34" charset="-78"/>
                <a:cs typeface="Akhbar MT" pitchFamily="2" charset="-78"/>
              </a:rPr>
              <a:t>- فوض</a:t>
            </a:r>
            <a:endParaRPr lang="ar-SA" sz="3600" b="1" dirty="0">
              <a:solidFill>
                <a:srgbClr val="FF3399"/>
              </a:solidFill>
              <a:latin typeface="ae_AlYermook" pitchFamily="34" charset="-78"/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57554" y="428604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Yermook" pitchFamily="34" charset="-78"/>
                <a:cs typeface="Akhbar MT" pitchFamily="2" charset="-78"/>
              </a:rPr>
              <a:t>الكلمة الضائعة</a:t>
            </a:r>
            <a:endParaRPr lang="en-US" sz="54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Yermook" pitchFamily="34" charset="-78"/>
              <a:cs typeface="Akhbar MT" pitchFamily="2" charset="-78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4357686" y="2357430"/>
            <a:ext cx="142876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4357686" y="2357430"/>
            <a:ext cx="1985970" cy="16430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10800000">
            <a:off x="3786182" y="4500570"/>
            <a:ext cx="135732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3000364" y="3214686"/>
            <a:ext cx="1643074" cy="714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4500562" y="3500438"/>
            <a:ext cx="1357322" cy="10001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5214942" y="2928934"/>
            <a:ext cx="1214446" cy="11430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مخطط انسيابي: رابط 32"/>
          <p:cNvSpPr/>
          <p:nvPr/>
        </p:nvSpPr>
        <p:spPr>
          <a:xfrm>
            <a:off x="6215074" y="4714884"/>
            <a:ext cx="428628" cy="500066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600" b="1" dirty="0" smtClean="0"/>
              <a:t>هـ</a:t>
            </a:r>
            <a:endParaRPr lang="ar-SA" sz="1600" b="1" dirty="0"/>
          </a:p>
        </p:txBody>
      </p:sp>
      <p:cxnSp>
        <p:nvCxnSpPr>
          <p:cNvPr id="25" name="رابط مستقيم 24"/>
          <p:cNvCxnSpPr/>
          <p:nvPr/>
        </p:nvCxnSpPr>
        <p:spPr>
          <a:xfrm rot="10800000">
            <a:off x="4429124" y="5000636"/>
            <a:ext cx="135732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9" grpId="0" animBg="1"/>
      <p:bldP spid="28" grpId="0" animBg="1"/>
      <p:bldP spid="27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ar-SA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التقارير الإنشائية </a:t>
            </a:r>
            <a:endParaRPr lang="ar-SA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16224"/>
            <a:ext cx="8229600" cy="2620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ar-SA" b="1" dirty="0" smtClean="0">
                <a:solidFill>
                  <a:srgbClr val="0070C0"/>
                </a:solidFill>
              </a:rPr>
              <a:t>يتم عرض نتائج الأداء فيها من خلال الكتابة الإنشائية .</a:t>
            </a:r>
          </a:p>
          <a:p>
            <a:pPr>
              <a:buNone/>
            </a:pPr>
            <a:r>
              <a:rPr lang="ar-SA" b="1" dirty="0" smtClean="0"/>
              <a:t>ويجب أن يراعي الكاتب في كتابتها الترتيب والتسلسل الجيد لعرض الموضوع وبيان انحرافات الأداء عن المعايير المحددة مع تجنب الإطالة والسرد والتكرار .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6" name="صورة 5" descr="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010" y="4437112"/>
            <a:ext cx="4429156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331640" y="1124744"/>
            <a:ext cx="6840760" cy="439248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042356" y="2189497"/>
            <a:ext cx="5419328" cy="226298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ar-SA" b="1" dirty="0" smtClean="0"/>
              <a:t>على الرغم استقلالية أشكال التقارير السابقة في عرض النتائج إلا انه يمكن استخدام أكثر من شكل في نفس الوقت 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21169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_user\Downloads\images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4414"/>
            <a:ext cx="9149892" cy="68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99592" y="2348880"/>
            <a:ext cx="6304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الأجهزة الرقابية في المملكة</a:t>
            </a:r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_user\Downloads\تنزيل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221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_user\Downloads\imagesHJ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28" y="0"/>
            <a:ext cx="295497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SUS_user\Downloads\imagesI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9293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-35060" y="3566787"/>
            <a:ext cx="9222725" cy="3305350"/>
            <a:chOff x="-35060" y="3566787"/>
            <a:chExt cx="9222725" cy="3305350"/>
          </a:xfrm>
        </p:grpSpPr>
        <p:pic>
          <p:nvPicPr>
            <p:cNvPr id="5126" name="Picture 6" descr="C:\Users\ASUS_user\Downloads\imagYU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060" y="3566787"/>
              <a:ext cx="9222725" cy="330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ASUS_user\Downloads\imagesHJJ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699" y="3566787"/>
              <a:ext cx="3236015" cy="216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7" name="Picture 7" descr="C:\Users\ASUS_user\Downloads\تنزيل (1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293"/>
            <a:ext cx="2985668" cy="25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3225507" y="2881517"/>
            <a:ext cx="25523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مجلس الوزراء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33009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_user\Desktop\وزارة الخدمة المدني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0175"/>
            <a:ext cx="3576816" cy="32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_user\Desktop\مجلس الوزرا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94" y="3576815"/>
            <a:ext cx="3782306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_user\Desktop\ديوان المراقبة العام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3576816" cy="35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_user\Desktop\هيئة الرقابة والتحقيق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94" y="-7374"/>
            <a:ext cx="3779912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0240"/>
              </p:ext>
            </p:extLst>
          </p:nvPr>
        </p:nvGraphicFramePr>
        <p:xfrm>
          <a:off x="0" y="0"/>
          <a:ext cx="9144000" cy="6395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00"/>
                <a:gridCol w="1365900"/>
                <a:gridCol w="2228240"/>
                <a:gridCol w="3263860"/>
              </a:tblGrid>
              <a:tr h="90872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الجهاز الرقابي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تاريخ الإنشاء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رئيسة الحالي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مهامه</a:t>
                      </a:r>
                      <a:endParaRPr lang="ar-SA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مجلس الوزراء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وزارة الخدمة المدنية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ديوان المراقبة العامة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هيئة الرقابة والتحقيق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5508104" y="1259468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1373 هـ</a:t>
            </a:r>
            <a:endParaRPr lang="ar-SA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491880" y="4096379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أسامة بن جعفر فقيه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491880" y="2780928"/>
            <a:ext cx="18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خالد بن عبدالله العرج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558296" y="558924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1391هـ</a:t>
            </a:r>
            <a:endParaRPr lang="ar-SA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508104" y="407707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1344 هـ</a:t>
            </a:r>
            <a:endParaRPr lang="ar-SA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558296" y="2780928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1345هـ</a:t>
            </a:r>
            <a:endParaRPr lang="ar-SA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491880" y="1053222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الملك سلمان بن عبدالعزيز</a:t>
            </a:r>
            <a:endParaRPr lang="ar-SA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341135" y="5348173"/>
            <a:ext cx="19509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عبدالرحمن بن إبراهيم </a:t>
            </a:r>
            <a:r>
              <a:rPr lang="ar-SA" b="1" dirty="0" smtClean="0"/>
              <a:t>الحصين</a:t>
            </a:r>
            <a:endParaRPr lang="ar-SA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0" y="2411596"/>
            <a:ext cx="31318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مهمتها الرقابة والإشراف على شؤون الخدمة المدنية في الوزارات والمصالح الحكومية .</a:t>
            </a:r>
            <a:endParaRPr lang="ar-SA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-104" y="1016025"/>
            <a:ext cx="3131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1- مراقبة  تنفيذ القرارات والأنظمة وتيسير أمور الدولة .</a:t>
            </a:r>
          </a:p>
          <a:p>
            <a:r>
              <a:rPr lang="ar-SA" b="1" dirty="0" smtClean="0"/>
              <a:t>2- إنشاء لجان تحقيق لمتابعة سير أعمال الوزارات والمصالح بصفة عامة . </a:t>
            </a:r>
            <a:endParaRPr lang="ar-SA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8990" y="3819380"/>
            <a:ext cx="31318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يهدف إلى التحقق من أن جميع إيرادات الدولة ومصروفاتها تنفذ بالطريقة الصحيحة 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42079" y="4989075"/>
            <a:ext cx="3131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1- جهاز الرقابة الأساسي في المملكة  .</a:t>
            </a:r>
          </a:p>
          <a:p>
            <a:r>
              <a:rPr lang="ar-SA" b="1" dirty="0"/>
              <a:t>2- لها صلاحيات واسعة في الرقابة الإدارية على جميع أجهزة الدولة .</a:t>
            </a:r>
          </a:p>
          <a:p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231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1747" name="عنصر نائب لرقم الشريحة 4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669FA2DB-FCC9-4875-910F-5DB43470BE48}" type="slidenum">
              <a:rPr lang="ar-SA" sz="1200" b="0" smtClean="0">
                <a:solidFill>
                  <a:schemeClr val="tx2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ar-SA" sz="1200" b="0" smtClean="0">
              <a:solidFill>
                <a:schemeClr val="tx2"/>
              </a:solidFill>
            </a:endParaRPr>
          </a:p>
        </p:txBody>
      </p:sp>
      <p:sp>
        <p:nvSpPr>
          <p:cNvPr id="36868" name="AutoShape 2" descr="data:image/jpeg;base64,/9j/4AAQSkZJRgABAQAAAQABAAD/2wCEAAkGBxMTEhUSEhQWFRUUFRsZFxgXGRoYGhgZGhUaGhcWFRcYHyghGhwmGx4cITEhJSkrLi4uGB8zODMsOSktLisBCgoKDg0OGxAQGy4lICUsMiwtLTEtNCwsLC4sLy8sMSwsLzIyLC0vLywsLS8xLDcvLiwuLDIsMi40LjQsLywtMf/AABEIAMkA+gMBEQACEQEDEQH/xAAbAAEAAQUBAAAAAAAAAAAAAAAAAgMEBQYHAf/EAEQQAAEDAwIDBAUIBwgDAQEAAAEAAhEDITESQQRRYQUGInEHMkKBkRNzkqGx0dLwFCMlUmJywRYzNWOCssLhQ1PxJBf/xAAbAQEAAwEBAQEAAAAAAAAAAAAAAQIDBAYFB//EADoRAAIBAwIEBAQFBAECBwAAAAABEQIhMUFRAxJhcYGRofAEIrHREzLB4fEFBoLCUhRCFiMkMzRikv/aAAwDAQACEQMRAD8A7igCAIAgCAIAgCAIAgCAIAgCAIAgCAIAgCAIAgCAp8RXaxpc9zWtGS4gAeZKA9pVA4BzSHA4IMg+RCAmgCAIAgCAIAgCAIAgCAIAgCAIAgCAIAgCAIAgCAIAgCAIAgCAIDU++vBVeJps/RwXim4zBs6RHh/ej+vwAvO5PZtWhQLati55c1szobpaNPxBPvQGwIAgCAIAgCAIAgCAIAgCAIAgCAICg3jKZeaYewvGWahqH+nKAroAgCAIAgCAIAgCAIAgKXE8Q2m1z3uDWtEucTAA5koCwpa+I8TgadE4YZD6g2Lxljf4cneLtIGTaIsLAID1AEAQBAEAQBAEAQBAEAQBAEAQBAEBzaj3c4lnFh75DG1g81ZtpFTUZ3uLHkgOkoAgCAIAgCAIAgCAIDH9s9sUuGa01JLnu006bBqqVHfu02bncnAEkkASgLTgezqtV4r8XGoGadBpmnS5Ocf/ACVf4sD2RkkDNoAgCAIAgCAIAgCAIAgCAIAgCAIAgCAIAgMdUmhcAuo7gXNPmWjdnTI2tYAX9N4cA5pBBEgi4IOCCgJIAgCAIAgCAIDXu3u8vydQcLwzP0ji3CRTBhtNpt8rxD/YYOXrHYFAVuwuwPknGvXf8vxTxDqpEBoz8nQZinTHIXMSSSgM2gCAIAgCAIAgCAIAgCAIAgCAIAgCAIAgCAIAgMNxNF/DuNWi0vpEzUoi5bOalAc93U98iDIeBk+E4llRjalNwcxwkEYKArIAgCAIDwlAaRx/eatxtV/B9lEQw6a/GkTSo82UdqtX6hI9wGw92+71HgqXydLU5zjqqVXnVUqv3fVebuP1DZAZdAEAQBAEAQBAEAQBAEAQBAEAQBAEAQBAEAQBAEAQGB7S4KrQe7ieEbr1Ga3DyAKvN9ImzKwHkH4MGHADJdk9p0uIpirRdqaZBsQ5rgYcx7TdrgbFpuEBeIAgLbtLtClQpurVntp02CXOcYA/PJAc7bxPFduuLaYfwvZYN34rcWAbtbuymdzv1uAB0Lsrs2lw1JtGgxtOmwQ1rcD7z1NygLtAEAQBAEAQBAEAQBAEAQBAEAQBAEAQBAEAQBAEAQBAEBpvfNzOA1do06rKL7CrTeYp8SBhsDFaBDXgTaDIwBqnE+nzgx/d8NxDrX1aG/Y5yAhR9P3CX18LXFraSx19pkhAQ7pcO7vBVPGcdVYeHoP/AFXA03Wabw7iBkzFud8CxA7DTphoDWgAAQABAAGAAMBASQBAEAQBAEAQBAEAQBAEAQBAEAQBAEAQBAcT72dt8Q/j+Jaarwym8MY1ri0NAEGANyRJJnMbBdHAScyen/trh01vi8yT/LlT/wAhwNDjHOEfLEOFpc6NoMk2/wC1Xj8Th005Rt/XuJ8M+By8Ll5lUpSiVZ5gvhwXGExFXIbd8XMwJLs2PPlmFk6WlPu3vxPJO1jA96OA7Q1M0N4i06tL3bwW2Dvrxsoqs4ZKpbwjCDgO08xxXue+eWA7mrcrmCjrpThvWDa+yuF4wU2tcKwcG3DnkG/Vzr+QVc08yx9hVXTSlLzjV+SuXreB4vUG/rbnZ8xabjUItzj3IrqVj35ln8uTUOJ7I415h7KzxYt1HWLixEmJMbKaly5DTS5tCg7uzxNz+jvsYMNGSAec4yrKlvBFLVThdzK8N3drhrQeHdgD1Zve073/ADZdHDqp5Uj3X9N+K+EXwlCrqplK8mS7P7Or02y2m+nOSAWzLoAJGbkAdSsOK06re7Hnf61Xw+L8Z/5TTssdFL7F8eF4sCYqREzrJ95grJtU59yfJhzH7e8mocfwXaPytTSOJ06nEQ90RMzZ2FMXgQ/0I8HwHaWumS3itOpp9aoQQHCd7o7ZJVLbg3KrwXGASRVzEh83PQOPx63hRS1VgqmnN8dfH3qWnanAcaaLi35a0RpfPM5DpxyBJwpV6nTqi1dNVE8yx79/Y00dpV4H66rf/Mef+VlJUlQ7Rrlzf11X1h/5Hcx1VqPzI6vgkn8Twk/+VP1Rmz2hW/8AbU+m/wC9dipp2P0hfD8H/hT5IyP6dU/9j/pO+9cB+WLB0H0edo1KlOoyo4u+Tc3SSSSA4HwybwI+tCTbUAQBAEAQBAEAQBAEAQHA+8g/aHGfO8+pv0/6XRwNT1X9r/m4v+P+x0/st5FCmP8ALpgAkZLGxkx/0saknLznfx8vHyPM/Htf9RxHLnmas1/yb9F464hgtyXFwuLxaJJAgdImZ29WbS6aKklC1iPvfK6ra5VTVCpWjWIv6SpxfbXNYVQZILQBOLuFoIF4kSL3zEJVS4Vn+nT34sxXCpaTzPuLbXWkX8JTBIAdAjFjIxp65MWsLTKzqpdXhbz388re+INW26VNn206z2V89ZPcDUQdyXG45AcokmcYm0BVpof/AGxDhQu3uHjpltSqq0k3vOmO1u8AP8Nw0jMXB2BBnrObyIvFrVZUJrf9IxbtqVqVKcTeJaiVHZZ6b+Ye8gD2gALEgk2IgX3I+tQ1VzVNSk53tvmenty3PRXZWnO0er974jSe4S1vuLoAcTsOgAjpZWqoSXf6azbN9oIrqdc1O6XW6j9+87gQCIBdEghpAAB53EAQR0nYKqb4i5rqYh3v9e+MYuaVcOpL5sPOvrGM95FN4hxa0CQDe4z7RED1QD8PNSqedyt7NW8vGb/sjOmKpVMx1S1nva/dWtMnrw4wQbhwncQMSSJB5HqMyrUurm+bEY664z1xGLEzSlCXlOHv+9tNmePBBMSQ8AxcizjBBIHii8yfVGAopSUTZy7a3z36frcVOqqhR7nGGnE7WV/FUYNYiCcEz7NnWgjFo5c7yZoqpdphdovHX+fIKzcWjR27266lJpdJ1OBJuNMFwuANMi40m5yJwdrN/hvkSstNN5eultG8OxdKj5bTF+ni1H6487Xt8auHrtkOd8m6QQXewSJdaRtfb3qrVSScK2L28NfDZEcqfzcuYv0tdxfE673jHDIg789jteNgoIL/ALI7Mq1nAUqb3w4EwD4b+1sPerUuKkzo+DrVHxHDqqwqqW/Boz/Hdj8RSE1KT2jnEgW3LZA967aa6W7M/ROB8f8ADcdxw603tr5Mqz8Dz/p+ea4D8yWDffRh6te/tM+xyEm8IAgCAIAgCAIAgCAIAgOB94z+0OMviqf+X59y6Ph9T1X9r/m4v+P+x03sUE0qUGfAwxBF9AHOxFoIzy5c3GdKqfMs6327X11UaO58D41R8TxIzzPXdv03XbqXQj2dMbZiALxA8hpEer7lPNLabe220fXOhxul6vvf3r5+DJnIyOZIE7iJ89rqrdMTU/321t4ipTVf+dY6wl36lGB4Rcvt4QN8XMTEwZ5C0wo4j5b1T9/C6+3Sxqqual1U2TvNreqXlqTa9rRqJkGDEWmcgxM9BymFrWm4pVot1heXr2MeStc0uY00/Vxto/GwkEgETMjYyBAE2tkn3fHGnhxNVNm2nbTt3dtLyWfFSlNw79I1jS6X1Z4KhEwx2kmRkiIm87k2/wBQWufzNSvdsJauS3JU32UXf6YtkaHHxSBMyIJjJOloAMzFzOCYCs+Jb5fbxfpn0uZy+SKsWd1M3m/htDWqcBzZJDYPOA0uNh9sg35nCq6mobcWtss733CUKGo5reF1PTKz6q56KhkgN2zECNPht1OM/UVR0qilYt4Kfp+jnDNmler0s3n7ZxjYp0Kk6R4iDMvgwbetI28owbXkXqphzVbxv7jrPoZtKr8z0xDTW/pHuxV1FrhExFtzAm0kWyDk3PSVVXb5t39s++rK1JVcOKF2x49PGV+hR4Z3h02kiwcBg2bAvbYgxeOs6cVS+d41v5/X2kaVOmy5ZVN3ecdXrqnfpaD15e0t1DwlpLgw9JxF89M73Vfk4icRm0q13vo4znwsKaFDbm7UKJUNvP7J22jmLLtqo9vDVho1+EjTfxGTpi4yQSQI9ZRNFVk410t7m0q8QRz81SroahT6aQ4m9leHpOvFeyuFNarSotsXuDZ89/dlSQde7bfT4LhRw/DgNLhpABh0EHU88z16q/Dpln2P6N8F+PxlXWvlp8m9jId3+N10KQf4pYBzk/xe4JWruCn9R+H/AA/iK3RaHO3kap3p7ObQrQwQ1wDgOVyCPL71mfKNk9GHq1/Nn2OQG8oAgCAIAgCAIAgCAIAgOBd4v8Q4354/aV0fD6nqv7X/ADcX/H/Y6ZwA1U6TA7/wsMTYHQzMXH581i6FQquIlEvO+e/0+z898U//AFFdk/nq+rxje/lrJdXdEBtnSMQWxnmLAcjY5U0rlb5m8Z6/T3oc7VDcPLVu8PvZrp4EqTcgWAmxETgSN9j99gsKobUay1e1tNO/thJ8vKl451+nrC6imTOlwktjBPi3Dg1xMX6mdJRVc9O023739q5NaaaqXvKaTtnWd/EpwTpLQTEPxgRgHyAgGAZnzuqaKZVSm1nbq7R16yUVNPM0nmYa0b8/pBOg2W2kT01bxLhuYAt9qtVLq0s8TGmL98hU0uUov0tmNIV9ep5WZczBaGjIB0YEHrcfBE3y2TmdHmPbzF/Mc9KWbPaVO2nWOmMlSTFjicCCQQMEHnPPIWdNdKfJVb6Wb06+GIzJZwnytK/W3SZv7kp0KQdoc2R4pHiAOIcPCeptOYO0rVuql1KrEXUfo106bGaqqhpq8aLbrP1asyTnOcIImHYHtA3lpJuMg+/lfKpU1NO2O8frl7E0UtNTb6zD8un2J23aBiCTcjYuHu8p6q9LbnvH0x3n0IqqSqSd/a743fTUp+EwbgNMwYIabgTbyEjMjmVM13Tqb/bPnOuIL0VqqzSajP1SdlbZpx3gjTL2DOsCYIjUSHRDRAkRAOLgQSs05rSaSb6uF17+iTHEdKp56e9rqPu8POcWt7Tc+xBkOOTAx4iDFsT773uFZ0K65brZ72n9npZZKN00X2y5SUYvra37a2na1I/o9eRDjTdh18TY+zP1QE4jpoWJp1tbb6eae5tUlVVTTU4uvBTro/JTO9jinZHGmhWp1ok03BxHODLgJ3iY6x5iSh2HtDsWhxbf0ljnO1MlukyHWkQDjystKeI1Y+v8D/VuL8PSuEoiddDWuwe7tTiHaqksY0wZBBPMNlbV8Tlwei/qH9V4fwtPLw4dT9yyr3m4ljqgYw6m0maASdUncknPn5rlbk8TxOI+JU6nrtZGy+jI2rxzZ9jkKG7oAgCAIAgCAIAgCAIAgOBd4v8AEON+eP2ldHw+p6r+1/zcX/H/AGOn9jAinSkkzSbAN/CWi8mZ2sIA+KxrSbdSs9+3b69Tzfxn/wAjitu6qqxpL9+T0gu2U7NknwuNm4Ig+yMQNrkKFW1U+Veem0PrbWIMKqJblaarbW796kHVQDdrSwtFyJAg5xcyRjqVFXDq0bnEXmOrzb3uXqaTW82ffXbTv4YpMaS4TvmRLTO5gyYIME28Xkrt0OlqM7OJ1t1a7YYfNTR8rlLvKjrr4Xe+Tw30sFRznAEC4EywjlgyTNzc5i1Gq1NcJLHa83vl7Q9JKfiVN83Jb98Nar7q0lU03OJbquGmfEQ6bwQRc7XvYeZRVqlXVrQ9PX3acQX5YulnLiLza+N5xOU8ggNOlrbC7nOdsM5w2w5C4V21Um59Im2v65t4GfI+Hw1y3tH6399IJVnQQTqEiQLC2mdObHbqZ92dUw22li+l27+WP5Rd0J1Q499sKfGy2v6x0zAEDBBgTIsQBGYMZyOis6lH8TjzmPD0Zap1U1fMniXq4vrE+50IudIBEvBnYtGJ/rH/AMKq2lW1VCj35p3/AFM0lChxrhqLx97ThRJ4HmWkWkloF4I0k+LYOgchaQetVVyVNKI8JmUl7vFt4LcOhUy3U8fz3U9sdD0HwE2zFosfC0aTJgg8rWWib/EilXz33mL4KU8RPDnMtfW8z+8MjWpktGlzgDv4b7Bp1C1zy2uidKbqqano4trh6dGuhq+I6KuVq600eNvfgoJOAJ0wcezJi+OW2c2zeDVVRVLjGu/bznPo2Y0OFooc7enWYel4xYx3br2/odaRY03AAiPYM2NoJgXjAmBdTXzc65FfV9nhrqTUn/yuleJ0823rrOIycRa2ecn7soWMl2F3g4jh3gUapDXESzLTfOk4MclalTUkb/C8OniceiirDqSfZtGxcd3m4mowtNTS2MMGmfOL/wD1ddPCpTPf8D+k/CcKvmVMvd3IALiPzhYN89GOK/mz7HISbwgCAIAgCAIAgCAIAgCA4F3i/wAQ4357710cDU9V/a/5uL/j/sdO7GcBSpnM02jr6oGnoMX9/JY1fmhPXbz+2x534+itfE1xH5qn6517PXTGLhpgkvdIsCCRpzDYM5z8QpVrU2i3e0+847nK/mSVMzL7qJ29NondupSEDUySYvJMGQJuZj+t91k2nX80r7Xt2/a5FLTU+T936PH6EdRtLgQRyaJsJMAdevrRZTTMOmrK2b/jvZbyXaUxCzm/8Zx4Lcg55E5hw9nbxXnb7oN+V6flXMntm72/lvwwWqodVPLSpXv6LN77YI1zYkB4Fjg3gHwgGYgAXsJUUKXZpZ73ULS/Ty0Kqt885a+XXM9vXGZKjSA52IAx7QjYmCXHIIn2RnIxoqlJ5nC8fKZv5zYN3Uzna0/bCIw7SQRcAXEw4aTm3SDAXRzKl/Jbvu3vfCeceRdvl5WoS1+yWujz63PeEpxYmSRgXGkAkGQBF7ffZU5pTqShqbPe0zu98x2ZSqlOa25qUXt9Jb3f01IxIADZJJBwIxLiBvFt87pS1+V4fk8xD03yHTzX4mEnpFoaUW108YxaRdNiAc6gBcbkDnAsP6JzJKeFj66T45v6ovxJiKapvq9+njhyeik64aIkW8UDc6RB0g5wAipSqp5r2j3/AB9IM1W6nFTUp5idomb+c43uRdTMssLCBckgnxWtPmZvE5hWpTq5m36beWdr+RZKlRGkWcPp9O+drkqrgWu1EFsmdgNMxqkxEiZtkKU2nFKh2jVy3lL3h7BVxHKoa6zrFu2vZ+Fn22IoVhf+6JiZNgJGrlzk2HuWUQs3ne17PPTp2llJodbbh9dPHfMxtozhVME++25/NlcsVeH4d5eDocPEPZPMTFlaj8yOr4Fx8Vwn/wDen6ozrqLo9V3wK7VUtz9JXG4X/JeaMmaUbWmbg8o99gF88/K1g3r0YerX82fY5CTeEAQBAEAQBAEAQBAEAQHAu8f+Icb87966Ph9T1X9r/m4v+P8AsdR7OJ+RpQb/ACLRBvfQ3AGLRfFx7ufiVLnife7x1jsz4HxdU/EcSmp/9zxab/o4WupdObGmSLXIGDF2iDnI53GythzQpm183zfRfc4qYTl5jwheUa62KRiTeXT7RiJgWG5J6G4PIBZtttxZeN3l+Xml4stXCyumJed/3xG7JUTlrLHI3GCLEQ0YxO/lM1UJxVX71tef2s0UdP4XytZ7J9W7PdefQhWbcU3FwDiYLX5O4kmcXjqblKOHN0l5dIxu98l1VUnzrTpC7666282esfBg3gSHACwt4TMw4x9YVq6OZLecOM4n1myQmaeZvve0zp7zrY8DQC7SHDRNhaIyBgzYn3G91blcKby8u8eb92FFdVVTnztfq9Lcy+2CdaofWt4WyMg+KZxgZMT71Xh0zFNOG+/7N+vS5WpUcSimpb402lrx6Z3ZQbVIwA4EAnAAFpA5giLXx1sVPyzVa7XXVXbnHe++Jul+JKzdaz1nHpZ37FUjwANOl0zLSJBkajBzY7jed1CUNt4XrZ2XiirVSeHa977+c46dzyjp0gQSZbc5GTPiJOJ8xPmrVKXL2fl7jt3J40U5aV3rETO33aJ1HQROkASb2JOxHO5+sDoIulKl2j9f072KKhV03ztaN/4v4XJg2iOckHpGrqMc7xiFThzy+Xj06OL+ZpT6LtlPXN37vYotpucZ8JmREXa2wm+xgbWnHK9NSjmpflhtaTt3+xmlFKppUwl0vE9L+ti17XMUKsC/yTi0AFkETEOaJabgDeBZTKqXO3F73zEZzMRfKvDNKnVXRKVtNZ13xbfW+bcZ7uj9fR6vH5yqkHTabOhUkpdCqKXn+fcognl6GM7eZDB/N/QoVNi9GWK/8zPscgN3QBAEAQBAEAQBAEAQBAcD7x/4hxnL5U/aR710cDU9V/a+eL/j/sdL7JaPkGapvTaA4EzGhpIgCwgaSeQF+WHE/wDcbpibWeNeus+elzz/AMVTT/1FbpTnnqfrvNlZPxiIs75jLfxDGq8jVqLbGcWnrfFooaVN5jX3tPfY5U5qhPved9PehTqOlrW6S29zIloAOwIvefj5KVzN1NvPjN9Pd4W9o5aGuZubbaON046TgOoghzSBAOecgtmw2xF/hAFfxWq1DiqPL+Vf+LxF057paYta8W7ucEnPDSBN9MmDi9rZMgu2w2fKaOHU5qcNa2iX+kaa3NHQlS7OEs5VtN31T8jxzCPCRMTqMGBmJGCLu6WHSL0+XRZz5p40nra6F+ab6evlEY32PG1IJJAc+OVm4AAOnrkzvgKPw2raeuL66x6laqU6k6W46xreYlb6XIuJa7e9pF5GwaJdN9M856KJ5nb6+eId72m3VkVcrptdTPlLefDaPVRLYsI8ME8gQGgmwk+ZMQtU4d1n1TfteTLcNc6VTy+73n1eI7PJU1C4sXAyJExkwXabRIMQSI+GLpdSlNx3St2b28/rNNXK9dm9e8LMzpY9eXS2zojbSQ2c6rxaZkXtaJMykp+bfVPwi0+Dti+0VU8zfzKJ+2sYv0d8EgdIGRDx77+KZFzcmbYnmq0xeyajMeTzvfxFUUtNJRp42sr7rzwQY8wRPhA1OLjMCDeTYzIPvUUN/n9Pf7ODKtV86US3b12nfHh4HWxJbJJAMczc3gY98nqNaFTU0qotF3m0fTqKaFRS5cPXpM6Oe22kLBadvyOHrObdzqbpkWI07wLGwERvbaM6aqq2qKrKLx7nVvO/c04SqdaxDa1nwWVptDnJxnu9P6VRGfGI8o+HwUg6vRpoSkXLaXUJBMdDE96qcUm/zj/a5CplvRh6te27PscgN4QBAEAQBAEAQBAEAQBAcD7yH9ocZ86f+X9N/uXR8Pqeq/tf83F/x/2Ol9mUZ4elDhIptJAcG20XBPIagfduueYrcLLjFv0vbVzL2PPf1Bz8TxM/mfXDcQpzaP4gvQDM2AF3SLEERAEyDzOLAxyj56nMdFrt9vu9+KpV0rMe/XL/AHIueQG3cQHHdxDRcAmc2PW6tTU1S4Sv7a6YNqeX8rzC94tddLEWm+nOCTEHc3INzygDHvSl2TqWd+lto07GddK4lPM7RaL69rq0T9rFWnTaBbkQP3vWiATseVjcLLm4lTlb36frheetyOHFK5H30y9Y6t59LkaTd7uJ1AnYZgjc7m8xJutKlyxyWjT79vtCJqrzS3jVq0/SFF7TiekHOLoZq8TXZkgTpyJPiOecSnDddq0lDWsu3TadCOJKXNRpE+L6d/3PWuDifUFokERMXu3JIG3JKrVQ5vDx1tZ79S/4fJZpqJ0jVXiPLw6knObDntEzYTi0uiDbnbn8VaqhylXpd20dre3m5NNKp+V48/JW2xtcMdqt4gIIIER1LhEydo+NlNPy2r8J8MdJs58sRHNTKaeHNuun1i9tcNEqoHiBOmBvBJBBHhja+rBNlThp2qV3v7na028iVVmU7uJw8rbvC2JUaBMEQC0RqFsgT0/I6lRVXVHy3m98el7L3tnyuYrlqbRsp+uLQ9MIp0sABoLT4QBAi0SZiLRYczyTms1EevfeVPTYtRyy+WMWeZhzDhZnrFlEHgyPXBEHxFuomYFgY0kSYBnoldS/L9Fbx1nwgUpKhNtQ/DN43t5K97GP7epk8JVIBJ+TIBLWmQM+GRIx4cZsLLT8SmlRS1Gt3Hreb28J1LOp8yV48o1lzbrjTY4/3aM8VQzOsT/T89FQg69w7OiEl6ykeQ+P/SCxhO+bIos+c/4uQgvfRgPDX/mZ9jkBvKAIAgCAIAgCAIAgCAIDgPeL/EON+e++66OBqeq/tf8ANxf8f9jpvZ1GKVJxMj5KnbAwLCNzJF7rNS213S1zv26QsLMNee+Kb/6ri01b1erfheC+pOLYxPl4YkAhrj5jAyBzWD5mt773xPip62nWDmpfNenWZjEr6Xn11RTqUwLagAyDeTAgtHtbi0bZi9tHzJtxeqfqrbePhhXmKqfyym075tmcYnZxc9a2TMgCCdPi8iHXJEciI8RzveHZ5e9tdd76FKKeWr5U1/G0eTm/SETogQCCSSMW8UA2nnnb6gFSpyvmdk/Be/2zcczvKz5xbxtpfmfYpOrta2PajVYTB1OdEib6gbdD0Va1W205htRaNvKz9XfU04NDVNPLebaKbLPg4KhNmkXJAcDNj11fymZObe6Kopqae/aIWHb7xfpN7y09FHadYxnbB4wm7sAg23Jm1gN823PO6lO6S3hPdb+HXRbGFVC5ny3a02/nL8LSU2UyAQ4AQZkMFpDgCDi0jZWfFpa+V6ZnW3TW+v1L1NtKLbpYhd4bfVdIUoPip4bwDEDwwWkEmRsIuPKb2VaeeiI9bpyoVs7+OsSyirdUVRaMNavES7TL63xB48gOdo1kmdUuNyYGmbhotkYi+01oh030vi/7rp4aM3S51LWHGNHDmJv450K1MQdRBOuBEiJiQdXOT0ySrPiKtXtGJt0xmPoZ0p8tl108e/Xw6lN0uDQD4i03jw5yRtJg9BqAUul8Ol2mFj9NZtt9hbm50rNrDvvCesXuunU9DYJteRqM3ki5IABO2+PgrVPmaVojEtz0U28db21LOriN8qdvpm2sw+yzeYLPt2mP0etGXMMENuJEWMETOkjUCPcqVtx8ynlU519JtOLvuVpoizt2hOFF97X1W5x7uu3/APVRtHjG/nsrEHYOHb0UEpl+yn/D9akmepg+/H9yz5wf7HKCpc+jAeGv5s+xyA3hAEAQBAEAQBAEAQBAEBwPvGP2hxvzy6OBqeq/tf8ANxf8f9jp3Z5HyNOwn5FvicBEmk3B3/OYMZ/lqto5z7v3jOzPgfFJV/E1Sm/nqso3eVK+5d8I2AYbHizgTYn6ot0gbTlX80TVKv1xP0+vkcTbqc36Oc36tt9LY2uRnAOoTg7DAG1hPVS+VLmtDvH6tWn2y3LTS5V9Mu8+Vo8YZ4+u0TqODYiALXuXEzvJgXBClUt1WT+u+nTG+HGCaVVUuaGptEN9Z8bT38T19YMbBcBOMi5GoxeSJkyOcRZKaKq+Je8Yuu38yttC1FLqqspx6PyhenoQcy4cReYuPBsHA8ptf4cicQu+muUp1sUpi6qm7s1l7bdtu2kHth0FpgyJm4jURG4MbkFTRZNuLd+nVpxPTtYihOW2nOu2uno7qzssFzSOBgAkTfl7IaTG0rK16k5m8Lylz11vozTll39zvMTvH7EJadJBAiSQJbAknVHkI/MDWuVLqn7W/Qiulx80t75TfV7rvs7WKbaTIDRBEiCIJabR1OQMT54VKnXS+ZZWZnHvtq8STzNJ860vP/dM97R123ZOrJBzOm1ovJ3te3vtPNRRLxGb9nHiv3zYpU6qEnSlOsw34X175hSQmBdt7TF7RJ0nnA5+11V6VzN3ie2vn7i5NFLUpuV9M5V46y9LPepUcAMEmLbRABuD6uBe8eEqlNfJVVzLxid/DRzfbcpy/wD5cRrrnuv17kacgXdzJBEaYwDGAdjm3wmp01NU0W7eHvTyL08FqqcYxjttr5Fj23UaaFUXs10tkTMaWzE2kZPTktaqXidNtNdF+qIa4nLy3ThY30h6Z8bxMnHu6wjiqHzgCoDsfDjzUEoyDQOTvr+9STcwnff+5Z84P9jlBUrejD1a/mz7HIDeEAQBAEAQBAEAQBAEAQHAu8Q/aHG/Pf1K6OBqeq/tf83F/wAf9jp3ZT2ijSiNRptu0GY0gH3kgD4e/Oulu7wnr7xf3c8/8avw+PxHpzOVZatqL6z4+LLqtHhcQBE2Mi0TkTyEi+xWXDm6b6uI9NdenQ4q6lzrOsW8Ho1a+XDPWO2A3EWmxJvJzY4xZXp+V/N+8476fqaVNqaXveb7T0/VadaFamKYIBmZuGknAEwIG9o3O6hfP+a8eK3XvbO5bhzxKk2p8Vb9pTmZ18KhcA4wRp02aRE3tDvKR7xcYSq35rJO7nDfSN/HuY1zUvmXosXt2evbqK2kuuA6ARMgwHAAiDAudp2GTiaISicadr9+3rBdcOmnlfNeWr79IX8PJF7gCYIiCBILgSQSJAMRAjyB2hQ5r+WdrW9+seJaEpd5XR/z11ynbBLSRJ1DnZoElwHiG8ztvi8KOZ1t0OIi09NHhPGnmilUunlTj+HbT7JKISxEUy50mwA5wCZa5sbWgmZmeSmaaaJbTbtfe+esaRGVuaxw04phu3W2uj6d12TJiqSQ3UJFiQYIuRtIwZjpG4Inl1l30zOy/T13I5G1MXx7tuuuMbyLHBxN9PrXgkRMnMkRAiOuQFRVpU2889ljfHZpmTitWz4p3XlC6b7wU4I9l0neDG+RGZ2Gbc5UppuFp+sa9tv4suV0uYv59cbeTWrcE6b4deAADfBtZ1vZHTpPVK04z1t28Ne84IdVL4XM8+S9bzb3CImm0tNwGyAZvYOi4JBm1jz96lNpQpnpZz0t6aovw6alVDziNb4v5T0RZdsFxovIMjQS6SXWGRMCCcA9JnlFVdLnfC0U6PrGseM4KqaLvrlr9fHWFCWxx7uvbieH6vCkHYuH8z7h/wBKCUX7T1d9E/hUkmD78n9Qz5wf7HKCpc+jI24j+Zn2OQG7oAgCAIAgCAIAgCAIAgOB95B+0OM+dP8AX6l0cDU9V/a/5uL/AI/7HTey/wC6olrTIpsnw5imLjeIJxuVjVVGXa8X1fhNo62vsec+N4lS+I4k/l5n3nm/bbQqU2SGxpkgwCXiCRfS8TDtUgxBz5Eopl3Xgvps4TXYwrppplNzfz2XS22S44cB53EDA6OIM7iY5/1CrVVKXLed87+naE/CIdKVpva3bxzif1KAZEuAE2cZ2EafCIbPhaTJwTbmrNw0sKLR31z0jtua18SaG052xDvPbXp+hXpTEnIdaYkR1Eg3HwVKppfyXsrd9Uu3fxuc9fyUp+s9H77T4w8I2uATYA6fJu1th9SnNbhtzEz46994+ppSubTwnOmn7L0POIkMGg3NhtJE3AJvYXuqutOp1PETP3xvtYtQlXZttd1jy9z2J8PI9YAkgza05Grp9Znop4j5V8ttlOdW1+227kperpFt/TbEPELc9dXEjXDYs8kjMy0QCScb88jCmrhVVUVJX7/fGXH6BcN8SEvfby0eVMPKiI2IGvANiQY9bUbwNrZOVHM4VTz723XfwLUwny1pZz269Y6zGimIFh1EzqiCCRPMW0iATOYOPhenN1y9F09beGdiqVVnZryTv4XWiwumXAHTpbeDzc0RAsXEH+QWHPmoadadXbTrePV38ExVTTXS6sefr/tfxKvyg0gty4Q2CJgtkAwDaXESefVRTw3w23V+VdfCbx018oL1LkqfMr4v00vDd9vue0ah1PkiROL33DBbbJHPAwq4iq8a/u7+X1yZzS1C6WtrpprvBjO8jQeHrG0fJk6SQdiSTqIiYieZPQq74j5uRz3WYlTo+/gdFLSqVrTGMZ0XfwtY5D3aBHF0c/3gN/K/XPNQYnYuGnqhMl/Tn94/V9yCUYPvuf1LB/mD/a5CC59GHq1/Nn2OQG8IAgCAIAgCAIAgCAIAgOB94z+0OM+dP2u3/O66OBqeq/tf83F/x/2MvwHemuG/J+DTpgWI9kNBzyPvVeLwqafmWfP6+/Qj+uf0/hcDhfjUt8zq1e8v9IWsF8O9VbwgNZAwIdnz1SSsXLTT1yeVau3v79+eTC9v9+uIolgptpAOkxotmefMz+Sjl5c+/ffUhUqGqrzrrkxZ9JXGEXbRN59Ug4jOqRaMclKcT18vefNmnNCimxs3ZvfCvUYyo9rCS2YuR6xg52kj71FSTpVJVWTW/v8AQuB3oq6SzRTI2sTHOCTvP9MKFSk5X8+/3ySm0/L0NdPpE4oBzdNKMizjG0iTm3xVsRFivKpn9vptoeH0hcVItTtnwkSOXrWta3JRi1Nvfu2CFSsu739+8GQod9OJc0T8mZgnwnzAz+QVv+BRXSm+/v3sew/p39D+G4vw1HEqdUtXvb6F5w3eziIBJab9bQdrzjf7VHF5VVHKj4f9V+E4fwnxH4XCxCd7+5K571VjMtZmcER7pvvmcrBKyT09f4PmpKIalGr8f6RuLbUewNpw1xbh0wDEet0+tWVTtJENYesnnAekbiy+myKUF7BOkzGrEziDEFKnzK+dwlDsbRU71VyZ8AgzAB+Ek87qsL0j648xHv31+hZ9t97Kx4ctLKZGDYidXhJsbZOFd1N1SV/DUQre/fc55SfERYjcc1BcueF4ypLQHu9Ye0f3h1VqPzI6vgVPxPCT/wCdP1RnDxVT/wBj/pO+9dipWx+kLgcL/ivJF+axIuXEdSTK4D8sWDe/Rh6tfzZ9jkJN4QBAEAQBAEAQBAEAQBAa52z3K4TiKrq72ubUeAHuY6NekQ3UDIkC0gYzNlemt04O/wCB/qPF+D5nwo+aJnpP3LRno84QGQav0h+FKuJVUoZp8Z/VuP8AF8NcPiREzZd/uVP7BcLzq/Sb+FUPmFlx/ov4KqWl7q/hmIe0Zj+HogLU+iDs/wDe4j6bfwIDJ8N6O+EY0MDq0ARdzfwoCp/YLhv3qv0m/hQGOPop4H96v9NvMn9zqgB9FPAxGqvv7bd/9KAuafo24NoABrW/jH4VouLUlCPs/D/1z4ngcOnh0pQrY/crM9H/AAoEB1X6Q/Cq1VOpyzg+L+Lr+K4n4nEiYixI9weF51fpN/CqnKYyt6JeAc5zi6vLiSfG2L9NCA8o+iTgGuDg6vLSCPG3YyJ8CAyn9guF/eq/Sb+FAUuJ9HfCPbpLq0Ww5u2PZQFkfRRwP71f6bfwICY9FfAzOqvmfXbn6KlOHJpwuI+HXTXTlNPyuXP/APOeD51fpj8K1/HqPt/+I/i9qfL9yt/YHhedX6TfwrE+AZ3snsulw7Pk6TYEyZMlzoALiedggL1AEAQBAEAQBAEAQBAEAQBAEAQBAEAQBAEAQBA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36869" name="Picture 3" descr="C:\Users\win-7\Desktop\صور إدارة\تنزيل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51938" cy="6408737"/>
          </a:xfrm>
          <a:noFill/>
        </p:spPr>
      </p:pic>
      <p:sp>
        <p:nvSpPr>
          <p:cNvPr id="36870" name="عنصر نائب للتذييل 3"/>
          <p:cNvSpPr txBox="1">
            <a:spLocks/>
          </p:cNvSpPr>
          <p:nvPr/>
        </p:nvSpPr>
        <p:spPr bwMode="auto">
          <a:xfrm>
            <a:off x="5410200" y="6573838"/>
            <a:ext cx="37338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SA" sz="1100">
                <a:latin typeface="Century Schoolbook" pitchFamily="18" charset="0"/>
                <a:cs typeface="Times New Roman" pitchFamily="18" charset="0"/>
              </a:rPr>
              <a:t>إعداد / أ,تغريد الكثيري</a:t>
            </a:r>
          </a:p>
        </p:txBody>
      </p:sp>
      <p:sp>
        <p:nvSpPr>
          <p:cNvPr id="36871" name="مربع نص 8"/>
          <p:cNvSpPr txBox="1">
            <a:spLocks noChangeArrowheads="1"/>
          </p:cNvSpPr>
          <p:nvPr/>
        </p:nvSpPr>
        <p:spPr bwMode="auto">
          <a:xfrm>
            <a:off x="2195513" y="2708275"/>
            <a:ext cx="41052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5400" b="1">
                <a:latin typeface="Century Schoolbook" pitchFamily="18" charset="0"/>
                <a:cs typeface="Times New Roman" pitchFamily="18" charset="0"/>
              </a:rPr>
              <a:t>ماهي النقطة المشوشة بدرسنا اليوم ؟</a:t>
            </a:r>
          </a:p>
        </p:txBody>
      </p:sp>
    </p:spTree>
    <p:extLst>
      <p:ext uri="{BB962C8B-B14F-4D97-AF65-F5344CB8AC3E}">
        <p14:creationId xmlns:p14="http://schemas.microsoft.com/office/powerpoint/2010/main" val="27720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تذييل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إعداد / أ.تغريد الكثيري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000265"/>
            <a:ext cx="3035300" cy="2643206"/>
          </a:xfrm>
          <a:prstGeom prst="rect">
            <a:avLst/>
          </a:prstGeom>
          <a:gradFill rotWithShape="1">
            <a:gsLst>
              <a:gs pos="0">
                <a:srgbClr val="FFFF99">
                  <a:alpha val="50999"/>
                </a:srgbClr>
              </a:gs>
              <a:gs pos="50000">
                <a:schemeClr val="bg1">
                  <a:alpha val="35001"/>
                </a:schemeClr>
              </a:gs>
              <a:gs pos="100000">
                <a:srgbClr val="FFFF99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ماذا </a:t>
            </a:r>
            <a:r>
              <a:rPr lang="ar-SA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تعلمت</a:t>
            </a:r>
            <a:r>
              <a:rPr lang="ar-SA" sz="36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عن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الرقابة ؟</a:t>
            </a:r>
            <a:endParaRPr lang="ar-SA" sz="3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    </a:t>
            </a:r>
            <a:r>
              <a:rPr lang="ar-SA" sz="36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24188" y="4643438"/>
            <a:ext cx="2976562" cy="2214562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>
              <a:latin typeface="+mn-lt"/>
              <a:cs typeface="+mn-cs"/>
            </a:endParaRP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2147888" cy="1360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SA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؟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35060" y="0"/>
            <a:ext cx="7231063" cy="1214437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kern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DecoType Naskh Variants" pitchFamily="2" charset="-78"/>
              </a:rPr>
              <a:t>يا رائعتي ويا عبقريتي المتميزة</a:t>
            </a:r>
            <a:r>
              <a:rPr lang="ar-SA" sz="6600" b="1" kern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6600" b="1" kern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06560" y="1214422"/>
            <a:ext cx="6000750" cy="70802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DecoType Naskh" pitchFamily="2" charset="-78"/>
              </a:rPr>
              <a:t>لا تبخسي نفسك قدرها فهي كل ما تملكيه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35696" y="2000264"/>
            <a:ext cx="2804321" cy="2652872"/>
          </a:xfrm>
          <a:prstGeom prst="rect">
            <a:avLst/>
          </a:prstGeom>
          <a:gradFill rotWithShape="1">
            <a:gsLst>
              <a:gs pos="0">
                <a:srgbClr val="FFFF99">
                  <a:alpha val="50999"/>
                </a:srgbClr>
              </a:gs>
              <a:gs pos="50000">
                <a:schemeClr val="bg1">
                  <a:alpha val="35001"/>
                </a:schemeClr>
              </a:gs>
              <a:gs pos="100000">
                <a:srgbClr val="FFFF99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ماذا </a:t>
            </a:r>
            <a:r>
              <a:rPr lang="ar-S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تعرفين </a:t>
            </a:r>
            <a:r>
              <a:rPr lang="ar-S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عن</a:t>
            </a:r>
            <a:endParaRPr lang="ar-SA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الرقابة ؟</a:t>
            </a:r>
            <a:endParaRPr lang="ar-SA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</a:t>
            </a: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35301" y="2000264"/>
            <a:ext cx="3000396" cy="2643206"/>
          </a:xfrm>
          <a:prstGeom prst="rect">
            <a:avLst/>
          </a:prstGeom>
          <a:gradFill rotWithShape="1">
            <a:gsLst>
              <a:gs pos="0">
                <a:srgbClr val="FFFF99">
                  <a:alpha val="50999"/>
                </a:srgbClr>
              </a:gs>
              <a:gs pos="50000">
                <a:schemeClr val="bg1">
                  <a:alpha val="35001"/>
                </a:schemeClr>
              </a:gs>
              <a:gs pos="100000">
                <a:srgbClr val="FFFF99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ماذا </a:t>
            </a:r>
            <a:r>
              <a:rPr lang="ar-S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تريدين</a:t>
            </a:r>
            <a:endParaRPr lang="ar-SA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أن </a:t>
            </a:r>
            <a:r>
              <a:rPr lang="ar-SA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تعرفي </a:t>
            </a:r>
            <a:r>
              <a:rPr lang="ar-S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الرقابة </a:t>
            </a:r>
            <a:r>
              <a:rPr lang="ar-SA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؟</a:t>
            </a:r>
            <a:endParaRPr lang="ar-SA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   </a:t>
            </a:r>
            <a:r>
              <a:rPr lang="ar-S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7898" name="Picture 2" descr="C:\Users\win-7\Desktop\صور إدارة\images (7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652963"/>
            <a:ext cx="29527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2" descr="C:\Users\win-7\Desktop\صور إدارة\images (7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4724400"/>
            <a:ext cx="2808287" cy="1944688"/>
          </a:xfrm>
          <a:noFill/>
        </p:spPr>
      </p:pic>
    </p:spTree>
    <p:extLst>
      <p:ext uri="{BB962C8B-B14F-4D97-AF65-F5344CB8AC3E}">
        <p14:creationId xmlns:p14="http://schemas.microsoft.com/office/powerpoint/2010/main" val="23417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لتذييل 3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mtClean="0">
                <a:solidFill>
                  <a:schemeClr val="tx2"/>
                </a:solidFill>
              </a:rPr>
              <a:t>إعداد / أ.تغريد الكثيري</a:t>
            </a:r>
          </a:p>
        </p:txBody>
      </p:sp>
      <p:pic>
        <p:nvPicPr>
          <p:cNvPr id="32771" name="Picture 5" descr="C:\Users\win-7\Desktop\صور إدارة\imagesa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00438"/>
            <a:ext cx="446405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وسيلة شرح على شكل سحابة 5"/>
          <p:cNvSpPr/>
          <p:nvPr/>
        </p:nvSpPr>
        <p:spPr>
          <a:xfrm>
            <a:off x="1403350" y="692150"/>
            <a:ext cx="6300788" cy="2089150"/>
          </a:xfrm>
          <a:prstGeom prst="cloudCallout">
            <a:avLst>
              <a:gd name="adj1" fmla="val -27744"/>
              <a:gd name="adj2" fmla="val 908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rgbClr val="00B050"/>
                </a:solidFill>
              </a:rPr>
              <a:t>فقرة سباق مع الزمن</a:t>
            </a:r>
          </a:p>
        </p:txBody>
      </p:sp>
    </p:spTree>
    <p:extLst>
      <p:ext uri="{BB962C8B-B14F-4D97-AF65-F5344CB8AC3E}">
        <p14:creationId xmlns:p14="http://schemas.microsoft.com/office/powerpoint/2010/main" val="40792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31728"/>
              </p:ext>
            </p:extLst>
          </p:nvPr>
        </p:nvGraphicFramePr>
        <p:xfrm>
          <a:off x="0" y="35427"/>
          <a:ext cx="9144000" cy="6835234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3602898"/>
                <a:gridCol w="1167326"/>
                <a:gridCol w="1305538"/>
                <a:gridCol w="3068238"/>
              </a:tblGrid>
              <a:tr h="76538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الجملة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حقيقة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مغالطة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تبرير المغالطة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11333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تتم عملية الرقابة</a:t>
                      </a:r>
                      <a:r>
                        <a:rPr lang="ar-SA" sz="2800" b="1" baseline="0" dirty="0" smtClean="0"/>
                        <a:t> بطريقة عشوائية منظمة نتيجة موقف أو حدث معين .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6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</a:tr>
              <a:tr h="999097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الرقابة التطويرية تتم وقت التنفيذ .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</a:tr>
              <a:tr h="133352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الرقابة جزء هلم من وظيفة المتابعة ومهمة أساسية من مهام المتابعة</a:t>
                      </a:r>
                      <a:r>
                        <a:rPr lang="ar-SA" sz="2800" b="1" baseline="0" dirty="0" smtClean="0"/>
                        <a:t>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</a:tr>
              <a:tr h="999097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تعد التقارير الأكثر شيوعاً واستخداماً في العملية الرقابية .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99097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يعد ديوان المراقبة العامة</a:t>
                      </a:r>
                      <a:r>
                        <a:rPr lang="ar-SA" sz="2400" b="1" baseline="0" dirty="0" smtClean="0"/>
                        <a:t> جهاز الرقابة الإدارية الخارجية الأساسي في المملكة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مجموعة 9"/>
          <p:cNvGrpSpPr/>
          <p:nvPr/>
        </p:nvGrpSpPr>
        <p:grpSpPr>
          <a:xfrm>
            <a:off x="3491880" y="1340768"/>
            <a:ext cx="432048" cy="648072"/>
            <a:chOff x="3635896" y="2348880"/>
            <a:chExt cx="432048" cy="648072"/>
          </a:xfrm>
        </p:grpSpPr>
        <p:cxnSp>
          <p:nvCxnSpPr>
            <p:cNvPr id="6" name="رابط مستقيم 5"/>
            <p:cNvCxnSpPr/>
            <p:nvPr/>
          </p:nvCxnSpPr>
          <p:spPr>
            <a:xfrm>
              <a:off x="3635896" y="2672916"/>
              <a:ext cx="72008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flipV="1">
              <a:off x="3707904" y="2348880"/>
              <a:ext cx="360040" cy="64807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10"/>
          <p:cNvGrpSpPr/>
          <p:nvPr/>
        </p:nvGrpSpPr>
        <p:grpSpPr>
          <a:xfrm>
            <a:off x="3479944" y="5885892"/>
            <a:ext cx="432048" cy="648072"/>
            <a:chOff x="3635896" y="2348880"/>
            <a:chExt cx="432048" cy="648072"/>
          </a:xfrm>
        </p:grpSpPr>
        <p:cxnSp>
          <p:nvCxnSpPr>
            <p:cNvPr id="12" name="رابط مستقيم 11"/>
            <p:cNvCxnSpPr/>
            <p:nvPr/>
          </p:nvCxnSpPr>
          <p:spPr>
            <a:xfrm>
              <a:off x="3635896" y="2672916"/>
              <a:ext cx="72008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flipV="1">
              <a:off x="3707904" y="2348880"/>
              <a:ext cx="360040" cy="64807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مجموعة 13"/>
          <p:cNvGrpSpPr/>
          <p:nvPr/>
        </p:nvGrpSpPr>
        <p:grpSpPr>
          <a:xfrm>
            <a:off x="3458023" y="3503435"/>
            <a:ext cx="432048" cy="648072"/>
            <a:chOff x="3635896" y="2348880"/>
            <a:chExt cx="432048" cy="648072"/>
          </a:xfrm>
        </p:grpSpPr>
        <p:cxnSp>
          <p:nvCxnSpPr>
            <p:cNvPr id="15" name="رابط مستقيم 14"/>
            <p:cNvCxnSpPr/>
            <p:nvPr/>
          </p:nvCxnSpPr>
          <p:spPr>
            <a:xfrm>
              <a:off x="3635896" y="2672916"/>
              <a:ext cx="72008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flipV="1">
              <a:off x="3707904" y="2348880"/>
              <a:ext cx="360040" cy="64807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مجموعة 16"/>
          <p:cNvGrpSpPr/>
          <p:nvPr/>
        </p:nvGrpSpPr>
        <p:grpSpPr>
          <a:xfrm>
            <a:off x="4782325" y="4851842"/>
            <a:ext cx="432048" cy="648072"/>
            <a:chOff x="3635896" y="2348880"/>
            <a:chExt cx="432048" cy="648072"/>
          </a:xfrm>
        </p:grpSpPr>
        <p:cxnSp>
          <p:nvCxnSpPr>
            <p:cNvPr id="18" name="رابط مستقيم 17"/>
            <p:cNvCxnSpPr/>
            <p:nvPr/>
          </p:nvCxnSpPr>
          <p:spPr>
            <a:xfrm>
              <a:off x="3635896" y="2672916"/>
              <a:ext cx="72008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flipV="1">
              <a:off x="3707904" y="2348880"/>
              <a:ext cx="360040" cy="64807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مجموعة 19"/>
          <p:cNvGrpSpPr/>
          <p:nvPr/>
        </p:nvGrpSpPr>
        <p:grpSpPr>
          <a:xfrm>
            <a:off x="4788024" y="2450738"/>
            <a:ext cx="432048" cy="648072"/>
            <a:chOff x="3635896" y="2348880"/>
            <a:chExt cx="432048" cy="648072"/>
          </a:xfrm>
        </p:grpSpPr>
        <p:cxnSp>
          <p:nvCxnSpPr>
            <p:cNvPr id="21" name="رابط مستقيم 20"/>
            <p:cNvCxnSpPr/>
            <p:nvPr/>
          </p:nvCxnSpPr>
          <p:spPr>
            <a:xfrm>
              <a:off x="3635896" y="2672916"/>
              <a:ext cx="72008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 flipV="1">
              <a:off x="3707904" y="2348880"/>
              <a:ext cx="360040" cy="64807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مربع نص 22"/>
          <p:cNvSpPr txBox="1"/>
          <p:nvPr/>
        </p:nvSpPr>
        <p:spPr>
          <a:xfrm>
            <a:off x="0" y="822436"/>
            <a:ext cx="295131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لا تتم الرقابة بشكل عشوائي وإنما بناء على خطة مرسومة وأهداف محددة .</a:t>
            </a:r>
          </a:p>
          <a:p>
            <a:pPr algn="ctr"/>
            <a:endParaRPr lang="ar-SA" sz="24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0" y="3389324"/>
            <a:ext cx="29513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المتابعة هي جزء من وظيفة الرقابة ومهمة أساسية من مهام الرقابة .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-90264" y="5609762"/>
            <a:ext cx="3131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يعد ديوان المراقبة العامة جهاز الرقابة الإدارية الخارجية الأساسي في المملكة </a:t>
            </a:r>
          </a:p>
        </p:txBody>
      </p:sp>
      <p:sp>
        <p:nvSpPr>
          <p:cNvPr id="27" name="وسيلة شرح بيضاوية 26"/>
          <p:cNvSpPr/>
          <p:nvPr/>
        </p:nvSpPr>
        <p:spPr>
          <a:xfrm>
            <a:off x="2051720" y="1815667"/>
            <a:ext cx="4608512" cy="3746843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الطاولة المستديرة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4615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7200" b="1" dirty="0" smtClean="0">
                <a:solidFill>
                  <a:srgbClr val="FF0000"/>
                </a:solidFill>
              </a:rPr>
              <a:t>الرقابة</a:t>
            </a:r>
            <a:endParaRPr lang="ar-SA" sz="7200" b="1" dirty="0">
              <a:solidFill>
                <a:srgbClr val="FF0000"/>
              </a:solidFill>
            </a:endParaRPr>
          </a:p>
        </p:txBody>
      </p:sp>
      <p:pic>
        <p:nvPicPr>
          <p:cNvPr id="6" name="صورة 5" descr="untitledلا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143380"/>
            <a:ext cx="5715000" cy="214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إعداد / أ.تغريد الكثيري</a:t>
            </a:r>
            <a:endParaRPr lang="ar-S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19250" y="4643438"/>
            <a:ext cx="2976563" cy="2214562"/>
          </a:xfrm>
          <a:prstGeom prst="rect">
            <a:avLst/>
          </a:prstGeom>
          <a:solidFill>
            <a:schemeClr val="accent4">
              <a:lumMod val="40000"/>
              <a:lumOff val="60000"/>
              <a:alpha val="6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35060" y="0"/>
            <a:ext cx="7231063" cy="12144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ar-SA" sz="6600" b="1" kern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DecoType Naskh Variants" pitchFamily="2" charset="-78"/>
              </a:rPr>
              <a:t>يا رائعتي ويا عبقريتي المتميزة</a:t>
            </a:r>
            <a:r>
              <a:rPr lang="ar-SA" sz="6600" b="1" kern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6600" b="1" kern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06560" y="1214422"/>
            <a:ext cx="6000750" cy="70802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DecoType Naskh" pitchFamily="2" charset="-78"/>
              </a:rPr>
              <a:t>لا تبخسي نفسك قدرها فهي كل ما تملكيه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44008" y="1988840"/>
            <a:ext cx="2804321" cy="2652872"/>
          </a:xfrm>
          <a:prstGeom prst="rect">
            <a:avLst/>
          </a:prstGeom>
          <a:gradFill rotWithShape="1">
            <a:gsLst>
              <a:gs pos="0">
                <a:srgbClr val="FFFF99">
                  <a:alpha val="50999"/>
                </a:srgbClr>
              </a:gs>
              <a:gs pos="50000">
                <a:schemeClr val="bg1">
                  <a:alpha val="35001"/>
                </a:schemeClr>
              </a:gs>
              <a:gs pos="100000">
                <a:srgbClr val="FFFF99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ماذا </a:t>
            </a:r>
            <a:r>
              <a:rPr lang="ar-S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تعرفين </a:t>
            </a:r>
            <a:r>
              <a:rPr lang="ar-S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عن</a:t>
            </a:r>
            <a:endParaRPr lang="ar-SA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الرقابة ؟</a:t>
            </a:r>
            <a:endParaRPr lang="ar-SA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</a:t>
            </a: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19672" y="1988840"/>
            <a:ext cx="3000396" cy="2643206"/>
          </a:xfrm>
          <a:prstGeom prst="rect">
            <a:avLst/>
          </a:prstGeom>
          <a:gradFill rotWithShape="1">
            <a:gsLst>
              <a:gs pos="0">
                <a:srgbClr val="FFFF99">
                  <a:alpha val="50999"/>
                </a:srgbClr>
              </a:gs>
              <a:gs pos="50000">
                <a:schemeClr val="bg1">
                  <a:alpha val="35001"/>
                </a:schemeClr>
              </a:gs>
              <a:gs pos="100000">
                <a:srgbClr val="FFFF99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ماذا </a:t>
            </a:r>
            <a:r>
              <a:rPr lang="ar-S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تريدين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أن تعرفي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 </a:t>
            </a:r>
            <a:r>
              <a:rPr lang="ar-SA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الرقابة ؟</a:t>
            </a:r>
            <a:endParaRPr lang="ar-SA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   </a:t>
            </a:r>
            <a:r>
              <a:rPr lang="ar-S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SA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4572000" y="4652963"/>
            <a:ext cx="2880320" cy="2205037"/>
          </a:xfr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35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untitledقف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651162" cy="585791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43438" y="2428868"/>
            <a:ext cx="3900486" cy="24288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ar-SA" dirty="0" smtClean="0"/>
          </a:p>
          <a:p>
            <a:pPr algn="ctr">
              <a:buNone/>
            </a:pPr>
            <a:r>
              <a:rPr lang="ar-SA" sz="4000" b="1" dirty="0" smtClean="0">
                <a:solidFill>
                  <a:srgbClr val="FF0000"/>
                </a:solidFill>
              </a:rPr>
              <a:t>ما هو مفهومك عن الرقابة ؟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EB4B9F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ar-SA" dirty="0" smtClean="0"/>
              <a:t>ورقة عمل ( 1)</a:t>
            </a:r>
            <a:endParaRPr lang="ar-SA" dirty="0"/>
          </a:p>
        </p:txBody>
      </p:sp>
      <p:pic>
        <p:nvPicPr>
          <p:cNvPr id="7170" name="Picture 2" descr="C:\Users\ASUS_user\Downloads\images5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86949" cy="54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259632" y="2636912"/>
            <a:ext cx="64807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إداريتي المبدعة بالتعاون مع أعضاء مجموعتك وبالرجوع للكتاب المدرسي ص 83 استخلصي أبر العناصر من التعريفات المذكورة ومن ثم </a:t>
            </a:r>
            <a:r>
              <a:rPr lang="ar-SA" sz="3600" b="1" dirty="0" err="1">
                <a:solidFill>
                  <a:srgbClr val="00B050"/>
                </a:solidFill>
              </a:rPr>
              <a:t>ا</a:t>
            </a:r>
            <a:r>
              <a:rPr lang="ar-SA" sz="3600" b="1" dirty="0" err="1" smtClean="0">
                <a:solidFill>
                  <a:srgbClr val="00B050"/>
                </a:solidFill>
              </a:rPr>
              <a:t>صيغي</a:t>
            </a:r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ar-SA" sz="3600" b="1" dirty="0" err="1" smtClean="0">
                <a:solidFill>
                  <a:srgbClr val="00B050"/>
                </a:solidFill>
              </a:rPr>
              <a:t>تعرفياً</a:t>
            </a:r>
            <a:r>
              <a:rPr lang="ar-SA" sz="3600" b="1" dirty="0" smtClean="0">
                <a:solidFill>
                  <a:srgbClr val="00B050"/>
                </a:solidFill>
              </a:rPr>
              <a:t> إبداعياً بأسلوبك لمفهوم الرقابة ؟</a:t>
            </a:r>
            <a:endParaRPr lang="ar-S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تعريف الرقابة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SA" b="1" dirty="0" smtClean="0">
                <a:solidFill>
                  <a:srgbClr val="00B050"/>
                </a:solidFill>
                <a:sym typeface="Wingdings"/>
              </a:rPr>
              <a:t></a:t>
            </a:r>
            <a:r>
              <a:rPr lang="ar-SA" b="1" dirty="0" smtClean="0">
                <a:solidFill>
                  <a:srgbClr val="00B050"/>
                </a:solidFill>
              </a:rPr>
              <a:t>التأكد من تحقيق الأهداف المعلنة وفقا للخطط المحددة سلفا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B0F0"/>
                </a:solidFill>
                <a:sym typeface="Wingdings"/>
              </a:rPr>
              <a:t></a:t>
            </a:r>
            <a:r>
              <a:rPr lang="ar-SA" b="1" dirty="0" smtClean="0">
                <a:solidFill>
                  <a:srgbClr val="00B0F0"/>
                </a:solidFill>
              </a:rPr>
              <a:t>قياس النتائج الفعلية ومقارنتها بالمعايير أو الخطط الموضوعة ومعرفة أسباب الانحرافات عن النتائج المطلوبة واتخاذ فعل تصحيحي </a:t>
            </a:r>
          </a:p>
          <a:p>
            <a:pPr>
              <a:buNone/>
            </a:pPr>
            <a:endParaRPr lang="ar-SA" dirty="0" smtClean="0"/>
          </a:p>
          <a:p>
            <a:pPr algn="ctr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متابعة تنفيذ العمليات الإدارية و المنفذين لها وتقويم عملهم أولا بأول للوصول إلى الهدف المرسوم على أفضل وجه واقصر وقت واكبر دقه واقل خطا وتكلفة</a:t>
            </a:r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فل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2132" cy="6858000"/>
          </a:xfrm>
          <a:prstGeom prst="rect">
            <a:avLst/>
          </a:prstGeom>
        </p:spPr>
      </p:pic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714876" y="2428868"/>
            <a:ext cx="4143372" cy="22860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SA" sz="6600" b="1" dirty="0" smtClean="0"/>
              <a:t>من المسئول عن الرقابة ؟</a:t>
            </a:r>
            <a:endParaRPr lang="ar-SA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881</Words>
  <Application>Microsoft Office PowerPoint</Application>
  <PresentationFormat>عرض على الشاشة (3:4)‏</PresentationFormat>
  <Paragraphs>181</Paragraphs>
  <Slides>39</Slides>
  <Notes>2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سمة Office</vt:lpstr>
      <vt:lpstr>عرض تقديمي في PowerPoint</vt:lpstr>
      <vt:lpstr>الوحدة الخامسة </vt:lpstr>
      <vt:lpstr>عرض تقديمي في PowerPoint</vt:lpstr>
      <vt:lpstr>الرقابة</vt:lpstr>
      <vt:lpstr>عرض تقديمي في PowerPoint</vt:lpstr>
      <vt:lpstr>عرض تقديمي في PowerPoint</vt:lpstr>
      <vt:lpstr>ورقة عمل ( 1)</vt:lpstr>
      <vt:lpstr>تعريف الرقابة </vt:lpstr>
      <vt:lpstr>عرض تقديمي في PowerPoint</vt:lpstr>
      <vt:lpstr>عرض تقديمي في PowerPoint</vt:lpstr>
      <vt:lpstr>الرقابة و المتابعة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أهمية الرقابة </vt:lpstr>
      <vt:lpstr>عرض تقديمي في PowerPoint</vt:lpstr>
      <vt:lpstr>عرض تقديمي في PowerPoint</vt:lpstr>
      <vt:lpstr>عرض تقديمي في PowerPoint</vt:lpstr>
      <vt:lpstr>طرق الرقابة </vt:lpstr>
      <vt:lpstr>ورقة عمل ( 2 )</vt:lpstr>
      <vt:lpstr>عرض تقديمي في PowerPoint</vt:lpstr>
      <vt:lpstr>الملاحظة المباشرة </vt:lpstr>
      <vt:lpstr>عرض تقديمي في PowerPoint</vt:lpstr>
      <vt:lpstr>التقارير</vt:lpstr>
      <vt:lpstr>عرض تقديمي في PowerPoint</vt:lpstr>
      <vt:lpstr>تقارير كمية </vt:lpstr>
      <vt:lpstr>الرسوم البيانية </vt:lpstr>
      <vt:lpstr>التقارير الإنشائية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الخامسة</dc:title>
  <dc:creator>Toshiba</dc:creator>
  <cp:lastModifiedBy>ASUS_user</cp:lastModifiedBy>
  <cp:revision>63</cp:revision>
  <dcterms:created xsi:type="dcterms:W3CDTF">2013-11-03T13:55:29Z</dcterms:created>
  <dcterms:modified xsi:type="dcterms:W3CDTF">2016-03-28T07:46:18Z</dcterms:modified>
</cp:coreProperties>
</file>