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  <p:sldMasterId id="2147483683" r:id="rId3"/>
    <p:sldMasterId id="2147483695" r:id="rId4"/>
  </p:sldMasterIdLst>
  <p:sldIdLst>
    <p:sldId id="263" r:id="rId5"/>
    <p:sldId id="269" r:id="rId6"/>
    <p:sldId id="266" r:id="rId7"/>
    <p:sldId id="267" r:id="rId8"/>
    <p:sldId id="264" r:id="rId9"/>
    <p:sldId id="270" r:id="rId10"/>
    <p:sldId id="276" r:id="rId11"/>
    <p:sldId id="280" r:id="rId12"/>
    <p:sldId id="256" r:id="rId13"/>
    <p:sldId id="277" r:id="rId14"/>
    <p:sldId id="278" r:id="rId15"/>
    <p:sldId id="258" r:id="rId16"/>
    <p:sldId id="281" r:id="rId17"/>
    <p:sldId id="282" r:id="rId18"/>
    <p:sldId id="259" r:id="rId19"/>
    <p:sldId id="279" r:id="rId20"/>
    <p:sldId id="271" r:id="rId21"/>
    <p:sldId id="272" r:id="rId22"/>
    <p:sldId id="273" r:id="rId23"/>
    <p:sldId id="275" r:id="rId24"/>
    <p:sldId id="274" r:id="rId25"/>
    <p:sldId id="260" r:id="rId26"/>
    <p:sldId id="261" r:id="rId27"/>
    <p:sldId id="262" r:id="rId28"/>
    <p:sldId id="268" r:id="rId29"/>
    <p:sldId id="265" r:id="rId30"/>
    <p:sldId id="25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53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4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42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80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28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52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77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57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39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67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20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0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37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79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43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75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17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88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19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37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42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0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98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2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63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54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07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54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80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45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1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6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F8DD6E56-2873-40FA-8A2E-BE0453B6C06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23/04/38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39750AD1-5892-44B2-B543-E2BC88EE7BE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5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54955" y="1447800"/>
            <a:ext cx="8825658" cy="4191000"/>
          </a:xfrm>
        </p:spPr>
        <p:txBody>
          <a:bodyPr>
            <a:normAutofit/>
          </a:bodyPr>
          <a:lstStyle/>
          <a:p>
            <a:pPr algn="ctr"/>
            <a:r>
              <a:rPr lang="ar-SA" sz="4400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بسم الله الرحمن الرحيم</a:t>
            </a:r>
            <a:endParaRPr lang="ar-SA" sz="4400" u="sng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1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استراتيجية قراءة الصور</a:t>
            </a:r>
            <a:br>
              <a:rPr lang="ar-SA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</a:br>
            <a:r>
              <a:rPr lang="ar-SA" dirty="0" smtClean="0"/>
              <a:t> طالبتي من خلال الصور استنبطي العوامل </a:t>
            </a:r>
            <a:r>
              <a:rPr lang="ar-SA" dirty="0" err="1" smtClean="0"/>
              <a:t>المحدده</a:t>
            </a:r>
            <a:r>
              <a:rPr lang="ar-SA" dirty="0" smtClean="0"/>
              <a:t> للحاجات </a:t>
            </a:r>
            <a:r>
              <a:rPr lang="ar-SA" dirty="0" err="1" smtClean="0"/>
              <a:t>الانسانيه</a:t>
            </a:r>
            <a:r>
              <a:rPr lang="ar-SA" dirty="0" smtClean="0"/>
              <a:t>  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974056"/>
            <a:ext cx="2143125" cy="2143125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222500"/>
            <a:ext cx="2857500" cy="24384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3" y="4293320"/>
            <a:ext cx="3443289" cy="23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34" y="2821781"/>
            <a:ext cx="2743200" cy="1666875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2821781"/>
            <a:ext cx="2641600" cy="16668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39" y="485695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العوامل المحددة للحاجات الإنسانية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الغريزة 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البشرية. </a:t>
            </a:r>
          </a:p>
          <a:p>
            <a:pPr marL="0" indent="0">
              <a:buNone/>
            </a:pPr>
            <a:r>
              <a:rPr lang="ar-SA" dirty="0"/>
              <a:t>الله سبحانه أودع الإنسان مجموعة غرائز ضرورية من حيث إنه كائن بشري. وهذه الغرائز</a:t>
            </a:r>
          </a:p>
          <a:p>
            <a:pPr marL="0" indent="0">
              <a:buNone/>
            </a:pPr>
            <a:r>
              <a:rPr lang="ar-SA" dirty="0"/>
              <a:t>تستدعي الإشباع من وقت لآخر بالطعام والملابس والمسكن والزواج والأمن على النفس والممتلكات</a:t>
            </a:r>
          </a:p>
          <a:p>
            <a:pPr marL="0" indent="0">
              <a:buNone/>
            </a:pPr>
            <a:r>
              <a:rPr lang="ar-SA" dirty="0"/>
              <a:t>وغير ذلك. </a:t>
            </a: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التطور التقني .</a:t>
            </a:r>
          </a:p>
          <a:p>
            <a:pPr marL="0" indent="0">
              <a:buNone/>
            </a:pPr>
            <a:r>
              <a:rPr lang="ar-SA" dirty="0"/>
              <a:t>يأتينا التطور التقني كل يوم بجديد من السلع والخدمات . وغالبا ً ينجح المنتجون </a:t>
            </a:r>
            <a:r>
              <a:rPr lang="ar-SA" dirty="0" err="1"/>
              <a:t>باقناعنا</a:t>
            </a:r>
            <a:r>
              <a:rPr lang="ar-SA" dirty="0"/>
              <a:t> أننا نحتاج هذه السلع . </a:t>
            </a:r>
          </a:p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4" y="3300412"/>
            <a:ext cx="42322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79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مهارة </a:t>
            </a:r>
            <a:r>
              <a:rPr lang="ar-SA" dirty="0" err="1" smtClean="0"/>
              <a:t>المقارنه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قارني بين الصور </a:t>
            </a:r>
            <a:r>
              <a:rPr lang="ar-SA" smtClean="0"/>
              <a:t>التالية لتحصلي على أنواع الحاجات </a:t>
            </a:r>
            <a:r>
              <a:rPr lang="ar-SA" dirty="0" smtClean="0"/>
              <a:t>:</a:t>
            </a:r>
          </a:p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2505075"/>
            <a:ext cx="2819400" cy="16192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2505075"/>
            <a:ext cx="31496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62" y="2194718"/>
            <a:ext cx="3665538" cy="1881981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2247899"/>
            <a:ext cx="3397250" cy="182879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4859337"/>
            <a:ext cx="3397249" cy="19907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63" y="4706937"/>
            <a:ext cx="366553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أنواع الحاجات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الحاجات الأساسية </a:t>
            </a:r>
            <a:r>
              <a:rPr lang="ar-SA" dirty="0"/>
              <a:t>. "الضرورات "</a:t>
            </a:r>
          </a:p>
          <a:p>
            <a:r>
              <a:rPr lang="ar-SA" dirty="0" smtClean="0"/>
              <a:t>حاجات </a:t>
            </a:r>
            <a:r>
              <a:rPr lang="ar-SA" dirty="0"/>
              <a:t>الأمن </a:t>
            </a:r>
            <a:r>
              <a:rPr lang="ar-SA" dirty="0" smtClean="0"/>
              <a:t>.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00B050"/>
                </a:solidFill>
              </a:rPr>
              <a:t>قال تعالى </a:t>
            </a:r>
            <a:r>
              <a:rPr lang="ar-SA" dirty="0" smtClean="0"/>
              <a:t>(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الذين</a:t>
            </a:r>
            <a:r>
              <a:rPr lang="ar-SA" dirty="0" smtClean="0"/>
              <a:t>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امنوا ولم يلبسوا ايمانهم بظلم أولئك لهم الامن وهم مهتدون</a:t>
            </a:r>
            <a:r>
              <a:rPr lang="ar-SA" dirty="0" smtClean="0"/>
              <a:t>)</a:t>
            </a:r>
            <a:endParaRPr lang="ar-SA" dirty="0"/>
          </a:p>
          <a:p>
            <a:r>
              <a:rPr lang="ar-SA" dirty="0" smtClean="0"/>
              <a:t>الحاجات </a:t>
            </a:r>
            <a:r>
              <a:rPr lang="ar-SA" dirty="0"/>
              <a:t>الاجتماعية . </a:t>
            </a:r>
          </a:p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1" y="3670299"/>
            <a:ext cx="5983289" cy="30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26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استراتيجية دون ملاحظاتك</a:t>
            </a:r>
            <a:endParaRPr lang="ar-SA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عزيزتي الطالبة شاهدي العرض التالي ثم دوني ملاحظاتك عن دور </a:t>
            </a:r>
            <a:r>
              <a:rPr lang="ar-SA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المملكه</a:t>
            </a:r>
            <a:r>
              <a:rPr lang="ar-S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العربيه</a:t>
            </a:r>
            <a:r>
              <a:rPr lang="ar-S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السعوديه</a:t>
            </a:r>
            <a:r>
              <a:rPr lang="ar-S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في تحقيق الامن سواء على الصعيد الدولي والاقتصادي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ar-S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ar-S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الفيديو باسم +قيمة الامن في </a:t>
            </a:r>
            <a:r>
              <a:rPr lang="ar-S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المملكه</a:t>
            </a:r>
            <a:r>
              <a:rPr lang="ar-S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endParaRPr lang="ar-S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شخصيات كرتونية للبن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886199"/>
            <a:ext cx="3086100" cy="27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وجة مزدوجة 4"/>
          <p:cNvSpPr/>
          <p:nvPr/>
        </p:nvSpPr>
        <p:spPr>
          <a:xfrm>
            <a:off x="1511300" y="1318219"/>
            <a:ext cx="10007600" cy="2216071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1695450" y="1088369"/>
            <a:ext cx="9639300" cy="1896348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>
                <a:solidFill>
                  <a:prstClr val="black"/>
                </a:solidFill>
              </a:rPr>
              <a:t>دار حوار بين سعاد وهناء حول شراء ثوب جديد , من خلال الحوار التالي نستنتج سويا خصائص الحاجات الإنسانية :</a:t>
            </a:r>
            <a:endParaRPr lang="ar-SA" sz="3600" dirty="0">
              <a:solidFill>
                <a:prstClr val="black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t="2539" b="11211"/>
          <a:stretch/>
        </p:blipFill>
        <p:spPr>
          <a:xfrm>
            <a:off x="2794000" y="3886199"/>
            <a:ext cx="2809875" cy="2946401"/>
          </a:xfrm>
          <a:prstGeom prst="rect">
            <a:avLst/>
          </a:prstGeom>
        </p:spPr>
      </p:pic>
      <p:sp>
        <p:nvSpPr>
          <p:cNvPr id="9" name="سحابة 8"/>
          <p:cNvSpPr/>
          <p:nvPr/>
        </p:nvSpPr>
        <p:spPr>
          <a:xfrm>
            <a:off x="2336800" y="3620532"/>
            <a:ext cx="1193800" cy="9768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endParaRPr lang="ar-SA">
              <a:solidFill>
                <a:prstClr val="white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247" y="3886199"/>
            <a:ext cx="1219306" cy="993734"/>
          </a:xfrm>
          <a:prstGeom prst="rect">
            <a:avLst/>
          </a:prstGeom>
        </p:spPr>
      </p:pic>
      <p:sp>
        <p:nvSpPr>
          <p:cNvPr id="12" name="عنوان 1"/>
          <p:cNvSpPr txBox="1">
            <a:spLocks/>
          </p:cNvSpPr>
          <p:nvPr/>
        </p:nvSpPr>
        <p:spPr>
          <a:xfrm>
            <a:off x="9613847" y="3417490"/>
            <a:ext cx="1720903" cy="1192609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>
                <a:solidFill>
                  <a:prstClr val="black"/>
                </a:solidFill>
              </a:rPr>
              <a:t>سعاد</a:t>
            </a:r>
            <a:endParaRPr lang="ar-SA" sz="3600" dirty="0">
              <a:solidFill>
                <a:prstClr val="black"/>
              </a:solidFill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2073248" y="3448049"/>
            <a:ext cx="1720903" cy="8763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>
                <a:solidFill>
                  <a:prstClr val="black"/>
                </a:solidFill>
              </a:rPr>
              <a:t>هناء</a:t>
            </a:r>
            <a:endParaRPr lang="ar-SA" sz="3600" dirty="0">
              <a:solidFill>
                <a:prstClr val="black"/>
              </a:solidFill>
            </a:endParaRP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/>
          </p:nvPr>
        </p:nvGraphicFramePr>
        <p:xfrm>
          <a:off x="3022601" y="202353"/>
          <a:ext cx="8127999" cy="7907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41994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آلية</a:t>
                      </a:r>
                      <a:r>
                        <a:rPr lang="ar-SA" baseline="0" dirty="0" smtClean="0"/>
                        <a:t> التنفيذ :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الزمن</a:t>
                      </a:r>
                      <a:endParaRPr lang="ar-S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  <a:p>
                      <a:pPr rtl="1"/>
                      <a:r>
                        <a:rPr lang="ar-SA" dirty="0" smtClean="0"/>
                        <a:t>     استراتيجية</a:t>
                      </a:r>
                      <a:r>
                        <a:rPr lang="ar-SA" baseline="0" dirty="0" smtClean="0"/>
                        <a:t> المفاهيم الكرتونية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جماعي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5 دقائق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8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شخصيات كرتونية للبن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47" y="2172374"/>
            <a:ext cx="3086100" cy="38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وسيلة شرح مستطيلة مستديرة الزوايا 3"/>
          <p:cNvSpPr/>
          <p:nvPr/>
        </p:nvSpPr>
        <p:spPr>
          <a:xfrm>
            <a:off x="4761301" y="122793"/>
            <a:ext cx="6815033" cy="1786097"/>
          </a:xfrm>
          <a:prstGeom prst="wedgeRoundRectCallout">
            <a:avLst>
              <a:gd name="adj1" fmla="val -3124"/>
              <a:gd name="adj2" fmla="val 11653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735044" y="756562"/>
            <a:ext cx="4664910" cy="978059"/>
          </a:xfrm>
        </p:spPr>
        <p:txBody>
          <a:bodyPr>
            <a:noAutofit/>
          </a:bodyPr>
          <a:lstStyle/>
          <a:p>
            <a:r>
              <a:rPr lang="ar-SA" sz="3600" dirty="0" smtClean="0"/>
              <a:t>إنني أريد شراء ثوب جديد للعيد </a:t>
            </a:r>
            <a:endParaRPr lang="ar-SA" sz="36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t="2539" b="11211"/>
          <a:stretch/>
        </p:blipFill>
        <p:spPr>
          <a:xfrm>
            <a:off x="508000" y="3492499"/>
            <a:ext cx="2809875" cy="2946401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406568" y="285750"/>
            <a:ext cx="4140200" cy="30861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41755" y="909479"/>
            <a:ext cx="3835400" cy="1655762"/>
          </a:xfrm>
        </p:spPr>
        <p:txBody>
          <a:bodyPr>
            <a:noAutofit/>
          </a:bodyPr>
          <a:lstStyle/>
          <a:p>
            <a:r>
              <a:rPr lang="ar-SA" sz="3600" dirty="0" smtClean="0"/>
              <a:t>حسنًا سنذهب سويًا لشراء الثوب ولكن ليس الآن..</a:t>
            </a:r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10023395" y="2274926"/>
            <a:ext cx="1720903" cy="1192609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>
                <a:solidFill>
                  <a:prstClr val="black"/>
                </a:solidFill>
              </a:rPr>
              <a:t>سعاد</a:t>
            </a:r>
            <a:endParaRPr lang="ar-SA" sz="3600" dirty="0">
              <a:solidFill>
                <a:prstClr val="black"/>
              </a:solidFill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192034" y="3326209"/>
            <a:ext cx="1720903" cy="8763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>
                <a:solidFill>
                  <a:prstClr val="black"/>
                </a:solidFill>
              </a:rPr>
              <a:t>هناء</a:t>
            </a:r>
            <a:endParaRPr lang="ar-SA" sz="3600" dirty="0">
              <a:solidFill>
                <a:prstClr val="black"/>
              </a:solidFill>
            </a:endParaRPr>
          </a:p>
        </p:txBody>
      </p:sp>
      <p:pic>
        <p:nvPicPr>
          <p:cNvPr id="1028" name="Picture 4" descr="نتيجة بحث الصور عن بلوزة صوفية كرتو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46" y="285750"/>
            <a:ext cx="1230365" cy="143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3" grpId="0" build="p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شخصيات كرتونية للبن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1" y="2940048"/>
            <a:ext cx="3086100" cy="38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t="2539" b="11211"/>
          <a:stretch/>
        </p:blipFill>
        <p:spPr>
          <a:xfrm>
            <a:off x="517512" y="3095465"/>
            <a:ext cx="2809875" cy="2946401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10585397" y="2499160"/>
            <a:ext cx="1720903" cy="1192609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>
                <a:solidFill>
                  <a:prstClr val="black"/>
                </a:solidFill>
              </a:rPr>
              <a:t>سعاد</a:t>
            </a:r>
            <a:endParaRPr lang="ar-SA" sz="3600" dirty="0">
              <a:solidFill>
                <a:prstClr val="black"/>
              </a:solidFill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01546" y="2949574"/>
            <a:ext cx="1720903" cy="8763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>
                <a:solidFill>
                  <a:prstClr val="black"/>
                </a:solidFill>
              </a:rPr>
              <a:t>هناء</a:t>
            </a:r>
            <a:endParaRPr lang="ar-SA" sz="3600" dirty="0">
              <a:solidFill>
                <a:prstClr val="black"/>
              </a:solidFill>
            </a:endParaRPr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241301" y="100091"/>
            <a:ext cx="3986172" cy="2581116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204199" y="282393"/>
            <a:ext cx="3716325" cy="9834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عنوان فرعي 10"/>
          <p:cNvSpPr>
            <a:spLocks noGrp="1"/>
          </p:cNvSpPr>
          <p:nvPr>
            <p:ph type="subTitle" idx="1"/>
          </p:nvPr>
        </p:nvSpPr>
        <p:spPr>
          <a:xfrm>
            <a:off x="6488085" y="447493"/>
            <a:ext cx="7048447" cy="818359"/>
          </a:xfrm>
        </p:spPr>
        <p:txBody>
          <a:bodyPr>
            <a:noAutofit/>
          </a:bodyPr>
          <a:lstStyle/>
          <a:p>
            <a:r>
              <a:rPr lang="ar-SA" sz="3200" dirty="0" smtClean="0"/>
              <a:t>وعند اقتراب موعد العيد...</a:t>
            </a:r>
            <a:endParaRPr lang="ar-SA" sz="3200" dirty="0"/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1637416" y="981469"/>
            <a:ext cx="2511478" cy="8763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dirty="0" smtClean="0">
                <a:solidFill>
                  <a:prstClr val="black"/>
                </a:solidFill>
              </a:rPr>
              <a:t>لدي ثوب قديم لكنه جميل هل تريديه ؟</a:t>
            </a:r>
            <a:endParaRPr lang="ar-SA" sz="3200" dirty="0">
              <a:solidFill>
                <a:prstClr val="black"/>
              </a:solidFill>
            </a:endParaRPr>
          </a:p>
        </p:txBody>
      </p:sp>
      <p:pic>
        <p:nvPicPr>
          <p:cNvPr id="2050" name="Picture 2" descr="نتيجة بحث الصور عن فستان كرتو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1" y="225242"/>
            <a:ext cx="1260475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وسيلة شرح بيضاوية 1"/>
          <p:cNvSpPr/>
          <p:nvPr/>
        </p:nvSpPr>
        <p:spPr>
          <a:xfrm>
            <a:off x="4756176" y="264158"/>
            <a:ext cx="3486097" cy="2946401"/>
          </a:xfrm>
          <a:prstGeom prst="wedgeEllipseCallout">
            <a:avLst>
              <a:gd name="adj1" fmla="val 61864"/>
              <a:gd name="adj2" fmla="val 64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عنوان فرعي 10"/>
          <p:cNvSpPr txBox="1">
            <a:spLocks/>
          </p:cNvSpPr>
          <p:nvPr/>
        </p:nvSpPr>
        <p:spPr>
          <a:xfrm>
            <a:off x="4786255" y="1010440"/>
            <a:ext cx="3403659" cy="81835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dirty="0" smtClean="0"/>
              <a:t> هناء! .. لقد أقترب العيد ولم نذهب إلى السوق , إنني بحاجة إلى التسوق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8056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  <p:bldP spid="11" grpId="0" build="p"/>
      <p:bldP spid="16" grpId="0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" y="0"/>
            <a:ext cx="1200027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64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شخصيات كرتونية للبن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47" y="2172374"/>
            <a:ext cx="3086100" cy="38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وسيلة شرح مستطيلة مستديرة الزوايا 3"/>
          <p:cNvSpPr/>
          <p:nvPr/>
        </p:nvSpPr>
        <p:spPr>
          <a:xfrm>
            <a:off x="5892800" y="122793"/>
            <a:ext cx="5683534" cy="1786097"/>
          </a:xfrm>
          <a:prstGeom prst="wedgeRoundRectCallout">
            <a:avLst>
              <a:gd name="adj1" fmla="val -3124"/>
              <a:gd name="adj2" fmla="val 11653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079388" y="420449"/>
            <a:ext cx="4664910" cy="978059"/>
          </a:xfrm>
        </p:spPr>
        <p:txBody>
          <a:bodyPr>
            <a:noAutofit/>
          </a:bodyPr>
          <a:lstStyle/>
          <a:p>
            <a:r>
              <a:rPr lang="ar-SA" sz="3600" dirty="0" smtClean="0"/>
              <a:t>ولكنني أريد شراء ثوب جديد وحذاء ايضا </a:t>
            </a:r>
            <a:endParaRPr lang="ar-SA" sz="3600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10023395" y="2274926"/>
            <a:ext cx="1720903" cy="1192609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>
                <a:solidFill>
                  <a:prstClr val="black"/>
                </a:solidFill>
              </a:rPr>
              <a:t>سعاد</a:t>
            </a:r>
            <a:endParaRPr lang="ar-SA" sz="3600" dirty="0">
              <a:solidFill>
                <a:prstClr val="black"/>
              </a:solidFill>
            </a:endParaRPr>
          </a:p>
        </p:txBody>
      </p:sp>
      <p:pic>
        <p:nvPicPr>
          <p:cNvPr id="1028" name="Picture 4" descr="نتيجة بحث الصور عن بلوزة صوفية كرتو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46" y="298370"/>
            <a:ext cx="1230365" cy="143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وجة مزدوجة 11"/>
          <p:cNvSpPr/>
          <p:nvPr/>
        </p:nvSpPr>
        <p:spPr>
          <a:xfrm>
            <a:off x="487959" y="3320252"/>
            <a:ext cx="6449337" cy="1230075"/>
          </a:xfrm>
          <a:prstGeom prst="doubleWave">
            <a:avLst>
              <a:gd name="adj1" fmla="val 6250"/>
              <a:gd name="adj2" fmla="val -76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749301" y="3538746"/>
            <a:ext cx="6083346" cy="978059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/>
              <a:t>ثم ذهبت سعاد وهناء الى السوق وحصلت سعاد على ما تريد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15802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8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شخصيات كرتونية للبن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134" y="3326209"/>
            <a:ext cx="3086100" cy="339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وسيلة شرح مستطيلة مستديرة الزوايا 3"/>
          <p:cNvSpPr/>
          <p:nvPr/>
        </p:nvSpPr>
        <p:spPr>
          <a:xfrm>
            <a:off x="4792671" y="1754501"/>
            <a:ext cx="5683534" cy="1504473"/>
          </a:xfrm>
          <a:prstGeom prst="wedgeRoundRectCallout">
            <a:avLst>
              <a:gd name="adj1" fmla="val -3124"/>
              <a:gd name="adj2" fmla="val 11653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295679" y="2049900"/>
            <a:ext cx="4664910" cy="978059"/>
          </a:xfrm>
        </p:spPr>
        <p:txBody>
          <a:bodyPr>
            <a:noAutofit/>
          </a:bodyPr>
          <a:lstStyle/>
          <a:p>
            <a:r>
              <a:rPr lang="ar-SA" sz="3600" dirty="0" smtClean="0"/>
              <a:t>هناء ... أنقذيني أنا بحاجة ماسة الى التسوق</a:t>
            </a:r>
            <a:endParaRPr lang="ar-SA" sz="36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t="2539" b="11211"/>
          <a:stretch/>
        </p:blipFill>
        <p:spPr>
          <a:xfrm>
            <a:off x="508000" y="3492499"/>
            <a:ext cx="2809875" cy="2946401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406568" y="285750"/>
            <a:ext cx="4140200" cy="30861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41755" y="909479"/>
            <a:ext cx="3835400" cy="1655762"/>
          </a:xfrm>
        </p:spPr>
        <p:txBody>
          <a:bodyPr>
            <a:noAutofit/>
          </a:bodyPr>
          <a:lstStyle/>
          <a:p>
            <a:r>
              <a:rPr lang="ar-SA" sz="3600" dirty="0" smtClean="0"/>
              <a:t>حسنًا سنفعل ذلك سويا عندما تسنح لي الفرصة</a:t>
            </a:r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10002711" y="2859414"/>
            <a:ext cx="1720903" cy="1192609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>
                <a:solidFill>
                  <a:prstClr val="black"/>
                </a:solidFill>
              </a:rPr>
              <a:t>سعاد</a:t>
            </a:r>
            <a:endParaRPr lang="ar-SA" sz="3600" dirty="0">
              <a:solidFill>
                <a:prstClr val="black"/>
              </a:solidFill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192034" y="3326209"/>
            <a:ext cx="1720903" cy="8763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>
                <a:solidFill>
                  <a:prstClr val="black"/>
                </a:solidFill>
              </a:rPr>
              <a:t>هناء</a:t>
            </a:r>
            <a:endParaRPr lang="ar-SA" sz="3600" dirty="0">
              <a:solidFill>
                <a:prstClr val="black"/>
              </a:solidFill>
            </a:endParaRPr>
          </a:p>
        </p:txBody>
      </p:sp>
      <p:sp>
        <p:nvSpPr>
          <p:cNvPr id="11" name="موجة مزدوجة 10"/>
          <p:cNvSpPr/>
          <p:nvPr/>
        </p:nvSpPr>
        <p:spPr>
          <a:xfrm>
            <a:off x="4321050" y="386552"/>
            <a:ext cx="7645400" cy="1230075"/>
          </a:xfrm>
          <a:prstGeom prst="doubleWave">
            <a:avLst>
              <a:gd name="adj1" fmla="val 6250"/>
              <a:gd name="adj2" fmla="val -76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5960074" y="605046"/>
            <a:ext cx="5901725" cy="978059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/>
              <a:t>وبعد انقضاء فترة العيد .. أرادت سعاد شراء ثوب آخر لمناسبة أخرى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8188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3" grpId="0" build="p"/>
      <p:bldP spid="8" grpId="0"/>
      <p:bldP spid="9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خصائص الحاجات </a:t>
            </a:r>
            <a:r>
              <a:rPr lang="ar-SA" dirty="0" err="1" smtClean="0"/>
              <a:t>الانسانيه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الحاجات ألإنسانية قابلة للإشباع .</a:t>
            </a:r>
          </a:p>
          <a:p>
            <a:pPr marL="0" indent="0">
              <a:buNone/>
            </a:pPr>
            <a:r>
              <a:rPr lang="ar-SA" dirty="0"/>
              <a:t>فإذا استخدم الإنسان الوسيلة المناسبة يقل شعوره بالحرمان تدريجياً حتى تختفي الحاجة تماما</a:t>
            </a:r>
          </a:p>
          <a:p>
            <a:pPr marL="0" indent="0">
              <a:buNone/>
            </a:pPr>
            <a:r>
              <a:rPr lang="ar-SA" dirty="0"/>
              <a:t>ويقال حينئذ أنه قد وصل إلى نقطة التشبع أو الإشباع الكامل.</a:t>
            </a:r>
          </a:p>
          <a:p>
            <a:endParaRPr lang="ar-SA" dirty="0"/>
          </a:p>
          <a:p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الحاجات الإنسانية متعددة.</a:t>
            </a:r>
          </a:p>
          <a:p>
            <a:pPr marL="0" indent="0">
              <a:buNone/>
            </a:pPr>
            <a:r>
              <a:rPr lang="ar-SA" dirty="0"/>
              <a:t>يلاحظ أن الإنسان لديه حاجات كثيرة تتطلب إشباعا، منها ما هو شخصي ومنها ما هو اجتماعي،</a:t>
            </a:r>
          </a:p>
          <a:p>
            <a:pPr marL="0" indent="0">
              <a:buNone/>
            </a:pPr>
            <a:r>
              <a:rPr lang="ar-SA" dirty="0"/>
              <a:t>وهذه الحاجات مما يصعب حصره؛ لأنها تختلف من شخص إلى آخر ومن مجتمع إلى آخر و من زمن</a:t>
            </a:r>
          </a:p>
          <a:p>
            <a:pPr marL="0" indent="0">
              <a:buNone/>
            </a:pPr>
            <a:r>
              <a:rPr lang="ar-SA" dirty="0" smtClean="0"/>
              <a:t>الى </a:t>
            </a:r>
            <a:r>
              <a:rPr lang="ar-SA" dirty="0"/>
              <a:t>آخر.</a:t>
            </a:r>
          </a:p>
          <a:p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الحاجات ألإنسانية متجددة. </a:t>
            </a:r>
          </a:p>
          <a:p>
            <a:pPr marL="0" indent="0">
              <a:buNone/>
            </a:pPr>
            <a:r>
              <a:rPr lang="ar-SA" dirty="0"/>
              <a:t>هناك حاجات إنسانية تتجدد مع مرور الزمن، فمثلا حاجتك إلى الطعام تتجدد كل بضع ساعات،</a:t>
            </a:r>
          </a:p>
          <a:p>
            <a:pPr marL="0" indent="0">
              <a:buNone/>
            </a:pPr>
            <a:r>
              <a:rPr lang="ar-SA" dirty="0" smtClean="0"/>
              <a:t>وحاجتك </a:t>
            </a:r>
            <a:r>
              <a:rPr lang="ar-SA" dirty="0"/>
              <a:t>إلى الثوب جديد تتجدد كل بضعة أشهر، فالتجدد هنا يعني أن إشباع الحاجة في وقت</a:t>
            </a:r>
          </a:p>
          <a:p>
            <a:pPr marL="0" indent="0">
              <a:buNone/>
            </a:pPr>
            <a:r>
              <a:rPr lang="ar-SA" dirty="0"/>
              <a:t>معين لا يغني عن إشباعها في وقت آخر.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72670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الحاجات ألإنسانية متزايدة.</a:t>
            </a:r>
          </a:p>
          <a:p>
            <a:pPr marL="0" indent="0">
              <a:buNone/>
            </a:pPr>
            <a:r>
              <a:rPr lang="ar-SA" dirty="0"/>
              <a:t>مع تطور البشرية وانتشار المدنية أصبحت الحياة اليومية أكثر تعقيدا وزادت طلبات الإنسان</a:t>
            </a:r>
          </a:p>
          <a:p>
            <a:pPr marL="0" indent="0">
              <a:buNone/>
            </a:pPr>
            <a:r>
              <a:rPr lang="ar-SA" dirty="0"/>
              <a:t>وتشعبت، ولا تزال في تزايد مستمر مع مسيرة التقدم الإنساني. تأمل مثلا حال الإنسان في البادية</a:t>
            </a:r>
          </a:p>
          <a:p>
            <a:pPr marL="0" indent="0">
              <a:buNone/>
            </a:pPr>
            <a:r>
              <a:rPr lang="ar-SA" dirty="0"/>
              <a:t>واحتياجاته من المسكن البسيط، وقارن ذلك مع حال الإنسان المقيم في المدن من متطلبات بناء</a:t>
            </a:r>
          </a:p>
          <a:p>
            <a:pPr marL="0" indent="0">
              <a:buNone/>
            </a:pPr>
            <a:r>
              <a:rPr lang="ar-SA" dirty="0" smtClean="0"/>
              <a:t>المسكن </a:t>
            </a:r>
            <a:r>
              <a:rPr lang="ar-SA" dirty="0"/>
              <a:t>والديكورات والتجهيزات والأثاث.</a:t>
            </a:r>
          </a:p>
          <a:p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الحاجات الإنسانية متباينة. </a:t>
            </a:r>
          </a:p>
          <a:p>
            <a:pPr marL="0" indent="0">
              <a:buNone/>
            </a:pPr>
            <a:r>
              <a:rPr lang="ar-SA" dirty="0"/>
              <a:t>أي أن إشباع حاجة معينة لا يمكن أن يغني عن إشباع حاجة أخرى.</a:t>
            </a:r>
          </a:p>
          <a:p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الحاجات ألإنسانية ملحة.  </a:t>
            </a:r>
          </a:p>
          <a:p>
            <a:pPr marL="0" indent="0">
              <a:buNone/>
            </a:pPr>
            <a:r>
              <a:rPr lang="ar-SA" dirty="0"/>
              <a:t>بمعنى أنه إذا تأخر إشباع حاجة معينة فإن الشعور بالحرمان يزداد. قارن على سبيل المثال بين الشعور</a:t>
            </a:r>
          </a:p>
          <a:p>
            <a:pPr marL="0" indent="0">
              <a:buNone/>
            </a:pPr>
            <a:r>
              <a:rPr lang="ar-SA" dirty="0"/>
              <a:t>بالعطش في صباح رمضان ونفس الشعور قبل غروب الشمس، لا شك أنه في الحالة الثانية </a:t>
            </a:r>
            <a:r>
              <a:rPr lang="ar-SA" dirty="0" smtClean="0"/>
              <a:t>يكون</a:t>
            </a:r>
          </a:p>
          <a:p>
            <a:pPr marL="0" indent="0">
              <a:buNone/>
            </a:pPr>
            <a:r>
              <a:rPr lang="ar-SA" dirty="0" smtClean="0"/>
              <a:t>الشعور بالحرمان من الماء أشد إلحاحاً.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2128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كيف يشبع الانسان حاجته؟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/>
              <a:t>نفرق هنا بين الحاجات المادية والحاجات غير المادية فالحاجات المادية مثل الطعام والشراب والمسكن</a:t>
            </a:r>
          </a:p>
          <a:p>
            <a:pPr marL="0" indent="0">
              <a:buNone/>
            </a:pPr>
            <a:r>
              <a:rPr lang="ar-SA" dirty="0"/>
              <a:t>يتم إشباعها عن طريق الحصول على السلعة أو الخدمة المناسبة.</a:t>
            </a:r>
          </a:p>
          <a:p>
            <a:pPr marL="0" indent="0">
              <a:buNone/>
            </a:pPr>
            <a:r>
              <a:rPr lang="ar-SA" dirty="0"/>
              <a:t>فمثلا الحاجة إلى الطعام تشبع بشراء وجبة طعام (سلعة)  والحاجة إلى الشراب تشبع بشراء زجاجة</a:t>
            </a:r>
          </a:p>
          <a:p>
            <a:pPr marL="0" indent="0">
              <a:buNone/>
            </a:pPr>
            <a:r>
              <a:rPr lang="ar-SA" dirty="0"/>
              <a:t>ماء أو عصير (سلعة) والحاجة إلى المسكن تشبع باستئجار منزل (خدمة) ويلاحظ أن بعض الحاجات</a:t>
            </a:r>
          </a:p>
          <a:p>
            <a:pPr marL="0" indent="0">
              <a:buNone/>
            </a:pPr>
            <a:r>
              <a:rPr lang="ar-SA" dirty="0"/>
              <a:t>يمكن إشباعها بدون مقابل، مثل الحاجة إلى التنفس يتم إشباعها بالهواء الجوي وهو سلعة مجانية</a:t>
            </a:r>
          </a:p>
          <a:p>
            <a:pPr marL="0" indent="0">
              <a:buNone/>
            </a:pPr>
            <a:r>
              <a:rPr lang="ar-SA" dirty="0"/>
              <a:t>نحصل عليها بدون مقابل.</a:t>
            </a:r>
          </a:p>
          <a:p>
            <a:pPr marL="0" indent="0">
              <a:buNone/>
            </a:pPr>
            <a:r>
              <a:rPr lang="ar-SA" dirty="0"/>
              <a:t>أما الحاجات غير المادية مثل الأمن الأسري والقبول الاجتماعي فهي لا تشبع بشراء سلعة من</a:t>
            </a:r>
          </a:p>
          <a:p>
            <a:pPr marL="0" indent="0">
              <a:buNone/>
            </a:pPr>
            <a:r>
              <a:rPr lang="ar-SA" dirty="0"/>
              <a:t>السوق، بل تتطور وتنضج من خلال مواقف وسلوكيات وعلاقات يتم بناؤها على مر السنين وتخرج</a:t>
            </a:r>
          </a:p>
          <a:p>
            <a:pPr marL="0" indent="0">
              <a:buNone/>
            </a:pPr>
            <a:r>
              <a:rPr lang="ar-SA" dirty="0"/>
              <a:t>من نطاق الحسابات الاقتصادية المباشرة.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164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4373769"/>
          </a:xfrm>
        </p:spPr>
        <p:txBody>
          <a:bodyPr/>
          <a:lstStyle/>
          <a:p>
            <a:pPr algn="ctr"/>
            <a:r>
              <a:rPr lang="ar-S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استراتيجية </a:t>
            </a:r>
            <a:r>
              <a:rPr lang="ar-S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الدقيقه</a:t>
            </a:r>
            <a:r>
              <a:rPr lang="ar-S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الواحده</a:t>
            </a:r>
            <a:r>
              <a:rPr lang="ar-S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ar-S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اذكري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حاجات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انسانيه وحددي السلع او الخدمات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اللازمة لإشباعها 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482" y="2447920"/>
            <a:ext cx="2042337" cy="1457070"/>
          </a:xfrm>
          <a:prstGeom prst="rect">
            <a:avLst/>
          </a:prstGeom>
          <a:noFill/>
        </p:spPr>
      </p:pic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875201" y="3057067"/>
            <a:ext cx="8946541" cy="4195481"/>
          </a:xfrm>
        </p:spPr>
        <p:txBody>
          <a:bodyPr/>
          <a:lstStyle/>
          <a:p>
            <a:r>
              <a:rPr lang="ar-SA" dirty="0" smtClean="0"/>
              <a:t>                                               </a:t>
            </a:r>
            <a:endParaRPr lang="ar-SA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114" y="2413396"/>
            <a:ext cx="2170364" cy="1597290"/>
          </a:xfrm>
          <a:prstGeom prst="rect">
            <a:avLst/>
          </a:prstGeom>
          <a:noFill/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677" y="4955688"/>
            <a:ext cx="2170364" cy="159729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769" y="3557518"/>
            <a:ext cx="2170364" cy="159729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482" y="4826486"/>
            <a:ext cx="2170364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الواجب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967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5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اتفاقيه</a:t>
            </a:r>
            <a:endParaRPr lang="ar-S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dirty="0"/>
              <a:t>لقد تم الاتفاق  </a:t>
            </a:r>
            <a:r>
              <a:rPr lang="ar-SA" sz="2400" dirty="0" smtClean="0"/>
              <a:t>بين </a:t>
            </a:r>
            <a:r>
              <a:rPr lang="ar-SA" sz="2400" dirty="0"/>
              <a:t>المعلمة وتلميذات الصف الثالث </a:t>
            </a:r>
            <a:r>
              <a:rPr lang="ar-SA" sz="2400" dirty="0" smtClean="0"/>
              <a:t>ثانوي على </a:t>
            </a:r>
            <a:r>
              <a:rPr lang="ar-SA" sz="2400" dirty="0"/>
              <a:t>التالي </a:t>
            </a:r>
          </a:p>
        </p:txBody>
      </p:sp>
    </p:spTree>
    <p:extLst>
      <p:ext uri="{BB962C8B-B14F-4D97-AF65-F5344CB8AC3E}">
        <p14:creationId xmlns:p14="http://schemas.microsoft.com/office/powerpoint/2010/main" val="8677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450" y="2540940"/>
            <a:ext cx="79255" cy="548688"/>
          </a:xfrm>
          <a:prstGeom prst="rect">
            <a:avLst/>
          </a:prstGeom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330450" y="2517775"/>
            <a:ext cx="6913563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385" y="2555521"/>
            <a:ext cx="79255" cy="54868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82" y="2565647"/>
            <a:ext cx="79255" cy="54868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31" y="2538975"/>
            <a:ext cx="79255" cy="54868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231" y="2540940"/>
            <a:ext cx="121931" cy="304216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96" y="3037807"/>
            <a:ext cx="2316681" cy="102421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524" y="3037807"/>
            <a:ext cx="2429682" cy="109737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470" y="5396269"/>
            <a:ext cx="3311451" cy="1109568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8199" y="3074384"/>
            <a:ext cx="2152635" cy="102421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1742" y="3068288"/>
            <a:ext cx="2066723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اهداف</a:t>
            </a:r>
            <a:r>
              <a:rPr lang="ar-SA" dirty="0" smtClean="0"/>
              <a:t> </a:t>
            </a:r>
            <a:r>
              <a:rPr lang="ar-S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الدرس</a:t>
            </a:r>
            <a:endParaRPr lang="ar-S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وسيلة شرح بيضاوية 3"/>
          <p:cNvSpPr/>
          <p:nvPr/>
        </p:nvSpPr>
        <p:spPr>
          <a:xfrm>
            <a:off x="5969000" y="2209800"/>
            <a:ext cx="4080853" cy="1346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من المتوقع في نهاية الدرس ان تكوني قادره 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على</a:t>
            </a:r>
          </a:p>
          <a:p>
            <a:pPr marL="0" indent="0">
              <a:buNone/>
            </a:pP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ar-SA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r-SA" dirty="0" smtClean="0"/>
              <a:t>1\ان تعرفي الحاجات </a:t>
            </a:r>
            <a:r>
              <a:rPr lang="ar-SA" dirty="0" err="1" smtClean="0"/>
              <a:t>الانسانيه</a:t>
            </a:r>
            <a:endParaRPr lang="ar-SA" dirty="0" smtClean="0"/>
          </a:p>
          <a:p>
            <a:r>
              <a:rPr lang="ar-SA" dirty="0" smtClean="0"/>
              <a:t>2\ان تحدد ي عوامل الحاجات </a:t>
            </a:r>
            <a:r>
              <a:rPr lang="ar-SA" dirty="0" err="1" smtClean="0"/>
              <a:t>الانسانيه</a:t>
            </a:r>
            <a:endParaRPr lang="ar-SA" dirty="0" smtClean="0"/>
          </a:p>
          <a:p>
            <a:r>
              <a:rPr lang="ar-SA" dirty="0" smtClean="0"/>
              <a:t>3\ان تذكري انواع الحاجات</a:t>
            </a:r>
          </a:p>
          <a:p>
            <a:r>
              <a:rPr lang="ar-SA" dirty="0" smtClean="0"/>
              <a:t>4\ ان توضحي خصائص الحاجات </a:t>
            </a:r>
            <a:r>
              <a:rPr lang="ar-SA" dirty="0" err="1" smtClean="0"/>
              <a:t>الانسانيه</a:t>
            </a:r>
            <a:endParaRPr lang="ar-SA" dirty="0" smtClean="0"/>
          </a:p>
          <a:p>
            <a:endParaRPr lang="ar-SA" dirty="0" smtClean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862" y="2146300"/>
            <a:ext cx="1426588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55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استراتيجية ماذا </a:t>
            </a:r>
            <a:r>
              <a:rPr lang="ar-SA" dirty="0" smtClean="0"/>
              <a:t>لو؟</a:t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SA" dirty="0" smtClean="0"/>
              <a:t>ماذا لو بقي الانسان بدون ماء لفتره طويله 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104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S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ar-S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ar-S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ar-S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اذا الانسان بدون ماء فتره طويله يحصل له شعور بالحرمان يزداد تدريجيا مع مرور الوقت ،، هذا الشعور نسميه العطش ،،ولكي يتخلص هذا الشعور يقوم الفرد بعمل ما </a:t>
            </a:r>
            <a:endParaRPr lang="ar-S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802189" cy="1400530"/>
          </a:xfrm>
        </p:spPr>
        <p:txBody>
          <a:bodyPr/>
          <a:lstStyle/>
          <a:p>
            <a:r>
              <a:rPr lang="ar-SA" dirty="0" smtClean="0"/>
              <a:t>استراتيجية التعلم باللعب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ar-SA" sz="4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ar-S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رتبي الكلمات التالية لتحصلي على تعريف الحاجة الانسانية</a:t>
            </a:r>
            <a:endParaRPr lang="ar-SA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41910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54955" y="1346200"/>
            <a:ext cx="8825658" cy="4292600"/>
          </a:xfrm>
        </p:spPr>
        <p:txBody>
          <a:bodyPr/>
          <a:lstStyle/>
          <a:p>
            <a:pPr algn="ctr"/>
            <a:r>
              <a:rPr lang="ar-S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الحاجات </a:t>
            </a:r>
            <a:r>
              <a:rPr lang="ar-SA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الانسانيه</a:t>
            </a:r>
            <a:r>
              <a:rPr lang="ar-S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  <a:endParaRPr lang="ar-S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ar-SA" dirty="0" smtClean="0"/>
          </a:p>
          <a:p>
            <a:r>
              <a:rPr lang="ar-SA" dirty="0" smtClean="0"/>
              <a:t>الحاجة </a:t>
            </a:r>
            <a:r>
              <a:rPr lang="ar-SA" dirty="0"/>
              <a:t>شعور بالحرمان يدفع الإنسان للقيام بعمل معين لإشباع هذه الحاجة ،  فالحاجة خاصية نفسية وتختلف من شخص إلى آخر، و هي تستخدم لتفسير سلوك الإنسان في مواقف معينة</a:t>
            </a:r>
            <a:endParaRPr lang="ar-SA" dirty="0" smtClean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636962"/>
            <a:ext cx="2743200" cy="16668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43300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300</TotalTime>
  <Words>774</Words>
  <Application>Microsoft Office PowerPoint</Application>
  <PresentationFormat>ملء الشاشة</PresentationFormat>
  <Paragraphs>138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Times New Roman</vt:lpstr>
      <vt:lpstr>Wingdings 3</vt:lpstr>
      <vt:lpstr>أيون</vt:lpstr>
      <vt:lpstr>نسق Office</vt:lpstr>
      <vt:lpstr>1_نسق Office</vt:lpstr>
      <vt:lpstr>2_نسق Office</vt:lpstr>
      <vt:lpstr>عرض تقديمي في PowerPoint</vt:lpstr>
      <vt:lpstr>عرض تقديمي في PowerPoint</vt:lpstr>
      <vt:lpstr>اتفاقيه</vt:lpstr>
      <vt:lpstr>عرض تقديمي في PowerPoint</vt:lpstr>
      <vt:lpstr>اهداف الدرس</vt:lpstr>
      <vt:lpstr>استراتيجية ماذا لو؟ </vt:lpstr>
      <vt:lpstr>عرض تقديمي في PowerPoint</vt:lpstr>
      <vt:lpstr>استراتيجية التعلم باللعب</vt:lpstr>
      <vt:lpstr>عرض تقديمي في PowerPoint</vt:lpstr>
      <vt:lpstr>استراتيجية قراءة الصور  طالبتي من خلال الصور استنبطي العوامل المحدده للحاجات الانسانيه  </vt:lpstr>
      <vt:lpstr>عرض تقديمي في PowerPoint</vt:lpstr>
      <vt:lpstr>العوامل المحددة للحاجات الإنسانية </vt:lpstr>
      <vt:lpstr>مهارة المقارنه</vt:lpstr>
      <vt:lpstr>عرض تقديمي في PowerPoint</vt:lpstr>
      <vt:lpstr>أنواع الحاجات</vt:lpstr>
      <vt:lpstr>استراتيجية دون ملاحظاتك</vt:lpstr>
      <vt:lpstr>عرض تقديمي في PowerPoint</vt:lpstr>
      <vt:lpstr>إنني أريد شراء ثوب جديد للعيد </vt:lpstr>
      <vt:lpstr>عرض تقديمي في PowerPoint</vt:lpstr>
      <vt:lpstr>ولكنني أريد شراء ثوب جديد وحذاء ايضا </vt:lpstr>
      <vt:lpstr>هناء ... أنقذيني أنا بحاجة ماسة الى التسوق</vt:lpstr>
      <vt:lpstr>خصائص الحاجات الانسانيه</vt:lpstr>
      <vt:lpstr>عرض تقديمي في PowerPoint</vt:lpstr>
      <vt:lpstr>كيف يشبع الانسان حاجته؟</vt:lpstr>
      <vt:lpstr>استراتيجية الدقيقه الواحده اذكري حاجات انسانيه وحددي السلع او الخدمات اللازمة لإشباعها 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21</cp:revision>
  <dcterms:created xsi:type="dcterms:W3CDTF">2017-01-14T17:29:06Z</dcterms:created>
  <dcterms:modified xsi:type="dcterms:W3CDTF">2017-01-21T20:07:42Z</dcterms:modified>
</cp:coreProperties>
</file>