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84380"/>
    <p:restoredTop sz="50500" autoAdjust="0"/>
  </p:normalViewPr>
  <p:slideViewPr>
    <p:cSldViewPr>
      <p:cViewPr varScale="1">
        <p:scale>
          <a:sx n="51" d="100"/>
          <a:sy n="51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22" y="409575"/>
            <a:ext cx="8520158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1428728" y="2143116"/>
            <a:ext cx="271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العدد هو 5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5720" y="3068421"/>
            <a:ext cx="36433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العددين هما 57 ، 59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5720" y="4000504"/>
            <a:ext cx="3571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العددين هما 62 ، 64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357422" y="5568751"/>
            <a:ext cx="42862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الأعداد هي 37 ، 39 ، 41</a:t>
            </a:r>
            <a:endParaRPr lang="ar-EG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57166"/>
            <a:ext cx="8429684" cy="60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4786314" y="1428736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س = 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57290" y="1357298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ر = -4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14942" y="1928802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م = 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357290" y="1857364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ن = 0,33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000628" y="2357430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ك = 4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428728" y="2357430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ص = 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285852" y="2857496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 = 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429256" y="3357562"/>
            <a:ext cx="9286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ب =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000628" y="320141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6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rot="10800000">
            <a:off x="5072066" y="3630043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5037950" y="3630043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5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500166" y="3286124"/>
            <a:ext cx="11430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ص = 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000100" y="3143248"/>
            <a:ext cx="6056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-8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rot="10800000">
            <a:off x="1177092" y="3571876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1142976" y="3571876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7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500562" y="3857628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ص = -2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000100" y="3748868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ج = 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929190" y="4286256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ت = 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071538" y="4286256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ف = 3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572132" y="4773051"/>
            <a:ext cx="10001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س = 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072066" y="464344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6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28" name="رابط مستقيم 27"/>
          <p:cNvCxnSpPr/>
          <p:nvPr/>
        </p:nvCxnSpPr>
        <p:spPr>
          <a:xfrm rot="10800000">
            <a:off x="5143504" y="5072074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5109388" y="5072074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7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428728" y="4786322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ك = -8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286380" y="2285992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= 23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57290" y="2214554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= صفر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143504" y="3139859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= 12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57224" y="3071810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= -2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500694" y="4572008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ع = 5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142976" y="4572008"/>
            <a:ext cx="18573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س = -2</a:t>
            </a:r>
            <a:endParaRPr lang="ar-EG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571480"/>
            <a:ext cx="807249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286380" y="785794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ت = 1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85918" y="785794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ق = 7</a:t>
            </a:r>
            <a:endParaRPr lang="ar-EG" sz="3600" b="1" dirty="0">
              <a:solidFill>
                <a:srgbClr val="FF0000"/>
              </a:solidFill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5400000">
            <a:off x="7537471" y="4535495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5286380" y="4143380"/>
            <a:ext cx="24288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س – 16 = 5</a:t>
            </a:r>
            <a:endParaRPr lang="ar-EG" sz="3600" b="1" dirty="0">
              <a:solidFill>
                <a:srgbClr val="FF0000"/>
              </a:solidFill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5965835" y="4535495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4179885" y="4678371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1928794" y="4286256"/>
            <a:ext cx="24288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س – 3  = 4</a:t>
            </a:r>
            <a:endParaRPr lang="ar-EG" sz="3600" b="1" dirty="0">
              <a:solidFill>
                <a:srgbClr val="FF0000"/>
              </a:solidFill>
            </a:endParaRPr>
          </a:p>
        </p:txBody>
      </p:sp>
      <p:cxnSp>
        <p:nvCxnSpPr>
          <p:cNvPr id="21" name="رابط مستقيم 20"/>
          <p:cNvCxnSpPr/>
          <p:nvPr/>
        </p:nvCxnSpPr>
        <p:spPr>
          <a:xfrm rot="5400000">
            <a:off x="2822563" y="4678371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5400000">
            <a:off x="7823223" y="5821379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5572132" y="5429264"/>
            <a:ext cx="24288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س + 2 = 4</a:t>
            </a:r>
            <a:endParaRPr lang="ar-EG" sz="3600" b="1" dirty="0">
              <a:solidFill>
                <a:srgbClr val="FF0000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rot="5400000">
            <a:off x="6392875" y="5821379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مستقيم 5"/>
          <p:cNvCxnSpPr/>
          <p:nvPr/>
        </p:nvCxnSpPr>
        <p:spPr>
          <a:xfrm rot="5400000">
            <a:off x="7893073" y="3249611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3929058" y="3000372"/>
            <a:ext cx="4141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– 280 = 25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5400000">
            <a:off x="6394463" y="3249611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3929058" y="3429000"/>
            <a:ext cx="4141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= 25 – 280 = 255 الأدنى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5400000">
            <a:off x="2892413" y="2535231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-1071602" y="2285992"/>
            <a:ext cx="4141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– 280 = 25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rot="5400000">
            <a:off x="1393803" y="2535231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215870" y="2928934"/>
            <a:ext cx="4141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= 25 +280 = 305 الأعلى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 rot="5400000">
            <a:off x="8035949" y="5321313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5500694" y="5072074"/>
            <a:ext cx="2713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+ 28  = 0,2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rot="5400000">
            <a:off x="6750065" y="5321313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6429388" y="5643578"/>
            <a:ext cx="1784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الأدنى 27,8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 rot="5400000">
            <a:off x="4892677" y="5321313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1857356" y="5072074"/>
            <a:ext cx="32131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- 28  = 0,2 + 28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rot="5400000">
            <a:off x="3606793" y="5321313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3286116" y="5643578"/>
            <a:ext cx="1784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الأعلى 28,2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شكل بيضاوي 5"/>
          <p:cNvSpPr/>
          <p:nvPr/>
        </p:nvSpPr>
        <p:spPr>
          <a:xfrm>
            <a:off x="6143636" y="2643182"/>
            <a:ext cx="142876" cy="714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شكل بيضاوي 6"/>
          <p:cNvSpPr/>
          <p:nvPr/>
        </p:nvSpPr>
        <p:spPr>
          <a:xfrm>
            <a:off x="5429256" y="2643182"/>
            <a:ext cx="142876" cy="714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شكل بيضاوي 7"/>
          <p:cNvSpPr/>
          <p:nvPr/>
        </p:nvSpPr>
        <p:spPr>
          <a:xfrm>
            <a:off x="6000760" y="3357562"/>
            <a:ext cx="142876" cy="714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شكل بيضاوي 8"/>
          <p:cNvSpPr/>
          <p:nvPr/>
        </p:nvSpPr>
        <p:spPr>
          <a:xfrm>
            <a:off x="5286380" y="2928934"/>
            <a:ext cx="142876" cy="714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مربع نص 16"/>
          <p:cNvSpPr txBox="1"/>
          <p:nvPr/>
        </p:nvSpPr>
        <p:spPr>
          <a:xfrm>
            <a:off x="7288232" y="2191400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502414" y="2191400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216794" y="2691466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502414" y="2691466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218382" y="3000372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504002" y="3000372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216794" y="3286124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502414" y="3286124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216794" y="3677430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502414" y="3677430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857620" y="2405714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714612" y="2405714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859208" y="2714620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716200" y="2714620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3857620" y="3000372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714612" y="3000372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857620" y="3391678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714612" y="3391678"/>
            <a:ext cx="6413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37" name="رابط كسهم مستقيم 36"/>
          <p:cNvCxnSpPr>
            <a:stCxn id="30" idx="0"/>
          </p:cNvCxnSpPr>
          <p:nvPr/>
        </p:nvCxnSpPr>
        <p:spPr>
          <a:xfrm rot="16200000" flipV="1">
            <a:off x="3733001" y="2267735"/>
            <a:ext cx="1588" cy="8937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>
            <a:stCxn id="32" idx="0"/>
          </p:cNvCxnSpPr>
          <p:nvPr/>
        </p:nvCxnSpPr>
        <p:spPr>
          <a:xfrm rot="16200000" flipV="1">
            <a:off x="3732207" y="2554281"/>
            <a:ext cx="1588" cy="892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 rot="10800000">
            <a:off x="3357554" y="328612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 rot="10800000">
            <a:off x="3320233" y="3643314"/>
            <a:ext cx="71437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357190" y="1831951"/>
            <a:ext cx="26431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المجال = { 4 ، -1 ، 3 ، -2 }</a:t>
            </a:r>
            <a:endParaRPr lang="ar-EG" sz="2800" b="1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285720" y="2714620"/>
            <a:ext cx="26431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المدى = { 3 ، 4 ،  -2 ، 1}</a:t>
            </a:r>
            <a:endParaRPr lang="ar-EG" sz="28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6286512" y="5357826"/>
            <a:ext cx="23574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يزداد ارتفاع الموجه مع مرور الزمن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85720" y="5752338"/>
            <a:ext cx="50006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تزداد الإجابات بمرور الزمن حتى الخط الأفقي هنا يزداد الزمن مع عدم الإجابة عن الأسئلة الجديدة ثم بدأ يجيب عن أسئلة أخرى</a:t>
            </a:r>
            <a:endParaRPr lang="ar-EG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215074" y="3214686"/>
            <a:ext cx="25717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{(0، 9)،(-8، 3)، (2، -6)،(1، 4)} 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86050" y="3071810"/>
            <a:ext cx="32861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{(9، 5)،(9، 3)،(-6، -5)، (4، 3)،(8، -5)،(8، 7)}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8926" y="3015827"/>
            <a:ext cx="257176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{(1، 1) ، (2، 1) ، </a:t>
            </a:r>
          </a:p>
          <a:p>
            <a:r>
              <a:rPr lang="ar-EG" sz="2800" b="1" dirty="0" smtClean="0">
                <a:solidFill>
                  <a:srgbClr val="FF0000"/>
                </a:solidFill>
              </a:rPr>
              <a:t>(-3، -1)،(-2، -2) ، (-1، -3) } 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357686" y="4643446"/>
            <a:ext cx="4214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المجال = { 4 ، 3 ، -1 ، -3 }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357686" y="5286388"/>
            <a:ext cx="4214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المدى = { 1 ، 3 ، 2 ، -1 }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786446" y="3500438"/>
            <a:ext cx="192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ليست دالة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00364" y="3643314"/>
            <a:ext cx="192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دالة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8596" y="3630043"/>
            <a:ext cx="192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ليست دالة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357422" y="4130109"/>
            <a:ext cx="192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دالة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428860" y="4786322"/>
            <a:ext cx="192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ليست دالة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857752" y="5572140"/>
            <a:ext cx="192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ليست دالة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57224" y="5643578"/>
            <a:ext cx="192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ليست دالة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429388" y="1344027"/>
            <a:ext cx="10715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= -2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714744" y="1285860"/>
            <a:ext cx="10715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= -7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28662" y="1285860"/>
            <a:ext cx="10715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= -3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357950" y="307181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6429388" y="3500438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6395272" y="3500438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929322" y="3214686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+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500694" y="307181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 rot="10800000">
            <a:off x="5572132" y="3500438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5538016" y="3500438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804975" y="3214686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=1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928926" y="2714620"/>
            <a:ext cx="26432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( 4× 3,5 ) -8=6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071670" y="2786058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6 ×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785918" y="257174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rot="10800000">
            <a:off x="1857356" y="3000372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1823240" y="3000372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42844" y="2714620"/>
            <a:ext cx="1714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+ 18 =27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643570" y="4643446"/>
            <a:ext cx="3143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7 × 3,5 – 8 = 16,5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215206" y="5143512"/>
            <a:ext cx="15001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ب = 3,5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857620" y="4643446"/>
            <a:ext cx="2000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120 – 28 ×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500430" y="442913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 rot="10800000">
            <a:off x="3571868" y="4857760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3537752" y="4857760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571736" y="4572008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= 78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786314" y="5143512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أ =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500562" y="498736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rot="10800000">
            <a:off x="4572000" y="5415993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مربع نص 32"/>
          <p:cNvSpPr txBox="1"/>
          <p:nvPr/>
        </p:nvSpPr>
        <p:spPr>
          <a:xfrm>
            <a:off x="4537884" y="5415993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000760" y="363004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 rot="10800000">
            <a:off x="6072198" y="4058671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6038082" y="4058671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286512" y="3786190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أ =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643306" y="3571876"/>
            <a:ext cx="15001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ب = 3,5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14348" y="3571876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أ =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28596" y="341572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rot="10800000">
            <a:off x="500034" y="3844357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465918" y="3844357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394612" y="4572008"/>
            <a:ext cx="819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28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44" name="رابط مستقيم 43"/>
          <p:cNvCxnSpPr/>
          <p:nvPr/>
        </p:nvCxnSpPr>
        <p:spPr>
          <a:xfrm rot="10800000">
            <a:off x="1677158" y="5000636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مربع نص 44"/>
          <p:cNvSpPr txBox="1"/>
          <p:nvPr/>
        </p:nvSpPr>
        <p:spPr>
          <a:xfrm>
            <a:off x="1643042" y="5000636"/>
            <a:ext cx="500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4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71438" y="4763168"/>
            <a:ext cx="15716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+ 9 =16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57158" y="5286388"/>
            <a:ext cx="15716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ب = 4  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857232"/>
            <a:ext cx="77153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857884" y="2285992"/>
            <a:ext cx="23574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ليست خطية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94810" y="1785926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خطية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786050" y="2105794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8س + 4س -3ص = 6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711406" y="2459778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12س -3ص = 6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2910" y="1785926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خطية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00100" y="2071678"/>
            <a:ext cx="1714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7س = 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85786" y="2428868"/>
            <a:ext cx="1714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ب = 0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929322" y="2834342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خطية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857884" y="3214686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3س + 2ص = 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357554" y="3286124"/>
            <a:ext cx="23574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ليست خطية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85786" y="3286124"/>
            <a:ext cx="23574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ليست خطية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V="1">
            <a:off x="6858016" y="4786322"/>
            <a:ext cx="1214446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5400000" flipH="1" flipV="1">
            <a:off x="4143372" y="5143512"/>
            <a:ext cx="114300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مربع نص 29"/>
          <p:cNvSpPr txBox="1"/>
          <p:nvPr/>
        </p:nvSpPr>
        <p:spPr>
          <a:xfrm>
            <a:off x="7143768" y="4857760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4 السيني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000760" y="5539103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-2 الصادي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643438" y="4572008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1,5 السيني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3214678" y="5896293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-3,5الصادي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34" name="رابط كسهم مستقيم 33"/>
          <p:cNvCxnSpPr/>
          <p:nvPr/>
        </p:nvCxnSpPr>
        <p:spPr>
          <a:xfrm rot="10800000">
            <a:off x="1285852" y="4857760"/>
            <a:ext cx="1643074" cy="9286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1571604" y="5786454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6 السيني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14282" y="4396095"/>
            <a:ext cx="13573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3 الصادي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30" grpId="0"/>
      <p:bldP spid="31" grpId="0"/>
      <p:bldP spid="32" grpId="0"/>
      <p:bldP spid="33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489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5400000" flipH="1" flipV="1">
            <a:off x="7037405" y="2820983"/>
            <a:ext cx="135732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 flipH="1" flipV="1">
            <a:off x="3964777" y="2892421"/>
            <a:ext cx="12144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6142048" y="5447925"/>
            <a:ext cx="193041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714348" y="5570552"/>
            <a:ext cx="193041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7572396" y="1834210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= 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000496" y="1191268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= 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71472" y="1191268"/>
            <a:ext cx="2000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ليس لها حل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928926" y="3497232"/>
            <a:ext cx="2000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ليس لها حل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6072198" y="19288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6143636" y="2357430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000760" y="2357430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-1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00430" y="1928802"/>
            <a:ext cx="7143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3786182" y="2357430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3643306" y="2357430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-5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142976" y="19288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0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 rot="10800000">
            <a:off x="1214414" y="2357430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1071538" y="2357430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106314" y="3429000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-7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643306" y="3429000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-1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285852" y="3429000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143636" y="4143380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-4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643306" y="3929066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 rot="10800000">
            <a:off x="3857620" y="4357694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3714744" y="4357694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0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48860" y="4500570"/>
            <a:ext cx="2037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ليس لها معنى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500166" y="392906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0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30" name="رابط مستقيم 29"/>
          <p:cNvCxnSpPr/>
          <p:nvPr/>
        </p:nvCxnSpPr>
        <p:spPr>
          <a:xfrm rot="10800000">
            <a:off x="1571604" y="4357694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1428728" y="4357694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-2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143636" y="464344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 rot="10800000">
            <a:off x="6000760" y="5072074"/>
            <a:ext cx="71438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5749124" y="5000636"/>
            <a:ext cx="103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-21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428992" y="4714884"/>
            <a:ext cx="857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 rot="10800000">
            <a:off x="3857620" y="5143512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3714744" y="5143512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-5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142976" y="4643446"/>
            <a:ext cx="7143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39" name="رابط مستقيم 38"/>
          <p:cNvCxnSpPr/>
          <p:nvPr/>
        </p:nvCxnSpPr>
        <p:spPr>
          <a:xfrm rot="10800000">
            <a:off x="1428728" y="5072074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1285852" y="5072074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9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929322" y="5357826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42" name="رابط مستقيم 41"/>
          <p:cNvCxnSpPr/>
          <p:nvPr/>
        </p:nvCxnSpPr>
        <p:spPr>
          <a:xfrm rot="10800000">
            <a:off x="6143636" y="5786454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6000760" y="5786454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0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6572264" y="5857892"/>
            <a:ext cx="1680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ليس لها معنى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357554" y="55007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0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 rot="10800000">
            <a:off x="3428992" y="5929330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مربع نص 48"/>
          <p:cNvSpPr txBox="1"/>
          <p:nvPr/>
        </p:nvSpPr>
        <p:spPr>
          <a:xfrm>
            <a:off x="3177356" y="5857892"/>
            <a:ext cx="823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0,3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714348" y="5357826"/>
            <a:ext cx="7858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-8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rot="10800000">
            <a:off x="1071538" y="5786454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857224" y="5786454"/>
            <a:ext cx="60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3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4143372" y="1071546"/>
            <a:ext cx="1251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الميل =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2500298" y="834078"/>
            <a:ext cx="1785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ص2-ص1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rot="10800000">
            <a:off x="2143108" y="1285861"/>
            <a:ext cx="221457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2143108" y="1214422"/>
            <a:ext cx="21804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س2 – س1 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5" grpId="0"/>
      <p:bldP spid="20" grpId="0"/>
      <p:bldP spid="21" grpId="0"/>
      <p:bldP spid="22" grpId="0"/>
      <p:bldP spid="23" grpId="0"/>
      <p:bldP spid="25" grpId="0"/>
      <p:bldP spid="27" grpId="0"/>
      <p:bldP spid="28" grpId="0"/>
      <p:bldP spid="29" grpId="0"/>
      <p:bldP spid="31" grpId="0"/>
      <p:bldP spid="32" grpId="0"/>
      <p:bldP spid="34" grpId="0"/>
      <p:bldP spid="35" grpId="0"/>
      <p:bldP spid="37" grpId="0"/>
      <p:bldP spid="38" grpId="0"/>
      <p:bldP spid="40" grpId="0"/>
      <p:bldP spid="41" grpId="0"/>
      <p:bldP spid="43" grpId="0"/>
      <p:bldP spid="46" grpId="0"/>
      <p:bldP spid="47" grpId="0"/>
      <p:bldP spid="49" grpId="0"/>
      <p:bldP spid="50" grpId="0"/>
      <p:bldP spid="52" grpId="0"/>
      <p:bldP spid="53" grpId="0"/>
      <p:bldP spid="54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4929190" y="1214422"/>
            <a:ext cx="168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ر = 3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42976" y="1142984"/>
            <a:ext cx="168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ر = 4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572000" y="2071678"/>
            <a:ext cx="168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ر = 5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71538" y="2071678"/>
            <a:ext cx="168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ر = -4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572000" y="3071810"/>
            <a:ext cx="168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ر = 1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4357686" y="2171634"/>
            <a:ext cx="27860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متتابعة حسابية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857356" y="2087133"/>
            <a:ext cx="27860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متتابعة حسابية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64711" y="2261733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ليست متتابعة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357950" y="3214686"/>
            <a:ext cx="1857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ليست متتابعة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143240" y="3143248"/>
            <a:ext cx="2786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متتابعة حسابية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285852" y="3214686"/>
            <a:ext cx="1857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ليست متتابعة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072198" y="4783116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58 ، 52 ، 46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571868" y="4752206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7 ، 21 ، 35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500166" y="4324657"/>
            <a:ext cx="571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-1</a:t>
            </a:r>
            <a:endParaRPr lang="ar-EG" sz="2000" b="1" dirty="0">
              <a:solidFill>
                <a:srgbClr val="FF0000"/>
              </a:solidFill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rot="10800000">
            <a:off x="1643042" y="4753285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1500166" y="4753285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357290" y="4467533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،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857224" y="4311386"/>
            <a:ext cx="571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-1</a:t>
            </a:r>
            <a:endParaRPr lang="ar-EG" sz="2000" b="1" dirty="0">
              <a:solidFill>
                <a:srgbClr val="FF0000"/>
              </a:solidFill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rot="10800000">
            <a:off x="1000100" y="4740014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857224" y="4740014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14348" y="4454262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،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71438" y="4290541"/>
            <a:ext cx="664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-3</a:t>
            </a:r>
            <a:endParaRPr lang="ar-EG" sz="2000" b="1" dirty="0">
              <a:solidFill>
                <a:srgbClr val="FF0000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rot="10800000">
            <a:off x="307619" y="4719169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164743" y="4719169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143636" y="5643578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18، 25 ، 32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571868" y="5548986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4 ، 2 ، صفر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142976" y="5572140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-8 ، -13 ، -18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6572264" y="2571744"/>
            <a:ext cx="1857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9 + (ن-1) 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357950" y="714356"/>
            <a:ext cx="7858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143372" y="714356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7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571868" y="2548590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-5 + (ن-1) -3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571604" y="714356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67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071538" y="2571744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19 + (ن-1) 12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429256" y="2428868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ص =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907323" y="2214554"/>
            <a:ext cx="664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1</a:t>
            </a:r>
            <a:endParaRPr lang="ar-EG" sz="2000" b="1" dirty="0">
              <a:solidFill>
                <a:srgbClr val="FF0000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5286380" y="2643182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5000628" y="2571744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395008" y="2357430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س+3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605720" y="2500306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ص =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083787" y="2285992"/>
            <a:ext cx="664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3</a:t>
            </a:r>
            <a:endParaRPr lang="ar-EG" sz="2000" b="1" dirty="0">
              <a:solidFill>
                <a:srgbClr val="FF0000"/>
              </a:solidFill>
            </a:endParaRPr>
          </a:p>
        </p:txBody>
      </p:sp>
      <p:cxnSp>
        <p:nvCxnSpPr>
          <p:cNvPr id="21" name="رابط مستقيم 20"/>
          <p:cNvCxnSpPr/>
          <p:nvPr/>
        </p:nvCxnSpPr>
        <p:spPr>
          <a:xfrm rot="10800000">
            <a:off x="1462844" y="2714620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1177092" y="2643182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71472" y="2428868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س -4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072066" y="3286124"/>
            <a:ext cx="292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1,5س -1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714480" y="3286124"/>
            <a:ext cx="292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-2,5س + 3,5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286644" y="5857892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ص =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64711" y="5672096"/>
            <a:ext cx="664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2</a:t>
            </a:r>
            <a:endParaRPr lang="ar-EG" sz="2000" b="1" dirty="0">
              <a:solidFill>
                <a:srgbClr val="FF0000"/>
              </a:solidFill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 rot="10800000">
            <a:off x="7143768" y="6072206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6858016" y="6000768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5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000760" y="5786454"/>
            <a:ext cx="118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س + 2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072066" y="5824855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ص =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550133" y="5639059"/>
            <a:ext cx="664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-3</a:t>
            </a:r>
            <a:endParaRPr lang="ar-EG" sz="2000" b="1" dirty="0">
              <a:solidFill>
                <a:srgbClr val="FF0000"/>
              </a:solidFill>
            </a:endParaRPr>
          </a:p>
        </p:txBody>
      </p:sp>
      <p:cxnSp>
        <p:nvCxnSpPr>
          <p:cNvPr id="40" name="رابط مستقيم 39"/>
          <p:cNvCxnSpPr/>
          <p:nvPr/>
        </p:nvCxnSpPr>
        <p:spPr>
          <a:xfrm rot="10800000">
            <a:off x="4929190" y="6039169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4643438" y="5967731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3786182" y="5753417"/>
            <a:ext cx="118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س + 3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643174" y="5857892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ص =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2121241" y="5672096"/>
            <a:ext cx="664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2</a:t>
            </a:r>
            <a:endParaRPr lang="ar-EG" sz="2000" b="1" dirty="0">
              <a:solidFill>
                <a:srgbClr val="FF0000"/>
              </a:solidFill>
            </a:endParaRPr>
          </a:p>
        </p:txBody>
      </p:sp>
      <p:cxnSp>
        <p:nvCxnSpPr>
          <p:cNvPr id="45" name="رابط مستقيم 44"/>
          <p:cNvCxnSpPr/>
          <p:nvPr/>
        </p:nvCxnSpPr>
        <p:spPr>
          <a:xfrm rot="10800000">
            <a:off x="2500298" y="6072206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مربع نص 45"/>
          <p:cNvSpPr txBox="1"/>
          <p:nvPr/>
        </p:nvSpPr>
        <p:spPr>
          <a:xfrm>
            <a:off x="2214546" y="6000768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-3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357290" y="5786454"/>
            <a:ext cx="118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س -2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9" grpId="0"/>
      <p:bldP spid="20" grpId="0"/>
      <p:bldP spid="22" grpId="0"/>
      <p:bldP spid="23" grpId="0"/>
      <p:bldP spid="24" grpId="0"/>
      <p:bldP spid="25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  <p:bldP spid="43" grpId="0"/>
      <p:bldP spid="44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929322" y="2214554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س = 13,5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357554" y="2214554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و = 11,25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71472" y="2285992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د = 4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000760" y="3929066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ك = 4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143240" y="3929066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ص = 3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8596" y="3929066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 = 2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رابط كسهم مستقيم 9"/>
          <p:cNvCxnSpPr/>
          <p:nvPr/>
        </p:nvCxnSpPr>
        <p:spPr>
          <a:xfrm rot="5400000" flipH="1" flipV="1">
            <a:off x="6536545" y="1964521"/>
            <a:ext cx="857256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>
            <a:off x="4214810" y="2285992"/>
            <a:ext cx="1143008" cy="857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>
            <a:off x="2000232" y="1928802"/>
            <a:ext cx="857256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3857620" y="4714884"/>
            <a:ext cx="292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15ن + 10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27" name="رابط كسهم مستقيم 26"/>
          <p:cNvCxnSpPr/>
          <p:nvPr/>
        </p:nvCxnSpPr>
        <p:spPr>
          <a:xfrm flipV="1">
            <a:off x="1785918" y="4214818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2857488" y="5429264"/>
            <a:ext cx="22860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ص=15×5+ 10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429256" y="5834738"/>
            <a:ext cx="22860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ص= 75 + 10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500298" y="5857892"/>
            <a:ext cx="22860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85 صفحة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143636" y="3857628"/>
            <a:ext cx="207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3س -1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857620" y="3857628"/>
            <a:ext cx="207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-2س -2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57290" y="3857628"/>
            <a:ext cx="207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ص= -1س -4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072198" y="4763168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-3س -11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106182" y="4786322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ص =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43438" y="4671964"/>
            <a:ext cx="664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1</a:t>
            </a:r>
            <a:endParaRPr lang="ar-EG" sz="2000" b="1" dirty="0">
              <a:solidFill>
                <a:srgbClr val="FF0000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rot="10800000">
            <a:off x="4963306" y="5000636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4677554" y="4929198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071934" y="4714884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س+ 1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605852" y="4786322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ص =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083919" y="4600526"/>
            <a:ext cx="6648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-2</a:t>
            </a:r>
            <a:endParaRPr lang="ar-EG" sz="2000" b="1" dirty="0">
              <a:solidFill>
                <a:srgbClr val="FF0000"/>
              </a:solidFill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10800000">
            <a:off x="2462976" y="5000636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2177224" y="4929198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428728" y="4714884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س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000760" y="2428868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1س -6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643306" y="2428868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-1س + 5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28662" y="2428868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-1س -4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715008" y="2071678"/>
            <a:ext cx="3000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ص-2 = -3 ( </a:t>
            </a:r>
            <a:r>
              <a:rPr lang="ar-EG" sz="2800" b="1" dirty="0" err="1" smtClean="0">
                <a:solidFill>
                  <a:srgbClr val="FF0000"/>
                </a:solidFill>
              </a:rPr>
              <a:t>س</a:t>
            </a:r>
            <a:r>
              <a:rPr lang="ar-EG" sz="2800" b="1" dirty="0" smtClean="0">
                <a:solidFill>
                  <a:srgbClr val="FF0000"/>
                </a:solidFill>
              </a:rPr>
              <a:t>-2 )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86050" y="2071678"/>
            <a:ext cx="3000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ص+6= -1(س-1)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7158" y="2090339"/>
            <a:ext cx="2571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ص+4= 0(س+3)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00958" y="2928934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ص-3=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979025" y="2786058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7320760" y="3186168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7035008" y="3114730"/>
            <a:ext cx="60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072198" y="2928934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(س-1)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752198" y="2957452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ص-5=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230265" y="2814576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rot="10800000">
            <a:off x="4572000" y="3214686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4286248" y="3143248"/>
            <a:ext cx="60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323438" y="2957452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(س+8)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071670" y="2928934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ص+3=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428728" y="2786058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 rot="10800000">
            <a:off x="1770463" y="3186168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1484711" y="3114730"/>
            <a:ext cx="60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21901" y="2928934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(س-3)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715008" y="4818280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– </a:t>
            </a:r>
            <a:r>
              <a:rPr lang="ar-EG" sz="2800" b="1" dirty="0" err="1" smtClean="0">
                <a:solidFill>
                  <a:srgbClr val="FF0000"/>
                </a:solidFill>
              </a:rPr>
              <a:t>ص</a:t>
            </a:r>
            <a:r>
              <a:rPr lang="ar-EG" sz="2800" b="1" dirty="0" smtClean="0">
                <a:solidFill>
                  <a:srgbClr val="FF0000"/>
                </a:solidFill>
              </a:rPr>
              <a:t> = -11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858148" y="4752206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42" name="رابط مستقيم 41"/>
          <p:cNvCxnSpPr/>
          <p:nvPr/>
        </p:nvCxnSpPr>
        <p:spPr>
          <a:xfrm rot="10800000">
            <a:off x="8199883" y="5152316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7914131" y="5080878"/>
            <a:ext cx="60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786182" y="4812916"/>
            <a:ext cx="1714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+ </a:t>
            </a:r>
            <a:r>
              <a:rPr lang="ar-EG" sz="2800" b="1" dirty="0" err="1" smtClean="0">
                <a:solidFill>
                  <a:srgbClr val="FF0000"/>
                </a:solidFill>
              </a:rPr>
              <a:t>ص</a:t>
            </a:r>
            <a:r>
              <a:rPr lang="ar-EG" sz="2800" b="1" dirty="0" smtClean="0">
                <a:solidFill>
                  <a:srgbClr val="FF0000"/>
                </a:solidFill>
              </a:rPr>
              <a:t> =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214942" y="4746842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46" name="رابط مستقيم 45"/>
          <p:cNvCxnSpPr/>
          <p:nvPr/>
        </p:nvCxnSpPr>
        <p:spPr>
          <a:xfrm rot="10800000">
            <a:off x="5556677" y="5146952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5270925" y="5075514"/>
            <a:ext cx="60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214678" y="4733545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-3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49" name="رابط مستقيم 48"/>
          <p:cNvCxnSpPr/>
          <p:nvPr/>
        </p:nvCxnSpPr>
        <p:spPr>
          <a:xfrm rot="10800000">
            <a:off x="3556413" y="5133655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3270661" y="5062217"/>
            <a:ext cx="60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071802" y="488971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0" y="4857760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– </a:t>
            </a:r>
            <a:r>
              <a:rPr lang="ar-EG" sz="2800" b="1" dirty="0" err="1" smtClean="0">
                <a:solidFill>
                  <a:srgbClr val="FF0000"/>
                </a:solidFill>
              </a:rPr>
              <a:t>ص</a:t>
            </a:r>
            <a:r>
              <a:rPr lang="ar-EG" sz="2800" b="1" dirty="0" smtClean="0">
                <a:solidFill>
                  <a:srgbClr val="FF0000"/>
                </a:solidFill>
              </a:rPr>
              <a:t> = -2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143140" y="4791686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54" name="رابط مستقيم 53"/>
          <p:cNvCxnSpPr/>
          <p:nvPr/>
        </p:nvCxnSpPr>
        <p:spPr>
          <a:xfrm rot="10800000">
            <a:off x="2484875" y="5191796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مربع نص 54"/>
          <p:cNvSpPr txBox="1"/>
          <p:nvPr/>
        </p:nvSpPr>
        <p:spPr>
          <a:xfrm>
            <a:off x="2199123" y="5120358"/>
            <a:ext cx="60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6000760" y="4143380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3س – </a:t>
            </a:r>
            <a:r>
              <a:rPr lang="ar-EG" sz="2800" b="1" dirty="0" err="1" smtClean="0">
                <a:solidFill>
                  <a:srgbClr val="FF0000"/>
                </a:solidFill>
              </a:rPr>
              <a:t>ص</a:t>
            </a:r>
            <a:r>
              <a:rPr lang="ar-EG" sz="2800" b="1" dirty="0" smtClean="0">
                <a:solidFill>
                  <a:srgbClr val="FF0000"/>
                </a:solidFill>
              </a:rPr>
              <a:t> = -5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3500430" y="4143380"/>
            <a:ext cx="2143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+ </a:t>
            </a:r>
            <a:r>
              <a:rPr lang="ar-EG" sz="2800" b="1" dirty="0" err="1" smtClean="0">
                <a:solidFill>
                  <a:srgbClr val="FF0000"/>
                </a:solidFill>
              </a:rPr>
              <a:t>ص</a:t>
            </a:r>
            <a:r>
              <a:rPr lang="ar-EG" sz="2800" b="1" dirty="0" smtClean="0">
                <a:solidFill>
                  <a:srgbClr val="FF0000"/>
                </a:solidFill>
              </a:rPr>
              <a:t> =12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714348" y="4143380"/>
            <a:ext cx="2214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2س – </a:t>
            </a:r>
            <a:r>
              <a:rPr lang="ar-EG" sz="2800" b="1" dirty="0" err="1" smtClean="0">
                <a:solidFill>
                  <a:srgbClr val="FF0000"/>
                </a:solidFill>
              </a:rPr>
              <a:t>ص</a:t>
            </a:r>
            <a:r>
              <a:rPr lang="ar-EG" sz="2800" b="1" dirty="0" smtClean="0">
                <a:solidFill>
                  <a:srgbClr val="FF0000"/>
                </a:solidFill>
              </a:rPr>
              <a:t> = -3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6000760" y="5643578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1,5س – </a:t>
            </a:r>
            <a:r>
              <a:rPr lang="ar-EG" sz="2800" b="1" dirty="0" err="1" smtClean="0">
                <a:solidFill>
                  <a:srgbClr val="FF0000"/>
                </a:solidFill>
              </a:rPr>
              <a:t>ص</a:t>
            </a:r>
            <a:r>
              <a:rPr lang="ar-EG" sz="2800" b="1" dirty="0" smtClean="0">
                <a:solidFill>
                  <a:srgbClr val="FF0000"/>
                </a:solidFill>
              </a:rPr>
              <a:t> = 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3143240" y="5572140"/>
            <a:ext cx="27146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2,4س +ص = 15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500034" y="5643578"/>
            <a:ext cx="3000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2,5س – </a:t>
            </a:r>
            <a:r>
              <a:rPr lang="ar-EG" sz="2800" b="1" dirty="0" err="1" smtClean="0">
                <a:solidFill>
                  <a:srgbClr val="FF0000"/>
                </a:solidFill>
              </a:rPr>
              <a:t>ص</a:t>
            </a:r>
            <a:r>
              <a:rPr lang="ar-EG" sz="2800" b="1" dirty="0" smtClean="0">
                <a:solidFill>
                  <a:srgbClr val="FF0000"/>
                </a:solidFill>
              </a:rPr>
              <a:t> = -11,5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21" grpId="0"/>
      <p:bldP spid="23" grpId="0"/>
      <p:bldP spid="24" grpId="0"/>
      <p:bldP spid="40" grpId="0"/>
      <p:bldP spid="41" grpId="0"/>
      <p:bldP spid="43" grpId="0"/>
      <p:bldP spid="44" grpId="0"/>
      <p:bldP spid="45" grpId="0"/>
      <p:bldP spid="47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000760" y="1571612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4س + 6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428992" y="1571612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-7س -8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00100" y="1571612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-5س -57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929322" y="2643182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</a:t>
            </a:r>
            <a:r>
              <a:rPr lang="ar-EG" sz="2800" b="1" dirty="0" err="1" smtClean="0">
                <a:solidFill>
                  <a:srgbClr val="FF0000"/>
                </a:solidFill>
              </a:rPr>
              <a:t>س</a:t>
            </a:r>
            <a:r>
              <a:rPr lang="ar-EG" sz="2800" b="1" dirty="0" smtClean="0">
                <a:solidFill>
                  <a:srgbClr val="FF0000"/>
                </a:solidFill>
              </a:rPr>
              <a:t> -1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71868" y="2643182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-4س -3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00298" y="2643182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015687" y="2528824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2357422" y="2928934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2071670" y="2857496"/>
            <a:ext cx="60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285852" y="2620028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-3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572396" y="3537760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087785" y="3423402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 rot="10800000">
            <a:off x="7429520" y="3823512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7143768" y="3752074"/>
            <a:ext cx="60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5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143636" y="3514606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+2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072066" y="3571876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587455" y="3457518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rot="10800000">
            <a:off x="4929190" y="3857628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4643438" y="3786190"/>
            <a:ext cx="60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643306" y="3548722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-13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928662" y="3571876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-2س +7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3929058" y="1119830"/>
            <a:ext cx="2214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</a:t>
            </a:r>
            <a:r>
              <a:rPr lang="ar-EG" sz="2800" b="1" dirty="0" err="1" smtClean="0">
                <a:solidFill>
                  <a:srgbClr val="FF0000"/>
                </a:solidFill>
              </a:rPr>
              <a:t>س</a:t>
            </a:r>
            <a:r>
              <a:rPr lang="ar-EG" sz="2800" b="1" dirty="0" smtClean="0">
                <a:solidFill>
                  <a:srgbClr val="FF0000"/>
                </a:solidFill>
              </a:rPr>
              <a:t> + 11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087785" y="1000108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-1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7429520" y="1400218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7143768" y="1328780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929454" y="1000108"/>
            <a:ext cx="5000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- 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357950" y="1028626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rot="10800000">
            <a:off x="6699685" y="1428736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6413933" y="1357298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715008" y="1142984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28662" y="1071546"/>
            <a:ext cx="26432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-4س -19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715272" y="1119830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572396" y="1785926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087785" y="1671568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-1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rot="10800000">
            <a:off x="7429520" y="2071678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7143768" y="2000240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5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143636" y="1762772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 +1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587455" y="1647543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 rot="10800000">
            <a:off x="4929190" y="2047653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4643438" y="1976215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6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071934" y="1647543"/>
            <a:ext cx="5000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- 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500430" y="1676061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11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 rot="10800000">
            <a:off x="3842165" y="2076171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3556413" y="2004733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5214942" y="1767265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357686" y="1714488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015687" y="1662790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-1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40" name="رابط مستقيم 39"/>
          <p:cNvCxnSpPr/>
          <p:nvPr/>
        </p:nvCxnSpPr>
        <p:spPr>
          <a:xfrm rot="10800000">
            <a:off x="2357422" y="2062900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2071670" y="1991462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500166" y="1662790"/>
            <a:ext cx="5000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- 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928662" y="1691308"/>
            <a:ext cx="664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cxnSp>
        <p:nvCxnSpPr>
          <p:cNvPr id="44" name="رابط مستقيم 43"/>
          <p:cNvCxnSpPr/>
          <p:nvPr/>
        </p:nvCxnSpPr>
        <p:spPr>
          <a:xfrm rot="10800000">
            <a:off x="1270397" y="2091418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مربع نص 44"/>
          <p:cNvSpPr txBox="1"/>
          <p:nvPr/>
        </p:nvSpPr>
        <p:spPr>
          <a:xfrm>
            <a:off x="984645" y="2019980"/>
            <a:ext cx="60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643174" y="1782512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785918" y="1729735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س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57158" y="1785926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7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8" grpId="0"/>
      <p:bldP spid="39" grpId="0"/>
      <p:bldP spid="41" grpId="0"/>
      <p:bldP spid="42" grpId="0"/>
      <p:bldP spid="43" grpId="0"/>
      <p:bldP spid="45" grpId="0"/>
      <p:bldP spid="46" grpId="0"/>
      <p:bldP spid="47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رابط مستقيم 6"/>
          <p:cNvCxnSpPr/>
          <p:nvPr/>
        </p:nvCxnSpPr>
        <p:spPr>
          <a:xfrm rot="10800000" flipV="1">
            <a:off x="4071934" y="3357562"/>
            <a:ext cx="2714644" cy="7858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 flipV="1">
            <a:off x="4071934" y="4286256"/>
            <a:ext cx="2714644" cy="14287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>
            <a:off x="4071934" y="3357562"/>
            <a:ext cx="2786082" cy="16430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0800000">
            <a:off x="4143372" y="4929198"/>
            <a:ext cx="2786082" cy="8572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357818" y="1857364"/>
            <a:ext cx="26432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15 </a:t>
            </a:r>
            <a:r>
              <a:rPr lang="ar-EG" sz="3200" b="1" dirty="0" err="1" smtClean="0">
                <a:solidFill>
                  <a:srgbClr val="FF0000"/>
                </a:solidFill>
              </a:rPr>
              <a:t>س</a:t>
            </a:r>
            <a:r>
              <a:rPr lang="ar-EG" sz="3200" b="1" dirty="0" smtClean="0">
                <a:solidFill>
                  <a:srgbClr val="FF0000"/>
                </a:solidFill>
              </a:rPr>
              <a:t> = 51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000892" y="2487035"/>
            <a:ext cx="10715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س =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429388" y="2344159"/>
            <a:ext cx="7143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51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 rot="10800000">
            <a:off x="6500826" y="2786058"/>
            <a:ext cx="64294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6357950" y="2786058"/>
            <a:ext cx="7517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15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57752" y="2500306"/>
            <a:ext cx="15716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= 3,4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714744" y="4500570"/>
            <a:ext cx="43577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ص = 45 + 0,2 × 40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714744" y="5143512"/>
            <a:ext cx="43577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ص = 45 + 8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3714744" y="5786454"/>
            <a:ext cx="43577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ص = 53 ريال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مستقيم 5"/>
          <p:cNvCxnSpPr/>
          <p:nvPr/>
        </p:nvCxnSpPr>
        <p:spPr>
          <a:xfrm rot="10800000" flipV="1">
            <a:off x="4071934" y="2928934"/>
            <a:ext cx="3143272" cy="17859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 flipV="1">
            <a:off x="4000496" y="3500438"/>
            <a:ext cx="3286148" cy="23574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 flipV="1">
            <a:off x="4071934" y="4071942"/>
            <a:ext cx="3286148" cy="1143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0800000">
            <a:off x="4071934" y="3500438"/>
            <a:ext cx="3214710" cy="12144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0800000">
            <a:off x="4071934" y="4071942"/>
            <a:ext cx="3286148" cy="1143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10800000">
            <a:off x="4000496" y="2928934"/>
            <a:ext cx="3214710" cy="28575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57166"/>
            <a:ext cx="8429684" cy="599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59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643570" y="2344159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 = 25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428860" y="2357430"/>
            <a:ext cx="1785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ف = -17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14282" y="2285992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ب = -9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929190" y="3000372"/>
            <a:ext cx="1928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م = -87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928926" y="3000372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أ = 105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-32" y="2977218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12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429256" y="3571876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ن = -7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571736" y="3571876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ر = -93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14282" y="3571876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ف = -6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643570" y="4143380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ج = 12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786050" y="4143380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ع = 3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42844" y="4143380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م = -12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429256" y="4786322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ر = 9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786050" y="4857760"/>
            <a:ext cx="16430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 = -72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57158" y="4857760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ل = 96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715008" y="5500702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أ = 12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071802" y="5429264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ق = 6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00034" y="5500702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ك = 4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7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1357290" y="2000240"/>
            <a:ext cx="3571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العدد هو 13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71670" y="2928934"/>
            <a:ext cx="3571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العدد هو 6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357290" y="4857760"/>
            <a:ext cx="3571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العدد هو 3,1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2000232" y="1857364"/>
            <a:ext cx="3571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س + 2,9 = 29,7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7158" y="2500306"/>
            <a:ext cx="4429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29,7 – 2,9 = 26,8 بوصة </a:t>
            </a:r>
            <a:r>
              <a:rPr lang="ar-EG" sz="2800" b="1" dirty="0" err="1" smtClean="0">
                <a:solidFill>
                  <a:srgbClr val="FF0000"/>
                </a:solidFill>
              </a:rPr>
              <a:t>زئبق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57224" y="4786322"/>
            <a:ext cx="44291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971 = 19 </a:t>
            </a:r>
            <a:r>
              <a:rPr lang="ar-EG" sz="3200" b="1" dirty="0" err="1" smtClean="0">
                <a:solidFill>
                  <a:srgbClr val="FF0000"/>
                </a:solidFill>
              </a:rPr>
              <a:t>ن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71604" y="5842437"/>
            <a:ext cx="50720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ن = 971 ÷ 19 = 51 ثانية تقريبا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1285852" y="2428868"/>
            <a:ext cx="22860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العدد هو 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14348" y="3000372"/>
            <a:ext cx="27861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16÷4=4-3=1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14348" y="3571876"/>
            <a:ext cx="27861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العدد هو 8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500266" y="5273117"/>
            <a:ext cx="27861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12 وردة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ark-green-powerpoint-background-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643702" y="1571612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ن = -8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500562" y="1571612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ف = -1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000232" y="1571612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ت = 3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643702" y="2643182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س = -20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572000" y="2643182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د = -48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000232" y="2643182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ب = 12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786578" y="3571876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ص = 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214810" y="3571876"/>
            <a:ext cx="16430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ف = -25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000232" y="3643314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ك = 32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929454" y="4643446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ر = -1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429124" y="4572008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أ = 42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000232" y="4572008"/>
            <a:ext cx="1428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ك = 29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715140" y="5643578"/>
            <a:ext cx="1714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س = 21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143504" y="5643578"/>
            <a:ext cx="785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ق =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571604" y="5643578"/>
            <a:ext cx="19288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م = 0,23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429124" y="5447925"/>
            <a:ext cx="75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1,4</a:t>
            </a:r>
            <a:endParaRPr lang="ar-EG" sz="2800" b="1" dirty="0">
              <a:solidFill>
                <a:srgbClr val="FF0000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rot="10800000">
            <a:off x="4609322" y="5953381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4264381" y="5895214"/>
            <a:ext cx="931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2,5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1128</Words>
  <PresentationFormat>عرض على الشاشة (3:4)‏</PresentationFormat>
  <Paragraphs>375</Paragraphs>
  <Slides>60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( MISHO )</cp:lastModifiedBy>
  <cp:revision>82</cp:revision>
  <dcterms:modified xsi:type="dcterms:W3CDTF">2007-01-19T08:59:36Z</dcterms:modified>
</cp:coreProperties>
</file>