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9" r:id="rId2"/>
    <p:sldId id="299" r:id="rId3"/>
    <p:sldId id="282" r:id="rId4"/>
    <p:sldId id="257" r:id="rId5"/>
    <p:sldId id="291" r:id="rId6"/>
    <p:sldId id="301" r:id="rId7"/>
    <p:sldId id="300" r:id="rId8"/>
    <p:sldId id="302" r:id="rId9"/>
    <p:sldId id="304" r:id="rId10"/>
    <p:sldId id="308" r:id="rId11"/>
    <p:sldId id="307" r:id="rId12"/>
    <p:sldId id="303" r:id="rId13"/>
    <p:sldId id="309" r:id="rId14"/>
    <p:sldId id="310" r:id="rId15"/>
    <p:sldId id="311" r:id="rId16"/>
    <p:sldId id="312" r:id="rId17"/>
    <p:sldId id="317" r:id="rId18"/>
    <p:sldId id="316" r:id="rId19"/>
    <p:sldId id="318" r:id="rId20"/>
    <p:sldId id="313" r:id="rId21"/>
    <p:sldId id="314" r:id="rId22"/>
    <p:sldId id="315" r:id="rId23"/>
    <p:sldId id="319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05C"/>
    <a:srgbClr val="15B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>
        <p:scale>
          <a:sx n="66" d="100"/>
          <a:sy n="66" d="100"/>
        </p:scale>
        <p:origin x="-174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21/12/35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3llm.net/contents/myuppic/050b51eb0959c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285984" y="214290"/>
            <a:ext cx="44291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دورات الحيــــاة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96944" cy="57606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صورة 3" descr="اطلاق شعار وزارة التربية والتعليم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08720"/>
            <a:ext cx="30243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 fontScale="97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:\Users\sony\Desktop\892009-011419AM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59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438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8995" y="0"/>
            <a:ext cx="8229600" cy="1143000"/>
          </a:xfrm>
        </p:spPr>
        <p:txBody>
          <a:bodyPr/>
          <a:lstStyle/>
          <a:p>
            <a:r>
              <a:rPr lang="ar-SA" dirty="0" smtClean="0"/>
              <a:t>أنواع الإخصاب 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872892" y="980728"/>
            <a:ext cx="216024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إ</a:t>
            </a:r>
            <a:r>
              <a:rPr lang="ar-SA" sz="2800" dirty="0" smtClean="0"/>
              <a:t>خصاب خارجي </a:t>
            </a:r>
          </a:p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اندماج المشيج المذكر مع المشيج المؤنث خارج الجسم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411760" y="1011505"/>
            <a:ext cx="223224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/>
              <a:t>إخصاب داخلي </a:t>
            </a:r>
          </a:p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اندماج المشيج المذكر مع المشيج المؤنث داخل الجسم </a:t>
            </a:r>
            <a:endParaRPr lang="ar-SA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322" y="2439787"/>
            <a:ext cx="3997678" cy="3430734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971600" y="2564904"/>
            <a:ext cx="3941060" cy="3305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9" name="مربع نص 8"/>
          <p:cNvSpPr txBox="1"/>
          <p:nvPr/>
        </p:nvSpPr>
        <p:spPr>
          <a:xfrm>
            <a:off x="5436096" y="5870521"/>
            <a:ext cx="37079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يحدث في بعض المخلوقات الحية ومنها : البرمائيات والأسماك </a:t>
            </a:r>
            <a:endParaRPr lang="ar-SA" sz="24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971600" y="5870521"/>
            <a:ext cx="39410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يحدث في الزواحف والطيور والثدييات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6354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ar-SA" sz="3600" b="1" dirty="0" smtClean="0"/>
              <a:t>الإخصاب الخارجي محفوف بالمخاطر , لماذا ؟</a:t>
            </a:r>
            <a:endParaRPr lang="ar-SA" sz="36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259632" y="1412776"/>
            <a:ext cx="727280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لأن البرك والأنهار والمحيطات تحتوي على كميات ضخمة من الماء تقلل فرصة التقاء المشيج المذكر مع المشيج المؤنث .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قد تتعرض الأمشاج لدرجات حرارة عالية أو للتلوث في الماء</a:t>
            </a:r>
          </a:p>
          <a:p>
            <a:endParaRPr lang="ar-SA" sz="28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403648" y="4005064"/>
            <a:ext cx="712879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تضع الضفادع والأسماك  كميات كبيرة من البيوض , لماذا ؟</a:t>
            </a:r>
            <a:endParaRPr lang="ar-SA" sz="28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763688" y="4653136"/>
            <a:ext cx="67687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1">
                    <a:lumMod val="50000"/>
                  </a:schemeClr>
                </a:solidFill>
              </a:rPr>
              <a:t>لتزيد من فرصة حدوث الإخصاب , لأنه محفوف بالمخاطر </a:t>
            </a:r>
            <a:endParaRPr lang="ar-S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1785918" y="357166"/>
            <a:ext cx="578647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ماذا يحدث للبويضة المخصبة ؟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2843226" cy="385765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857520" cy="385765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428736"/>
            <a:ext cx="2738449" cy="385765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1043608" y="5286388"/>
            <a:ext cx="77768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البيوض المخصبة تحتوي على جنين قابل للنمو داخلها </a:t>
            </a:r>
          </a:p>
        </p:txBody>
      </p:sp>
    </p:spTree>
    <p:extLst>
      <p:ext uri="{BB962C8B-B14F-4D97-AF65-F5344CB8AC3E}">
        <p14:creationId xmlns:p14="http://schemas.microsoft.com/office/powerpoint/2010/main" val="14842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428860" y="142852"/>
            <a:ext cx="44291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مقــــــــارنة </a:t>
            </a: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البيـــوض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223" y="980728"/>
            <a:ext cx="8489249" cy="5616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539552" y="4581128"/>
            <a:ext cx="3290664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5004048" y="6058162"/>
            <a:ext cx="338437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بيضة ضفدع : ليس لها قشرة , يحاط الجنين بهلام لحمايته </a:t>
            </a:r>
            <a:endParaRPr lang="ar-SA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563888" y="4437112"/>
            <a:ext cx="24482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بيض تمساح :  لها قشرة صلبة مليئة بسائل مائي </a:t>
            </a:r>
            <a:endParaRPr lang="ar-SA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98781" y="4149080"/>
            <a:ext cx="266429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بيض الدجاج : لها قشرة صلبة مليئة بسائل مائي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8611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67818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187624" y="5783387"/>
            <a:ext cx="720080" cy="369332"/>
          </a:xfrm>
          <a:prstGeom prst="rect">
            <a:avLst/>
          </a:prstGeom>
          <a:solidFill>
            <a:srgbClr val="15BB35"/>
          </a:solidFill>
        </p:spPr>
        <p:txBody>
          <a:bodyPr wrap="square" rtlCol="1">
            <a:spAutoFit/>
          </a:bodyPr>
          <a:lstStyle/>
          <a:p>
            <a:r>
              <a:rPr lang="ar-SA" b="1" dirty="0" smtClean="0"/>
              <a:t>69</a:t>
            </a:r>
            <a:endParaRPr lang="ar-SA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812249" y="3429000"/>
            <a:ext cx="23622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في كلاهما : يحدث اندماج بين الأمشاج </a:t>
            </a:r>
          </a:p>
          <a:p>
            <a:r>
              <a:rPr lang="ar-SA" sz="2000" b="1" dirty="0" smtClean="0"/>
              <a:t>تختلف في : الخارجي : خارج جسم الأنثى </a:t>
            </a:r>
          </a:p>
          <a:p>
            <a:r>
              <a:rPr lang="ar-SA" sz="2000" b="1" dirty="0" smtClean="0"/>
              <a:t>الداخلي : داخل جسم الأنثى </a:t>
            </a:r>
            <a:endParaRPr lang="ar-SA" sz="20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812249" y="5783387"/>
            <a:ext cx="23317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تمنع التيارات المائية التقاء الأمشاج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4439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405033"/>
            <a:ext cx="6981825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23528" y="764354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واجب </a:t>
            </a:r>
            <a:endParaRPr lang="ar-SA" sz="32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0" y="1678555"/>
            <a:ext cx="208823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لأنها تركز على وضع أعداد كبيرة من البيوض </a:t>
            </a:r>
            <a:r>
              <a:rPr lang="ar-SA" sz="2800" dirty="0" smtClean="0"/>
              <a:t>لتنتج أعداد مقبولة </a:t>
            </a:r>
            <a:r>
              <a:rPr lang="ar-SA" sz="2800" dirty="0"/>
              <a:t>من الصغار قادرة على العيش والبقاء.</a:t>
            </a:r>
          </a:p>
        </p:txBody>
      </p:sp>
    </p:spTree>
    <p:extLst>
      <p:ext uri="{BB962C8B-B14F-4D97-AF65-F5344CB8AC3E}">
        <p14:creationId xmlns:p14="http://schemas.microsoft.com/office/powerpoint/2010/main" val="976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ar-SA" b="1" dirty="0" smtClean="0"/>
              <a:t>دورة حياة النبات الزهري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5012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-260412"/>
            <a:ext cx="8229600" cy="1143000"/>
          </a:xfrm>
        </p:spPr>
        <p:txBody>
          <a:bodyPr/>
          <a:lstStyle/>
          <a:p>
            <a:r>
              <a:rPr lang="ar-SA" b="1" dirty="0" smtClean="0"/>
              <a:t>دورة حياة النبات الزهري </a:t>
            </a:r>
            <a:endParaRPr lang="ar-SA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030162" y="168016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النباتات الزهرية 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3887924" y="1997551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>
            <a:off x="1242435" y="1714257"/>
            <a:ext cx="25922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تتكاثر جنسيا </a:t>
            </a:r>
            <a:endParaRPr lang="ar-SA" sz="32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5364088" y="2465244"/>
            <a:ext cx="30963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النباتات اللازهرية </a:t>
            </a:r>
            <a:endParaRPr lang="ar-SA" sz="32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043608" y="2584727"/>
            <a:ext cx="25922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تتكاثر لا جنسيا </a:t>
            </a:r>
            <a:endParaRPr lang="ar-SA" sz="3200" b="1" dirty="0"/>
          </a:p>
        </p:txBody>
      </p:sp>
      <p:cxnSp>
        <p:nvCxnSpPr>
          <p:cNvPr id="11" name="رابط كسهم مستقيم 10"/>
          <p:cNvCxnSpPr/>
          <p:nvPr/>
        </p:nvCxnSpPr>
        <p:spPr>
          <a:xfrm flipH="1">
            <a:off x="3713832" y="2877114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وسيلة شرح على شكل سحابة 11"/>
          <p:cNvSpPr/>
          <p:nvPr/>
        </p:nvSpPr>
        <p:spPr>
          <a:xfrm>
            <a:off x="686520" y="562906"/>
            <a:ext cx="8457480" cy="4954325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خطط انسيابي: محطة طرفية 12"/>
          <p:cNvSpPr/>
          <p:nvPr/>
        </p:nvSpPr>
        <p:spPr>
          <a:xfrm>
            <a:off x="4247964" y="6021288"/>
            <a:ext cx="3564396" cy="648072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معلومة مهمة 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500298" y="142852"/>
            <a:ext cx="44291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دورة حياة النبات</a:t>
            </a:r>
          </a:p>
        </p:txBody>
      </p:sp>
      <p:pic>
        <p:nvPicPr>
          <p:cNvPr id="4098" name="Picture 2" descr="C:\Users\sony\Desktop\20_النبات ينمو من البذو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مربع نص 1"/>
          <p:cNvSpPr txBox="1"/>
          <p:nvPr/>
        </p:nvSpPr>
        <p:spPr>
          <a:xfrm>
            <a:off x="971600" y="6093296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النباتات الزهرية تنتج  </a:t>
            </a:r>
            <a:r>
              <a:rPr lang="ar-SA" sz="2800" b="1" dirty="0" smtClean="0">
                <a:solidFill>
                  <a:srgbClr val="FF0000"/>
                </a:solidFill>
              </a:rPr>
              <a:t>الأزهار</a:t>
            </a:r>
            <a:r>
              <a:rPr lang="ar-SA" sz="2800" b="1" dirty="0" smtClean="0"/>
              <a:t>  و</a:t>
            </a:r>
            <a:r>
              <a:rPr lang="ar-SA" sz="2800" b="1" dirty="0" smtClean="0">
                <a:solidFill>
                  <a:srgbClr val="FF0000"/>
                </a:solidFill>
              </a:rPr>
              <a:t>الثمار </a:t>
            </a:r>
            <a:r>
              <a:rPr lang="ar-SA" sz="2800" b="1" dirty="0" smtClean="0"/>
              <a:t>و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البذور</a:t>
            </a:r>
            <a:r>
              <a:rPr lang="ar-SA" sz="2800" b="1" dirty="0" smtClean="0"/>
              <a:t>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40157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825" y="142852"/>
            <a:ext cx="9142175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دورات الحياة</a:t>
            </a:r>
            <a:r>
              <a:rPr lang="ar-SA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endParaRPr lang="ar-SA" sz="4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 مراحل النمو المختلفة التي يمر بها المخلوق الحي .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55976" y="1700808"/>
            <a:ext cx="4682609" cy="4301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11" name="Picture 2" descr="C:\Users\sony\Desktop\24_دورة حياة الدجاج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00808"/>
            <a:ext cx="3926240" cy="4301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85720" y="142852"/>
            <a:ext cx="857256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الزهرة : هي</a:t>
            </a:r>
            <a:r>
              <a:rPr kumimoji="0" lang="ar-SA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عضو التكاثر في النبات الذي ينتج حبوب اللقاح والبويضات  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sony\Desktop\img\u1f2d2p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572560" cy="571504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مربع نص 1"/>
          <p:cNvSpPr txBox="1"/>
          <p:nvPr/>
        </p:nvSpPr>
        <p:spPr>
          <a:xfrm>
            <a:off x="8028384" y="1834371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السداة</a:t>
            </a:r>
            <a:endParaRPr lang="ar-SA" sz="24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948264" y="1572761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المتك </a:t>
            </a:r>
            <a:endParaRPr lang="ar-SA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948264" y="2019454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الخيط</a:t>
            </a:r>
            <a:endParaRPr lang="ar-SA" sz="24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0" y="3284984"/>
            <a:ext cx="971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err="1" smtClean="0"/>
              <a:t>الكربلة</a:t>
            </a:r>
            <a:r>
              <a:rPr lang="ar-SA" sz="2400" b="1" dirty="0" smtClean="0"/>
              <a:t> </a:t>
            </a:r>
            <a:endParaRPr lang="ar-SA" sz="2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115616" y="4941168"/>
            <a:ext cx="100811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المبيض</a:t>
            </a:r>
            <a:endParaRPr lang="ar-SA" sz="24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115616" y="2667064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القلم</a:t>
            </a:r>
            <a:endParaRPr lang="ar-SA" sz="2400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1115616" y="1572761"/>
            <a:ext cx="12961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الميسم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8082459" y="3786190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البتلة</a:t>
            </a:r>
            <a:endParaRPr lang="ar-SA" sz="24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7596336" y="4915180"/>
            <a:ext cx="131203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البويضة</a:t>
            </a:r>
            <a:endParaRPr lang="ar-SA" sz="24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7837406" y="5517232"/>
            <a:ext cx="8298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السبلة</a:t>
            </a:r>
            <a:endParaRPr lang="ar-SA" sz="24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7088024" y="2421703"/>
            <a:ext cx="17807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الجزء المذكر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53612" y="3744105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الجزء المؤنث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143108" y="142852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طريقة التكاثر في الزهرة</a:t>
            </a:r>
          </a:p>
        </p:txBody>
      </p:sp>
      <p:pic>
        <p:nvPicPr>
          <p:cNvPr id="5122" name="Picture 2" descr="C:\Users\sony\Desktop\06_طريقة التكاثر في النباتات المزهر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28670"/>
            <a:ext cx="8572560" cy="5715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مستطيل 1"/>
          <p:cNvSpPr/>
          <p:nvPr/>
        </p:nvSpPr>
        <p:spPr>
          <a:xfrm>
            <a:off x="467544" y="4653136"/>
            <a:ext cx="8572560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05" t="5352" r="63580" b="5352"/>
          <a:stretch/>
        </p:blipFill>
        <p:spPr>
          <a:xfrm>
            <a:off x="3506394" y="857232"/>
            <a:ext cx="1872000" cy="1028700"/>
          </a:xfrm>
          <a:prstGeom prst="rect">
            <a:avLst/>
          </a:prstGeom>
        </p:spPr>
      </p:pic>
      <p:sp>
        <p:nvSpPr>
          <p:cNvPr id="4" name="شكل حر 3"/>
          <p:cNvSpPr/>
          <p:nvPr/>
        </p:nvSpPr>
        <p:spPr>
          <a:xfrm>
            <a:off x="2220686" y="1131572"/>
            <a:ext cx="4511554" cy="1145300"/>
          </a:xfrm>
          <a:custGeom>
            <a:avLst/>
            <a:gdLst>
              <a:gd name="connsiteX0" fmla="*/ 0 w 3831771"/>
              <a:gd name="connsiteY0" fmla="*/ 754743 h 754743"/>
              <a:gd name="connsiteX1" fmla="*/ 14514 w 3831771"/>
              <a:gd name="connsiteY1" fmla="*/ 609600 h 754743"/>
              <a:gd name="connsiteX2" fmla="*/ 43543 w 3831771"/>
              <a:gd name="connsiteY2" fmla="*/ 551543 h 754743"/>
              <a:gd name="connsiteX3" fmla="*/ 58057 w 3831771"/>
              <a:gd name="connsiteY3" fmla="*/ 508000 h 754743"/>
              <a:gd name="connsiteX4" fmla="*/ 159657 w 3831771"/>
              <a:gd name="connsiteY4" fmla="*/ 391886 h 754743"/>
              <a:gd name="connsiteX5" fmla="*/ 188685 w 3831771"/>
              <a:gd name="connsiteY5" fmla="*/ 333829 h 754743"/>
              <a:gd name="connsiteX6" fmla="*/ 333828 w 3831771"/>
              <a:gd name="connsiteY6" fmla="*/ 203200 h 754743"/>
              <a:gd name="connsiteX7" fmla="*/ 377371 w 3831771"/>
              <a:gd name="connsiteY7" fmla="*/ 159658 h 754743"/>
              <a:gd name="connsiteX8" fmla="*/ 522514 w 3831771"/>
              <a:gd name="connsiteY8" fmla="*/ 72572 h 754743"/>
              <a:gd name="connsiteX9" fmla="*/ 551543 w 3831771"/>
              <a:gd name="connsiteY9" fmla="*/ 29029 h 754743"/>
              <a:gd name="connsiteX10" fmla="*/ 609600 w 3831771"/>
              <a:gd name="connsiteY10" fmla="*/ 14515 h 754743"/>
              <a:gd name="connsiteX11" fmla="*/ 653143 w 3831771"/>
              <a:gd name="connsiteY11" fmla="*/ 0 h 754743"/>
              <a:gd name="connsiteX12" fmla="*/ 885371 w 3831771"/>
              <a:gd name="connsiteY12" fmla="*/ 14515 h 754743"/>
              <a:gd name="connsiteX13" fmla="*/ 972457 w 3831771"/>
              <a:gd name="connsiteY13" fmla="*/ 29029 h 754743"/>
              <a:gd name="connsiteX14" fmla="*/ 1016000 w 3831771"/>
              <a:gd name="connsiteY14" fmla="*/ 43543 h 754743"/>
              <a:gd name="connsiteX15" fmla="*/ 1074057 w 3831771"/>
              <a:gd name="connsiteY15" fmla="*/ 58058 h 754743"/>
              <a:gd name="connsiteX16" fmla="*/ 1132114 w 3831771"/>
              <a:gd name="connsiteY16" fmla="*/ 101600 h 754743"/>
              <a:gd name="connsiteX17" fmla="*/ 1175657 w 3831771"/>
              <a:gd name="connsiteY17" fmla="*/ 130629 h 754743"/>
              <a:gd name="connsiteX18" fmla="*/ 1219200 w 3831771"/>
              <a:gd name="connsiteY18" fmla="*/ 188686 h 754743"/>
              <a:gd name="connsiteX19" fmla="*/ 1204685 w 3831771"/>
              <a:gd name="connsiteY19" fmla="*/ 391886 h 754743"/>
              <a:gd name="connsiteX20" fmla="*/ 1161143 w 3831771"/>
              <a:gd name="connsiteY20" fmla="*/ 406400 h 754743"/>
              <a:gd name="connsiteX21" fmla="*/ 1132114 w 3831771"/>
              <a:gd name="connsiteY21" fmla="*/ 449943 h 754743"/>
              <a:gd name="connsiteX22" fmla="*/ 1045028 w 3831771"/>
              <a:gd name="connsiteY22" fmla="*/ 493486 h 754743"/>
              <a:gd name="connsiteX23" fmla="*/ 812800 w 3831771"/>
              <a:gd name="connsiteY23" fmla="*/ 478972 h 754743"/>
              <a:gd name="connsiteX24" fmla="*/ 783771 w 3831771"/>
              <a:gd name="connsiteY24" fmla="*/ 391886 h 754743"/>
              <a:gd name="connsiteX25" fmla="*/ 812800 w 3831771"/>
              <a:gd name="connsiteY25" fmla="*/ 232229 h 754743"/>
              <a:gd name="connsiteX26" fmla="*/ 841828 w 3831771"/>
              <a:gd name="connsiteY26" fmla="*/ 188686 h 754743"/>
              <a:gd name="connsiteX27" fmla="*/ 885371 w 3831771"/>
              <a:gd name="connsiteY27" fmla="*/ 159658 h 754743"/>
              <a:gd name="connsiteX28" fmla="*/ 899885 w 3831771"/>
              <a:gd name="connsiteY28" fmla="*/ 116115 h 754743"/>
              <a:gd name="connsiteX29" fmla="*/ 943428 w 3831771"/>
              <a:gd name="connsiteY29" fmla="*/ 101600 h 754743"/>
              <a:gd name="connsiteX30" fmla="*/ 1059543 w 3831771"/>
              <a:gd name="connsiteY30" fmla="*/ 58058 h 754743"/>
              <a:gd name="connsiteX31" fmla="*/ 1378857 w 3831771"/>
              <a:gd name="connsiteY31" fmla="*/ 72572 h 754743"/>
              <a:gd name="connsiteX32" fmla="*/ 1480457 w 3831771"/>
              <a:gd name="connsiteY32" fmla="*/ 87086 h 754743"/>
              <a:gd name="connsiteX33" fmla="*/ 1785257 w 3831771"/>
              <a:gd name="connsiteY33" fmla="*/ 101600 h 754743"/>
              <a:gd name="connsiteX34" fmla="*/ 1886857 w 3831771"/>
              <a:gd name="connsiteY34" fmla="*/ 130629 h 754743"/>
              <a:gd name="connsiteX35" fmla="*/ 1973943 w 3831771"/>
              <a:gd name="connsiteY35" fmla="*/ 159658 h 754743"/>
              <a:gd name="connsiteX36" fmla="*/ 2061028 w 3831771"/>
              <a:gd name="connsiteY36" fmla="*/ 217715 h 754743"/>
              <a:gd name="connsiteX37" fmla="*/ 2090057 w 3831771"/>
              <a:gd name="connsiteY37" fmla="*/ 261258 h 754743"/>
              <a:gd name="connsiteX38" fmla="*/ 2177143 w 3831771"/>
              <a:gd name="connsiteY38" fmla="*/ 304800 h 754743"/>
              <a:gd name="connsiteX39" fmla="*/ 2220685 w 3831771"/>
              <a:gd name="connsiteY39" fmla="*/ 333829 h 754743"/>
              <a:gd name="connsiteX40" fmla="*/ 2351314 w 3831771"/>
              <a:gd name="connsiteY40" fmla="*/ 435429 h 754743"/>
              <a:gd name="connsiteX41" fmla="*/ 2438400 w 3831771"/>
              <a:gd name="connsiteY41" fmla="*/ 464458 h 754743"/>
              <a:gd name="connsiteX42" fmla="*/ 2510971 w 3831771"/>
              <a:gd name="connsiteY42" fmla="*/ 537029 h 754743"/>
              <a:gd name="connsiteX43" fmla="*/ 2540000 w 3831771"/>
              <a:gd name="connsiteY43" fmla="*/ 580572 h 754743"/>
              <a:gd name="connsiteX44" fmla="*/ 2554514 w 3831771"/>
              <a:gd name="connsiteY44" fmla="*/ 624115 h 754743"/>
              <a:gd name="connsiteX45" fmla="*/ 2641600 w 3831771"/>
              <a:gd name="connsiteY45" fmla="*/ 609600 h 754743"/>
              <a:gd name="connsiteX46" fmla="*/ 2685143 w 3831771"/>
              <a:gd name="connsiteY46" fmla="*/ 595086 h 754743"/>
              <a:gd name="connsiteX47" fmla="*/ 2743200 w 3831771"/>
              <a:gd name="connsiteY47" fmla="*/ 537029 h 754743"/>
              <a:gd name="connsiteX48" fmla="*/ 2772228 w 3831771"/>
              <a:gd name="connsiteY48" fmla="*/ 493486 h 754743"/>
              <a:gd name="connsiteX49" fmla="*/ 2815771 w 3831771"/>
              <a:gd name="connsiteY49" fmla="*/ 478972 h 754743"/>
              <a:gd name="connsiteX50" fmla="*/ 2873828 w 3831771"/>
              <a:gd name="connsiteY50" fmla="*/ 449943 h 754743"/>
              <a:gd name="connsiteX51" fmla="*/ 2917371 w 3831771"/>
              <a:gd name="connsiteY51" fmla="*/ 406400 h 754743"/>
              <a:gd name="connsiteX52" fmla="*/ 2975428 w 3831771"/>
              <a:gd name="connsiteY52" fmla="*/ 391886 h 754743"/>
              <a:gd name="connsiteX53" fmla="*/ 3033485 w 3831771"/>
              <a:gd name="connsiteY53" fmla="*/ 362858 h 754743"/>
              <a:gd name="connsiteX54" fmla="*/ 3135085 w 3831771"/>
              <a:gd name="connsiteY54" fmla="*/ 333829 h 754743"/>
              <a:gd name="connsiteX55" fmla="*/ 3352800 w 3831771"/>
              <a:gd name="connsiteY55" fmla="*/ 348343 h 754743"/>
              <a:gd name="connsiteX56" fmla="*/ 3396343 w 3831771"/>
              <a:gd name="connsiteY56" fmla="*/ 377372 h 754743"/>
              <a:gd name="connsiteX57" fmla="*/ 3468914 w 3831771"/>
              <a:gd name="connsiteY57" fmla="*/ 464458 h 754743"/>
              <a:gd name="connsiteX58" fmla="*/ 3454400 w 3831771"/>
              <a:gd name="connsiteY58" fmla="*/ 653143 h 754743"/>
              <a:gd name="connsiteX59" fmla="*/ 3309257 w 3831771"/>
              <a:gd name="connsiteY59" fmla="*/ 696686 h 754743"/>
              <a:gd name="connsiteX60" fmla="*/ 3236685 w 3831771"/>
              <a:gd name="connsiteY60" fmla="*/ 682172 h 754743"/>
              <a:gd name="connsiteX61" fmla="*/ 3222171 w 3831771"/>
              <a:gd name="connsiteY61" fmla="*/ 638629 h 754743"/>
              <a:gd name="connsiteX62" fmla="*/ 3193143 w 3831771"/>
              <a:gd name="connsiteY62" fmla="*/ 580572 h 754743"/>
              <a:gd name="connsiteX63" fmla="*/ 3207657 w 3831771"/>
              <a:gd name="connsiteY63" fmla="*/ 435429 h 754743"/>
              <a:gd name="connsiteX64" fmla="*/ 3323771 w 3831771"/>
              <a:gd name="connsiteY64" fmla="*/ 406400 h 754743"/>
              <a:gd name="connsiteX65" fmla="*/ 3381828 w 3831771"/>
              <a:gd name="connsiteY65" fmla="*/ 391886 h 754743"/>
              <a:gd name="connsiteX66" fmla="*/ 3541485 w 3831771"/>
              <a:gd name="connsiteY66" fmla="*/ 420915 h 754743"/>
              <a:gd name="connsiteX67" fmla="*/ 3628571 w 3831771"/>
              <a:gd name="connsiteY67" fmla="*/ 493486 h 754743"/>
              <a:gd name="connsiteX68" fmla="*/ 3672114 w 3831771"/>
              <a:gd name="connsiteY68" fmla="*/ 508000 h 754743"/>
              <a:gd name="connsiteX69" fmla="*/ 3744685 w 3831771"/>
              <a:gd name="connsiteY69" fmla="*/ 595086 h 754743"/>
              <a:gd name="connsiteX70" fmla="*/ 3831771 w 3831771"/>
              <a:gd name="connsiteY70" fmla="*/ 711200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831771" h="754743">
                <a:moveTo>
                  <a:pt x="0" y="754743"/>
                </a:moveTo>
                <a:cubicBezTo>
                  <a:pt x="4838" y="706362"/>
                  <a:pt x="4326" y="657143"/>
                  <a:pt x="14514" y="609600"/>
                </a:cubicBezTo>
                <a:cubicBezTo>
                  <a:pt x="19048" y="588444"/>
                  <a:pt x="35020" y="571430"/>
                  <a:pt x="43543" y="551543"/>
                </a:cubicBezTo>
                <a:cubicBezTo>
                  <a:pt x="49570" y="537481"/>
                  <a:pt x="50466" y="521284"/>
                  <a:pt x="58057" y="508000"/>
                </a:cubicBezTo>
                <a:cubicBezTo>
                  <a:pt x="84707" y="461363"/>
                  <a:pt x="122185" y="429358"/>
                  <a:pt x="159657" y="391886"/>
                </a:cubicBezTo>
                <a:cubicBezTo>
                  <a:pt x="169333" y="372534"/>
                  <a:pt x="175169" y="350724"/>
                  <a:pt x="188685" y="333829"/>
                </a:cubicBezTo>
                <a:cubicBezTo>
                  <a:pt x="268639" y="233886"/>
                  <a:pt x="257211" y="268871"/>
                  <a:pt x="333828" y="203200"/>
                </a:cubicBezTo>
                <a:cubicBezTo>
                  <a:pt x="349413" y="189842"/>
                  <a:pt x="361169" y="172260"/>
                  <a:pt x="377371" y="159658"/>
                </a:cubicBezTo>
                <a:cubicBezTo>
                  <a:pt x="440429" y="110613"/>
                  <a:pt x="459318" y="104170"/>
                  <a:pt x="522514" y="72572"/>
                </a:cubicBezTo>
                <a:cubicBezTo>
                  <a:pt x="532190" y="58058"/>
                  <a:pt x="537029" y="38705"/>
                  <a:pt x="551543" y="29029"/>
                </a:cubicBezTo>
                <a:cubicBezTo>
                  <a:pt x="568141" y="17964"/>
                  <a:pt x="590420" y="19995"/>
                  <a:pt x="609600" y="14515"/>
                </a:cubicBezTo>
                <a:cubicBezTo>
                  <a:pt x="624311" y="10312"/>
                  <a:pt x="638629" y="4838"/>
                  <a:pt x="653143" y="0"/>
                </a:cubicBezTo>
                <a:cubicBezTo>
                  <a:pt x="730552" y="4838"/>
                  <a:pt x="808129" y="7493"/>
                  <a:pt x="885371" y="14515"/>
                </a:cubicBezTo>
                <a:cubicBezTo>
                  <a:pt x="914679" y="17179"/>
                  <a:pt x="943729" y="22645"/>
                  <a:pt x="972457" y="29029"/>
                </a:cubicBezTo>
                <a:cubicBezTo>
                  <a:pt x="987392" y="32348"/>
                  <a:pt x="1001289" y="39340"/>
                  <a:pt x="1016000" y="43543"/>
                </a:cubicBezTo>
                <a:cubicBezTo>
                  <a:pt x="1035180" y="49023"/>
                  <a:pt x="1054705" y="53220"/>
                  <a:pt x="1074057" y="58058"/>
                </a:cubicBezTo>
                <a:cubicBezTo>
                  <a:pt x="1093409" y="72572"/>
                  <a:pt x="1112430" y="87540"/>
                  <a:pt x="1132114" y="101600"/>
                </a:cubicBezTo>
                <a:cubicBezTo>
                  <a:pt x="1146309" y="111739"/>
                  <a:pt x="1163322" y="118294"/>
                  <a:pt x="1175657" y="130629"/>
                </a:cubicBezTo>
                <a:cubicBezTo>
                  <a:pt x="1192762" y="147734"/>
                  <a:pt x="1204686" y="169334"/>
                  <a:pt x="1219200" y="188686"/>
                </a:cubicBezTo>
                <a:cubicBezTo>
                  <a:pt x="1239666" y="270551"/>
                  <a:pt x="1252502" y="286688"/>
                  <a:pt x="1204685" y="391886"/>
                </a:cubicBezTo>
                <a:cubicBezTo>
                  <a:pt x="1198354" y="405814"/>
                  <a:pt x="1175657" y="401562"/>
                  <a:pt x="1161143" y="406400"/>
                </a:cubicBezTo>
                <a:cubicBezTo>
                  <a:pt x="1151467" y="420914"/>
                  <a:pt x="1144449" y="437608"/>
                  <a:pt x="1132114" y="449943"/>
                </a:cubicBezTo>
                <a:cubicBezTo>
                  <a:pt x="1103977" y="478080"/>
                  <a:pt x="1080444" y="481681"/>
                  <a:pt x="1045028" y="493486"/>
                </a:cubicBezTo>
                <a:cubicBezTo>
                  <a:pt x="967619" y="488648"/>
                  <a:pt x="885087" y="507083"/>
                  <a:pt x="812800" y="478972"/>
                </a:cubicBezTo>
                <a:cubicBezTo>
                  <a:pt x="784282" y="467882"/>
                  <a:pt x="783771" y="391886"/>
                  <a:pt x="783771" y="391886"/>
                </a:cubicBezTo>
                <a:cubicBezTo>
                  <a:pt x="788775" y="351850"/>
                  <a:pt x="790424" y="276981"/>
                  <a:pt x="812800" y="232229"/>
                </a:cubicBezTo>
                <a:cubicBezTo>
                  <a:pt x="820601" y="216627"/>
                  <a:pt x="829493" y="201021"/>
                  <a:pt x="841828" y="188686"/>
                </a:cubicBezTo>
                <a:cubicBezTo>
                  <a:pt x="854163" y="176351"/>
                  <a:pt x="870857" y="169334"/>
                  <a:pt x="885371" y="159658"/>
                </a:cubicBezTo>
                <a:cubicBezTo>
                  <a:pt x="890209" y="145144"/>
                  <a:pt x="889067" y="126933"/>
                  <a:pt x="899885" y="116115"/>
                </a:cubicBezTo>
                <a:cubicBezTo>
                  <a:pt x="910703" y="105297"/>
                  <a:pt x="929744" y="108442"/>
                  <a:pt x="943428" y="101600"/>
                </a:cubicBezTo>
                <a:cubicBezTo>
                  <a:pt x="1043088" y="51770"/>
                  <a:pt x="919533" y="86059"/>
                  <a:pt x="1059543" y="58058"/>
                </a:cubicBezTo>
                <a:cubicBezTo>
                  <a:pt x="1165981" y="62896"/>
                  <a:pt x="1272562" y="65241"/>
                  <a:pt x="1378857" y="72572"/>
                </a:cubicBezTo>
                <a:cubicBezTo>
                  <a:pt x="1412986" y="74926"/>
                  <a:pt x="1446333" y="84649"/>
                  <a:pt x="1480457" y="87086"/>
                </a:cubicBezTo>
                <a:cubicBezTo>
                  <a:pt x="1581914" y="94333"/>
                  <a:pt x="1683657" y="96762"/>
                  <a:pt x="1785257" y="101600"/>
                </a:cubicBezTo>
                <a:cubicBezTo>
                  <a:pt x="1931564" y="150371"/>
                  <a:pt x="1704645" y="75965"/>
                  <a:pt x="1886857" y="130629"/>
                </a:cubicBezTo>
                <a:cubicBezTo>
                  <a:pt x="1916165" y="139422"/>
                  <a:pt x="1948483" y="142685"/>
                  <a:pt x="1973943" y="159658"/>
                </a:cubicBezTo>
                <a:lnTo>
                  <a:pt x="2061028" y="217715"/>
                </a:lnTo>
                <a:cubicBezTo>
                  <a:pt x="2070704" y="232229"/>
                  <a:pt x="2077722" y="248923"/>
                  <a:pt x="2090057" y="261258"/>
                </a:cubicBezTo>
                <a:cubicBezTo>
                  <a:pt x="2118193" y="289394"/>
                  <a:pt x="2141729" y="292996"/>
                  <a:pt x="2177143" y="304800"/>
                </a:cubicBezTo>
                <a:cubicBezTo>
                  <a:pt x="2191657" y="314476"/>
                  <a:pt x="2207284" y="322662"/>
                  <a:pt x="2220685" y="333829"/>
                </a:cubicBezTo>
                <a:cubicBezTo>
                  <a:pt x="2270778" y="375574"/>
                  <a:pt x="2277947" y="410973"/>
                  <a:pt x="2351314" y="435429"/>
                </a:cubicBezTo>
                <a:lnTo>
                  <a:pt x="2438400" y="464458"/>
                </a:lnTo>
                <a:cubicBezTo>
                  <a:pt x="2515807" y="580568"/>
                  <a:pt x="2414210" y="440268"/>
                  <a:pt x="2510971" y="537029"/>
                </a:cubicBezTo>
                <a:cubicBezTo>
                  <a:pt x="2523306" y="549364"/>
                  <a:pt x="2530324" y="566058"/>
                  <a:pt x="2540000" y="580572"/>
                </a:cubicBezTo>
                <a:cubicBezTo>
                  <a:pt x="2544838" y="595086"/>
                  <a:pt x="2543696" y="613297"/>
                  <a:pt x="2554514" y="624115"/>
                </a:cubicBezTo>
                <a:cubicBezTo>
                  <a:pt x="2593382" y="662983"/>
                  <a:pt x="2609526" y="625637"/>
                  <a:pt x="2641600" y="609600"/>
                </a:cubicBezTo>
                <a:cubicBezTo>
                  <a:pt x="2655284" y="602758"/>
                  <a:pt x="2670629" y="599924"/>
                  <a:pt x="2685143" y="595086"/>
                </a:cubicBezTo>
                <a:cubicBezTo>
                  <a:pt x="2716810" y="500083"/>
                  <a:pt x="2672828" y="593327"/>
                  <a:pt x="2743200" y="537029"/>
                </a:cubicBezTo>
                <a:cubicBezTo>
                  <a:pt x="2756821" y="526132"/>
                  <a:pt x="2758607" y="504383"/>
                  <a:pt x="2772228" y="493486"/>
                </a:cubicBezTo>
                <a:cubicBezTo>
                  <a:pt x="2784175" y="483929"/>
                  <a:pt x="2801709" y="484999"/>
                  <a:pt x="2815771" y="478972"/>
                </a:cubicBezTo>
                <a:cubicBezTo>
                  <a:pt x="2835658" y="470449"/>
                  <a:pt x="2856222" y="462519"/>
                  <a:pt x="2873828" y="449943"/>
                </a:cubicBezTo>
                <a:cubicBezTo>
                  <a:pt x="2890531" y="438012"/>
                  <a:pt x="2899549" y="416584"/>
                  <a:pt x="2917371" y="406400"/>
                </a:cubicBezTo>
                <a:cubicBezTo>
                  <a:pt x="2934691" y="396503"/>
                  <a:pt x="2956750" y="398890"/>
                  <a:pt x="2975428" y="391886"/>
                </a:cubicBezTo>
                <a:cubicBezTo>
                  <a:pt x="2995687" y="384289"/>
                  <a:pt x="3013598" y="371381"/>
                  <a:pt x="3033485" y="362858"/>
                </a:cubicBezTo>
                <a:cubicBezTo>
                  <a:pt x="3062642" y="350362"/>
                  <a:pt x="3105616" y="341196"/>
                  <a:pt x="3135085" y="333829"/>
                </a:cubicBezTo>
                <a:cubicBezTo>
                  <a:pt x="3207657" y="338667"/>
                  <a:pt x="3281057" y="336386"/>
                  <a:pt x="3352800" y="348343"/>
                </a:cubicBezTo>
                <a:cubicBezTo>
                  <a:pt x="3370007" y="351211"/>
                  <a:pt x="3382942" y="366204"/>
                  <a:pt x="3396343" y="377372"/>
                </a:cubicBezTo>
                <a:cubicBezTo>
                  <a:pt x="3438249" y="412294"/>
                  <a:pt x="3440372" y="421645"/>
                  <a:pt x="3468914" y="464458"/>
                </a:cubicBezTo>
                <a:cubicBezTo>
                  <a:pt x="3464076" y="527353"/>
                  <a:pt x="3481076" y="595980"/>
                  <a:pt x="3454400" y="653143"/>
                </a:cubicBezTo>
                <a:cubicBezTo>
                  <a:pt x="3449732" y="663145"/>
                  <a:pt x="3330933" y="691267"/>
                  <a:pt x="3309257" y="696686"/>
                </a:cubicBezTo>
                <a:cubicBezTo>
                  <a:pt x="3285066" y="691848"/>
                  <a:pt x="3257211" y="695856"/>
                  <a:pt x="3236685" y="682172"/>
                </a:cubicBezTo>
                <a:cubicBezTo>
                  <a:pt x="3223955" y="673685"/>
                  <a:pt x="3228198" y="652691"/>
                  <a:pt x="3222171" y="638629"/>
                </a:cubicBezTo>
                <a:cubicBezTo>
                  <a:pt x="3213648" y="618742"/>
                  <a:pt x="3202819" y="599924"/>
                  <a:pt x="3193143" y="580572"/>
                </a:cubicBezTo>
                <a:cubicBezTo>
                  <a:pt x="3197981" y="532191"/>
                  <a:pt x="3178484" y="474327"/>
                  <a:pt x="3207657" y="435429"/>
                </a:cubicBezTo>
                <a:cubicBezTo>
                  <a:pt x="3231594" y="403512"/>
                  <a:pt x="3285066" y="416076"/>
                  <a:pt x="3323771" y="406400"/>
                </a:cubicBezTo>
                <a:lnTo>
                  <a:pt x="3381828" y="391886"/>
                </a:lnTo>
                <a:cubicBezTo>
                  <a:pt x="3421866" y="396891"/>
                  <a:pt x="3496733" y="398539"/>
                  <a:pt x="3541485" y="420915"/>
                </a:cubicBezTo>
                <a:cubicBezTo>
                  <a:pt x="3636469" y="468408"/>
                  <a:pt x="3532260" y="429279"/>
                  <a:pt x="3628571" y="493486"/>
                </a:cubicBezTo>
                <a:cubicBezTo>
                  <a:pt x="3641301" y="501973"/>
                  <a:pt x="3657600" y="503162"/>
                  <a:pt x="3672114" y="508000"/>
                </a:cubicBezTo>
                <a:cubicBezTo>
                  <a:pt x="3775847" y="663597"/>
                  <a:pt x="3614303" y="427452"/>
                  <a:pt x="3744685" y="595086"/>
                </a:cubicBezTo>
                <a:cubicBezTo>
                  <a:pt x="3859564" y="742788"/>
                  <a:pt x="3758764" y="638193"/>
                  <a:pt x="3831771" y="711200"/>
                </a:cubicBezTo>
              </a:path>
            </a:pathLst>
          </a:cu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/>
          <p:cNvSpPr txBox="1"/>
          <p:nvPr/>
        </p:nvSpPr>
        <p:spPr>
          <a:xfrm>
            <a:off x="5508104" y="4509120"/>
            <a:ext cx="28083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/>
              <a:t>التلقيح الخلطي :</a:t>
            </a:r>
          </a:p>
          <a:p>
            <a:pPr algn="ctr"/>
            <a:r>
              <a:rPr lang="ar-SA" sz="2400" dirty="0" smtClean="0"/>
              <a:t>عندما تنتقل حبوب اللقاح من زهرة نبات لتلقح زهرة أخرى </a:t>
            </a:r>
            <a:endParaRPr lang="ar-SA" sz="2400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043608" y="4653136"/>
            <a:ext cx="28083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/>
              <a:t>التلقيح الذاتي :</a:t>
            </a:r>
          </a:p>
          <a:p>
            <a:pPr algn="ctr"/>
            <a:r>
              <a:rPr lang="ar-SA" sz="2400" dirty="0" smtClean="0"/>
              <a:t>عندما تلقح الأجزاء الذكرية في الزهرة الأجزاء الأنثوية فيها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4466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143108" y="142852"/>
            <a:ext cx="485778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دورة حياة النبات الزهري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96944" cy="568863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مستطيل 7"/>
          <p:cNvSpPr/>
          <p:nvPr/>
        </p:nvSpPr>
        <p:spPr>
          <a:xfrm>
            <a:off x="7164288" y="1052736"/>
            <a:ext cx="1634480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7164288" y="6021288"/>
            <a:ext cx="1634480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37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61" y="83344"/>
            <a:ext cx="706755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731756" y="6402536"/>
            <a:ext cx="1080120" cy="461665"/>
          </a:xfrm>
          <a:prstGeom prst="rect">
            <a:avLst/>
          </a:prstGeom>
          <a:solidFill>
            <a:srgbClr val="6DD05C"/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7</a:t>
            </a:r>
            <a:r>
              <a:rPr lang="ar-SA" sz="2400" b="1" dirty="0" smtClean="0"/>
              <a:t>2</a:t>
            </a:r>
            <a:endParaRPr lang="ar-SA" sz="24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64614" y="538475"/>
            <a:ext cx="18225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واجب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0" y="1196752"/>
            <a:ext cx="208715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نعم , لأنه حتى يحدث إخصاب يجب أن تنجح حبوب اللقاح في الوصول إلى البويضة 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1568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1187624" y="142852"/>
            <a:ext cx="5670392" cy="199000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التحول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سلسلة من مراحل النمو المميزة المختلفة </a:t>
            </a: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ar-SA" sz="2800" b="1" dirty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932040" y="1931640"/>
            <a:ext cx="3384376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التحول الكامل </a:t>
            </a:r>
          </a:p>
          <a:p>
            <a:r>
              <a:rPr lang="ar-SA" sz="2800" b="1" dirty="0" smtClean="0">
                <a:solidFill>
                  <a:schemeClr val="tx2">
                    <a:lumMod val="75000"/>
                  </a:schemeClr>
                </a:solidFill>
              </a:rPr>
              <a:t>1- أربع مراحل مميزة </a:t>
            </a:r>
          </a:p>
          <a:p>
            <a:r>
              <a:rPr lang="ar-SA" sz="2800" b="1" dirty="0" smtClean="0">
                <a:solidFill>
                  <a:schemeClr val="tx2">
                    <a:lumMod val="75000"/>
                  </a:schemeClr>
                </a:solidFill>
              </a:rPr>
              <a:t>2-الحيوان البالغ مختلف تماما عنه في وقت الفقس 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7544" y="1993195"/>
            <a:ext cx="3024336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التحول الناقص </a:t>
            </a:r>
          </a:p>
          <a:p>
            <a:r>
              <a:rPr lang="ar-SA" sz="2800" b="1" dirty="0" smtClean="0">
                <a:solidFill>
                  <a:schemeClr val="tx2">
                    <a:lumMod val="75000"/>
                  </a:schemeClr>
                </a:solidFill>
              </a:rPr>
              <a:t>1- ثلاث مراحل فقط </a:t>
            </a:r>
          </a:p>
          <a:p>
            <a:r>
              <a:rPr lang="ar-SA" sz="2800" b="1" dirty="0" smtClean="0">
                <a:solidFill>
                  <a:schemeClr val="tx2">
                    <a:lumMod val="75000"/>
                  </a:schemeClr>
                </a:solidFill>
              </a:rPr>
              <a:t>2- شكل الحيوان البالغ يشبه شكله بعد الفقس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211960" y="1412776"/>
            <a:ext cx="2160240" cy="518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>
            <a:endCxn id="3" idx="0"/>
          </p:cNvCxnSpPr>
          <p:nvPr/>
        </p:nvCxnSpPr>
        <p:spPr>
          <a:xfrm flipH="1">
            <a:off x="1979712" y="1412776"/>
            <a:ext cx="2232248" cy="5804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65246"/>
            <a:ext cx="4355975" cy="2880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039" y="3870632"/>
            <a:ext cx="4502304" cy="2874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71736" y="142852"/>
            <a:ext cx="44291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التحـــــول الكـــامل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3786182" y="857232"/>
            <a:ext cx="2028812" cy="57150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 fontScale="97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تكاثر الفراشة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8572560" cy="51435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857488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 fontScale="97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التحول الناقص</a:t>
            </a:r>
            <a:endParaRPr kumimoji="0" lang="ar-SA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357298"/>
            <a:ext cx="8643998" cy="52864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3714744" y="785794"/>
            <a:ext cx="2028812" cy="57150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 fontScale="97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تكاثر الجرادة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1"/>
          </a:xfrm>
        </p:spPr>
        <p:txBody>
          <a:bodyPr/>
          <a:lstStyle/>
          <a:p>
            <a:r>
              <a:rPr lang="ar-SA" dirty="0" smtClean="0">
                <a:solidFill>
                  <a:srgbClr val="C00000"/>
                </a:solidFill>
              </a:rPr>
              <a:t>لماذا لا تنمو الحشرات تدريجيا كالثدييات أو الطيور ؟؟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547664" y="2780928"/>
            <a:ext cx="7128792" cy="17666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ar-SA" sz="3200" dirty="0">
                <a:solidFill>
                  <a:prstClr val="black"/>
                </a:solidFill>
              </a:rPr>
              <a:t>وذلك بسبب وجود الهيكل الخارجي الصلب </a:t>
            </a:r>
            <a:r>
              <a:rPr lang="ar-SA" sz="3200" dirty="0" smtClean="0">
                <a:solidFill>
                  <a:prstClr val="black"/>
                </a:solidFill>
              </a:rPr>
              <a:t>...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ar-SA" sz="3200" dirty="0">
                <a:solidFill>
                  <a:prstClr val="black"/>
                </a:solidFill>
              </a:rPr>
              <a:t>لذلك هي تنسلخ من هيكلها الصلب 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ar-SA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32656"/>
            <a:ext cx="661987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51520" y="2629819"/>
            <a:ext cx="216024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002060"/>
                </a:solidFill>
              </a:rPr>
              <a:t>مرحلة العذراء </a:t>
            </a:r>
          </a:p>
          <a:p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080120" y="3737815"/>
            <a:ext cx="15476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اليرقة </a:t>
            </a:r>
          </a:p>
          <a:p>
            <a:r>
              <a:rPr lang="ar-SA" sz="2400" b="1" dirty="0" smtClean="0"/>
              <a:t>ليس لها أجنحة </a:t>
            </a:r>
          </a:p>
          <a:p>
            <a:r>
              <a:rPr lang="ar-SA" sz="2400" b="1" dirty="0" smtClean="0"/>
              <a:t>تستمر في التغير </a:t>
            </a:r>
            <a:endParaRPr lang="ar-SA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0" y="3762584"/>
            <a:ext cx="133164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الفراشة </a:t>
            </a:r>
          </a:p>
          <a:p>
            <a:r>
              <a:rPr lang="ar-SA" sz="2400" b="1" dirty="0" smtClean="0"/>
              <a:t>لها أجنحة </a:t>
            </a:r>
          </a:p>
          <a:p>
            <a:r>
              <a:rPr lang="ar-SA" sz="2400" b="1" dirty="0" smtClean="0"/>
              <a:t>مكتملة النمو لا تتغير </a:t>
            </a:r>
            <a:endParaRPr lang="ar-SA" sz="2400" b="1" dirty="0"/>
          </a:p>
        </p:txBody>
      </p:sp>
      <p:cxnSp>
        <p:nvCxnSpPr>
          <p:cNvPr id="8" name="رابط مستقيم 7"/>
          <p:cNvCxnSpPr/>
          <p:nvPr/>
        </p:nvCxnSpPr>
        <p:spPr>
          <a:xfrm>
            <a:off x="1475656" y="3762584"/>
            <a:ext cx="0" cy="19142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251520" y="4077072"/>
            <a:ext cx="2376264" cy="720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-324544" y="5917328"/>
            <a:ext cx="32048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لأن لها هيكل خارجي يمنعها من زيادة حجمها عند النمو 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2671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3635896" y="332656"/>
            <a:ext cx="504056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>
                <a:solidFill>
                  <a:srgbClr val="C00000"/>
                </a:solidFill>
              </a:rPr>
              <a:t>المذكرة ص 11 </a:t>
            </a:r>
          </a:p>
          <a:p>
            <a:r>
              <a:rPr lang="ar-SA" sz="4400" dirty="0" smtClean="0"/>
              <a:t>أجيبي على:</a:t>
            </a:r>
          </a:p>
          <a:p>
            <a:r>
              <a:rPr lang="ar-SA" sz="4400" dirty="0" smtClean="0"/>
              <a:t> سؤال 3 </a:t>
            </a:r>
          </a:p>
          <a:p>
            <a:r>
              <a:rPr lang="ar-SA" sz="4400" dirty="0" smtClean="0"/>
              <a:t> سؤال 4</a:t>
            </a:r>
            <a:endParaRPr lang="ar-SA" sz="44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51520" y="4509120"/>
            <a:ext cx="3816424" cy="95410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tx2">
                    <a:lumMod val="50000"/>
                  </a:schemeClr>
                </a:solidFill>
              </a:rPr>
              <a:t>الواجب :</a:t>
            </a:r>
          </a:p>
          <a:p>
            <a:r>
              <a:rPr lang="ar-SA" sz="2800" dirty="0" smtClean="0">
                <a:solidFill>
                  <a:schemeClr val="tx2">
                    <a:lumMod val="50000"/>
                  </a:schemeClr>
                </a:solidFill>
              </a:rPr>
              <a:t> المذكرة ص 11    س2 </a:t>
            </a:r>
            <a:endParaRPr lang="ar-SA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الإخصــــــاب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928670"/>
            <a:ext cx="4429156" cy="5786478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4643438" y="2060848"/>
            <a:ext cx="21602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مشيج مذكر </a:t>
            </a:r>
          </a:p>
          <a:p>
            <a:r>
              <a:rPr lang="ar-SA" sz="2400" b="1" dirty="0" smtClean="0"/>
              <a:t>(حيوان منوي )</a:t>
            </a:r>
            <a:endParaRPr lang="ar-SA" sz="24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2285984" y="2276872"/>
            <a:ext cx="14939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مشيج مؤنث</a:t>
            </a:r>
          </a:p>
          <a:p>
            <a:pPr algn="ctr"/>
            <a:r>
              <a:rPr lang="ar-SA" sz="2400" b="1" dirty="0" smtClean="0"/>
              <a:t>(بويضة )</a:t>
            </a:r>
            <a:endParaRPr lang="ar-SA" sz="24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183267" y="3591076"/>
            <a:ext cx="15670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خلية مخصبة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2777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427</Words>
  <Application>Microsoft Office PowerPoint</Application>
  <PresentationFormat>عرض على الشاشة (3:4)‏</PresentationFormat>
  <Paragraphs>94</Paragraphs>
  <Slides>23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أنواع الإخصاب </vt:lpstr>
      <vt:lpstr>الإخصاب الخارجي محفوف بالمخاطر , لماذا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دورة حياة النبات الزهري </vt:lpstr>
      <vt:lpstr>دورة حياة النبات الزهري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82</cp:revision>
  <dcterms:created xsi:type="dcterms:W3CDTF">2010-09-26T15:29:41Z</dcterms:created>
  <dcterms:modified xsi:type="dcterms:W3CDTF">2014-10-15T20:28:30Z</dcterms:modified>
</cp:coreProperties>
</file>