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1"/>
  </p:notesMasterIdLst>
  <p:sldIdLst>
    <p:sldId id="280" r:id="rId2"/>
    <p:sldId id="298" r:id="rId3"/>
    <p:sldId id="283" r:id="rId4"/>
    <p:sldId id="300" r:id="rId5"/>
    <p:sldId id="284" r:id="rId6"/>
    <p:sldId id="299" r:id="rId7"/>
    <p:sldId id="286" r:id="rId8"/>
    <p:sldId id="297" r:id="rId9"/>
    <p:sldId id="296" r:id="rId1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aximized" horzBarState="maximized">
    <p:restoredLeft sz="84380"/>
    <p:restoredTop sz="94660"/>
  </p:normalViewPr>
  <p:slideViewPr>
    <p:cSldViewPr>
      <p:cViewPr varScale="1">
        <p:scale>
          <a:sx n="78" d="100"/>
          <a:sy n="78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-72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EB5C651-701F-4B02-966B-3287360EFF72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7DA5867-1E0D-49FC-8506-1DC6486EF969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4694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423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8564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6575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353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505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3585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7527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1080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468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0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507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472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انقســــام الخلايـــا</a:t>
            </a:r>
            <a:endParaRPr kumimoji="0" lang="ar-SA" sz="48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928670"/>
            <a:ext cx="8315333" cy="56514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solidFill>
                  <a:srgbClr val="FF0000"/>
                </a:solidFill>
              </a:rPr>
              <a:t>مما تتكون أجسام المخلوقات الحية ؟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899592" y="1628800"/>
            <a:ext cx="71287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/>
              <a:t>تتكون جميع المخلوقات الحية من </a:t>
            </a:r>
            <a:r>
              <a:rPr lang="ar-SA" sz="3600" dirty="0" smtClean="0">
                <a:solidFill>
                  <a:schemeClr val="accent6">
                    <a:lumMod val="50000"/>
                  </a:schemeClr>
                </a:solidFill>
              </a:rPr>
              <a:t>خلية</a:t>
            </a:r>
            <a:r>
              <a:rPr lang="ar-SA" sz="3600" dirty="0" smtClean="0"/>
              <a:t> أو </a:t>
            </a:r>
            <a:r>
              <a:rPr lang="ar-SA" sz="3600" dirty="0" smtClean="0">
                <a:solidFill>
                  <a:schemeClr val="accent6">
                    <a:lumMod val="50000"/>
                  </a:schemeClr>
                </a:solidFill>
              </a:rPr>
              <a:t>أكثر .</a:t>
            </a:r>
            <a:r>
              <a:rPr lang="ar-SA" sz="3600" dirty="0" smtClean="0"/>
              <a:t> </a:t>
            </a:r>
            <a:endParaRPr lang="ar-SA" sz="36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1403648" y="2564904"/>
            <a:ext cx="66247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>
                <a:solidFill>
                  <a:srgbClr val="FF0000"/>
                </a:solidFill>
              </a:rPr>
              <a:t>كيف تتكاثر الخلايا ؟</a:t>
            </a:r>
            <a:endParaRPr lang="ar-SA" sz="3600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3203848" y="3211235"/>
            <a:ext cx="50405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/>
              <a:t>تتكاثر الخلايا عن طريق </a:t>
            </a:r>
            <a:r>
              <a:rPr lang="ar-SA" sz="3200" dirty="0" smtClean="0">
                <a:solidFill>
                  <a:schemeClr val="accent6">
                    <a:lumMod val="50000"/>
                  </a:schemeClr>
                </a:solidFill>
              </a:rPr>
              <a:t>الانقسام .</a:t>
            </a:r>
            <a:endParaRPr lang="ar-SA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3211235"/>
            <a:ext cx="3312369" cy="27363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مربع نص 7"/>
          <p:cNvSpPr txBox="1"/>
          <p:nvPr/>
        </p:nvSpPr>
        <p:spPr>
          <a:xfrm>
            <a:off x="3707904" y="4869160"/>
            <a:ext cx="511256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</a:rPr>
              <a:t>تنمو الخلايا لفترة زمنية محددة , وبعد أن يكتمل نموها ......</a:t>
            </a:r>
          </a:p>
          <a:p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</a:rPr>
              <a:t>تموت بعض الخلايا وبعضها تنقسم .</a:t>
            </a:r>
            <a:endParaRPr lang="ar-SA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99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دورة الخلـــية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000108"/>
            <a:ext cx="6286544" cy="55926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محددات حجم الخلية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96752"/>
          </a:xfrm>
        </p:spPr>
        <p:txBody>
          <a:bodyPr/>
          <a:lstStyle/>
          <a:p>
            <a:r>
              <a:rPr lang="ar-SA" dirty="0" smtClean="0">
                <a:solidFill>
                  <a:srgbClr val="002060"/>
                </a:solidFill>
              </a:rPr>
              <a:t>حجم الخلية </a:t>
            </a:r>
          </a:p>
          <a:p>
            <a:r>
              <a:rPr lang="ar-SA" dirty="0" smtClean="0">
                <a:solidFill>
                  <a:srgbClr val="002060"/>
                </a:solidFill>
              </a:rPr>
              <a:t>مساحة غشاء الخلية </a:t>
            </a:r>
            <a:endParaRPr lang="ar-SA" dirty="0">
              <a:solidFill>
                <a:srgbClr val="00206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619672" y="2924944"/>
            <a:ext cx="6840760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/>
              <a:t>كلما نمت الخلية ازداد حجمها و ازدادت حاجتها للغذاء وللتخلص من الفضلات .</a:t>
            </a:r>
          </a:p>
          <a:p>
            <a:r>
              <a:rPr lang="ar-SA" sz="3200" dirty="0" smtClean="0"/>
              <a:t>لابد أن يقابل الزيادة في حجم الخلية زيادة في مساحة  الغشاء .</a:t>
            </a:r>
            <a:endParaRPr lang="ar-SA" sz="32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2130592" y="5147900"/>
            <a:ext cx="619268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>
                <a:solidFill>
                  <a:srgbClr val="FF0000"/>
                </a:solidFill>
              </a:rPr>
              <a:t>ماذا يحدث لو زاد حجم الخلية ولم تزيد معه مساحة الغشاء ؟</a:t>
            </a:r>
            <a:endParaRPr lang="ar-SA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7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571472" y="142852"/>
            <a:ext cx="800105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خلية أكولة كبيرة تلتهم خلية سرطانية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928670"/>
            <a:ext cx="4286280" cy="57102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82156" y="56155"/>
            <a:ext cx="8229600" cy="1143000"/>
          </a:xfrm>
        </p:spPr>
        <p:txBody>
          <a:bodyPr/>
          <a:lstStyle/>
          <a:p>
            <a:r>
              <a:rPr lang="ar-SA" b="1" dirty="0" smtClean="0">
                <a:solidFill>
                  <a:srgbClr val="FF0000"/>
                </a:solidFill>
              </a:rPr>
              <a:t>أنواع </a:t>
            </a:r>
            <a:r>
              <a:rPr lang="ar-SA" b="1" dirty="0" smtClean="0">
                <a:solidFill>
                  <a:srgbClr val="FF0000"/>
                </a:solidFill>
              </a:rPr>
              <a:t>الانقسام 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920968" y="1199155"/>
            <a:ext cx="273630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>
                <a:solidFill>
                  <a:srgbClr val="002060"/>
                </a:solidFill>
              </a:rPr>
              <a:t>انقسام منصف </a:t>
            </a:r>
          </a:p>
          <a:p>
            <a:r>
              <a:rPr lang="ar-SA" sz="2400" dirty="0" smtClean="0">
                <a:solidFill>
                  <a:srgbClr val="002060"/>
                </a:solidFill>
              </a:rPr>
              <a:t>(خلايا جنسية )</a:t>
            </a:r>
            <a:endParaRPr lang="ar-SA" sz="2400" dirty="0">
              <a:solidFill>
                <a:srgbClr val="00206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580112" y="1314945"/>
            <a:ext cx="288032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>
                <a:solidFill>
                  <a:srgbClr val="002060"/>
                </a:solidFill>
              </a:rPr>
              <a:t>انقسام متساوي</a:t>
            </a:r>
          </a:p>
          <a:p>
            <a:r>
              <a:rPr lang="ar-SA" sz="2400" dirty="0" smtClean="0">
                <a:solidFill>
                  <a:srgbClr val="002060"/>
                </a:solidFill>
              </a:rPr>
              <a:t>(خلايا جسدية ) </a:t>
            </a:r>
            <a:endParaRPr lang="ar-SA" sz="2400" dirty="0">
              <a:solidFill>
                <a:srgbClr val="002060"/>
              </a:solidFill>
            </a:endParaRPr>
          </a:p>
        </p:txBody>
      </p:sp>
      <p:sp>
        <p:nvSpPr>
          <p:cNvPr id="6" name="مضلع سباعي 5"/>
          <p:cNvSpPr/>
          <p:nvPr/>
        </p:nvSpPr>
        <p:spPr>
          <a:xfrm>
            <a:off x="7164288" y="2214819"/>
            <a:ext cx="864096" cy="710125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/>
              <a:t>46</a:t>
            </a:r>
            <a:endParaRPr lang="ar-SA" sz="3200" dirty="0"/>
          </a:p>
        </p:txBody>
      </p:sp>
      <p:sp>
        <p:nvSpPr>
          <p:cNvPr id="7" name="مضلع سباعي 6"/>
          <p:cNvSpPr/>
          <p:nvPr/>
        </p:nvSpPr>
        <p:spPr>
          <a:xfrm>
            <a:off x="8100392" y="3312792"/>
            <a:ext cx="792088" cy="864096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/>
              <a:t>46</a:t>
            </a:r>
            <a:endParaRPr lang="ar-SA" sz="3200" dirty="0"/>
          </a:p>
        </p:txBody>
      </p:sp>
      <p:sp>
        <p:nvSpPr>
          <p:cNvPr id="8" name="مضلع سباعي 7"/>
          <p:cNvSpPr/>
          <p:nvPr/>
        </p:nvSpPr>
        <p:spPr>
          <a:xfrm>
            <a:off x="6404437" y="3315080"/>
            <a:ext cx="864096" cy="864096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/>
              <a:t>46</a:t>
            </a:r>
            <a:endParaRPr lang="ar-SA" sz="3200" dirty="0"/>
          </a:p>
        </p:txBody>
      </p:sp>
      <p:sp>
        <p:nvSpPr>
          <p:cNvPr id="9" name="مضلع سباعي 8"/>
          <p:cNvSpPr/>
          <p:nvPr/>
        </p:nvSpPr>
        <p:spPr>
          <a:xfrm>
            <a:off x="2339752" y="2106387"/>
            <a:ext cx="792088" cy="818557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46</a:t>
            </a:r>
            <a:endParaRPr lang="ar-SA" dirty="0"/>
          </a:p>
        </p:txBody>
      </p:sp>
      <p:sp>
        <p:nvSpPr>
          <p:cNvPr id="10" name="مضلع سباعي 9"/>
          <p:cNvSpPr/>
          <p:nvPr/>
        </p:nvSpPr>
        <p:spPr>
          <a:xfrm>
            <a:off x="3491880" y="3292879"/>
            <a:ext cx="864096" cy="79476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46</a:t>
            </a:r>
            <a:endParaRPr lang="ar-SA" dirty="0"/>
          </a:p>
        </p:txBody>
      </p:sp>
      <p:sp>
        <p:nvSpPr>
          <p:cNvPr id="11" name="مضلع سباعي 10"/>
          <p:cNvSpPr/>
          <p:nvPr/>
        </p:nvSpPr>
        <p:spPr>
          <a:xfrm>
            <a:off x="1049360" y="3184299"/>
            <a:ext cx="864096" cy="79476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46</a:t>
            </a:r>
            <a:endParaRPr lang="ar-SA" dirty="0"/>
          </a:p>
        </p:txBody>
      </p:sp>
      <p:sp>
        <p:nvSpPr>
          <p:cNvPr id="12" name="مضلع سباعي 11"/>
          <p:cNvSpPr/>
          <p:nvPr/>
        </p:nvSpPr>
        <p:spPr>
          <a:xfrm>
            <a:off x="4355976" y="4406596"/>
            <a:ext cx="864096" cy="79476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23</a:t>
            </a:r>
            <a:endParaRPr lang="ar-SA" dirty="0"/>
          </a:p>
        </p:txBody>
      </p:sp>
      <p:sp>
        <p:nvSpPr>
          <p:cNvPr id="13" name="مضلع سباعي 12"/>
          <p:cNvSpPr/>
          <p:nvPr/>
        </p:nvSpPr>
        <p:spPr>
          <a:xfrm>
            <a:off x="3059832" y="4481672"/>
            <a:ext cx="864096" cy="79476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23</a:t>
            </a:r>
            <a:endParaRPr lang="ar-SA" dirty="0"/>
          </a:p>
        </p:txBody>
      </p:sp>
      <p:sp>
        <p:nvSpPr>
          <p:cNvPr id="14" name="مضلع سباعي 13"/>
          <p:cNvSpPr/>
          <p:nvPr/>
        </p:nvSpPr>
        <p:spPr>
          <a:xfrm>
            <a:off x="1763688" y="4406924"/>
            <a:ext cx="864096" cy="79476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23</a:t>
            </a:r>
            <a:endParaRPr lang="ar-SA" dirty="0"/>
          </a:p>
        </p:txBody>
      </p:sp>
      <p:sp>
        <p:nvSpPr>
          <p:cNvPr id="15" name="مضلع سباعي 14"/>
          <p:cNvSpPr/>
          <p:nvPr/>
        </p:nvSpPr>
        <p:spPr>
          <a:xfrm>
            <a:off x="381416" y="4379096"/>
            <a:ext cx="864096" cy="79476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23</a:t>
            </a:r>
            <a:endParaRPr lang="ar-SA" dirty="0"/>
          </a:p>
        </p:txBody>
      </p:sp>
      <p:cxnSp>
        <p:nvCxnSpPr>
          <p:cNvPr id="17" name="رابط كسهم مستقيم 16"/>
          <p:cNvCxnSpPr>
            <a:stCxn id="6" idx="3"/>
          </p:cNvCxnSpPr>
          <p:nvPr/>
        </p:nvCxnSpPr>
        <p:spPr>
          <a:xfrm flipH="1">
            <a:off x="7020272" y="2924948"/>
            <a:ext cx="383786" cy="390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>
            <a:off x="7724876" y="2923426"/>
            <a:ext cx="519532" cy="3916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/>
          <p:cNvCxnSpPr>
            <a:stCxn id="9" idx="2"/>
          </p:cNvCxnSpPr>
          <p:nvPr/>
        </p:nvCxnSpPr>
        <p:spPr>
          <a:xfrm>
            <a:off x="2912051" y="2924948"/>
            <a:ext cx="579829" cy="390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/>
          <p:cNvCxnSpPr>
            <a:stCxn id="9" idx="3"/>
          </p:cNvCxnSpPr>
          <p:nvPr/>
        </p:nvCxnSpPr>
        <p:spPr>
          <a:xfrm flipH="1">
            <a:off x="1979712" y="2924948"/>
            <a:ext cx="579829" cy="3679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مربع نص 30"/>
          <p:cNvSpPr txBox="1"/>
          <p:nvPr/>
        </p:nvSpPr>
        <p:spPr>
          <a:xfrm>
            <a:off x="7056276" y="3300181"/>
            <a:ext cx="10801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 smtClean="0"/>
              <a:t>تتضاعف</a:t>
            </a:r>
            <a:endParaRPr lang="ar-SA" dirty="0"/>
          </a:p>
          <a:p>
            <a:pPr algn="ctr"/>
            <a:r>
              <a:rPr lang="ar-SA" dirty="0" smtClean="0"/>
              <a:t>تنقسم </a:t>
            </a:r>
            <a:endParaRPr lang="ar-SA" dirty="0"/>
          </a:p>
        </p:txBody>
      </p:sp>
      <p:sp>
        <p:nvSpPr>
          <p:cNvPr id="34" name="مربع نص 33"/>
          <p:cNvSpPr txBox="1"/>
          <p:nvPr/>
        </p:nvSpPr>
        <p:spPr>
          <a:xfrm>
            <a:off x="2121845" y="3165030"/>
            <a:ext cx="10801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 smtClean="0"/>
              <a:t>تتضاعف</a:t>
            </a:r>
            <a:endParaRPr lang="ar-SA" dirty="0"/>
          </a:p>
          <a:p>
            <a:pPr algn="ctr"/>
            <a:r>
              <a:rPr lang="ar-SA" dirty="0" smtClean="0"/>
              <a:t>تنقسم </a:t>
            </a:r>
            <a:endParaRPr lang="ar-SA" dirty="0"/>
          </a:p>
        </p:txBody>
      </p:sp>
      <p:cxnSp>
        <p:nvCxnSpPr>
          <p:cNvPr id="36" name="رابط كسهم مستقيم 35"/>
          <p:cNvCxnSpPr/>
          <p:nvPr/>
        </p:nvCxnSpPr>
        <p:spPr>
          <a:xfrm>
            <a:off x="4236916" y="3871436"/>
            <a:ext cx="360040" cy="535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رابط كسهم مستقيم 37"/>
          <p:cNvCxnSpPr/>
          <p:nvPr/>
        </p:nvCxnSpPr>
        <p:spPr>
          <a:xfrm flipH="1">
            <a:off x="3347864" y="3925581"/>
            <a:ext cx="288032" cy="5026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مربع نص 38"/>
          <p:cNvSpPr txBox="1"/>
          <p:nvPr/>
        </p:nvSpPr>
        <p:spPr>
          <a:xfrm>
            <a:off x="3441756" y="3925490"/>
            <a:ext cx="10801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dirty="0"/>
          </a:p>
          <a:p>
            <a:pPr algn="ctr"/>
            <a:r>
              <a:rPr lang="ar-SA" dirty="0" smtClean="0"/>
              <a:t>تنقسم </a:t>
            </a:r>
            <a:endParaRPr lang="ar-SA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941348" y="3931508"/>
            <a:ext cx="10801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dirty="0"/>
          </a:p>
          <a:p>
            <a:pPr algn="ctr"/>
            <a:r>
              <a:rPr lang="ar-SA" dirty="0" smtClean="0"/>
              <a:t>تنقسم </a:t>
            </a:r>
            <a:endParaRPr lang="ar-SA" dirty="0"/>
          </a:p>
        </p:txBody>
      </p:sp>
      <p:cxnSp>
        <p:nvCxnSpPr>
          <p:cNvPr id="42" name="رابط كسهم مستقيم 41"/>
          <p:cNvCxnSpPr>
            <a:endCxn id="14" idx="6"/>
          </p:cNvCxnSpPr>
          <p:nvPr/>
        </p:nvCxnSpPr>
        <p:spPr>
          <a:xfrm>
            <a:off x="1763688" y="3871436"/>
            <a:ext cx="432048" cy="5354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رابط كسهم مستقيم 43"/>
          <p:cNvCxnSpPr>
            <a:endCxn id="15" idx="6"/>
          </p:cNvCxnSpPr>
          <p:nvPr/>
        </p:nvCxnSpPr>
        <p:spPr>
          <a:xfrm flipH="1">
            <a:off x="813464" y="3747128"/>
            <a:ext cx="374160" cy="6319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00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1" grpId="0"/>
      <p:bldP spid="34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857356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الانقســام المتـــساوي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000108"/>
            <a:ext cx="3714775" cy="55721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00108"/>
            <a:ext cx="4786346" cy="55848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الانقســـام المصنــــف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1285860"/>
            <a:ext cx="4538647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5643570" y="5500702"/>
            <a:ext cx="3128978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285860"/>
            <a:ext cx="379095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642910" y="142852"/>
            <a:ext cx="778674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ما</a:t>
            </a:r>
            <a:r>
              <a:rPr kumimoji="0" lang="ar-SA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مدة الحياة ؟؟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928670"/>
            <a:ext cx="7858180" cy="564360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</TotalTime>
  <Words>135</Words>
  <Application>Microsoft Office PowerPoint</Application>
  <PresentationFormat>عرض على الشاشة (3:4)‏</PresentationFormat>
  <Paragraphs>41</Paragraphs>
  <Slides>9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0" baseType="lpstr">
      <vt:lpstr>نسق Office</vt:lpstr>
      <vt:lpstr>عرض تقديمي في PowerPoint</vt:lpstr>
      <vt:lpstr>مما تتكون أجسام المخلوقات الحية ؟</vt:lpstr>
      <vt:lpstr>عرض تقديمي في PowerPoint</vt:lpstr>
      <vt:lpstr>محددات حجم الخلية </vt:lpstr>
      <vt:lpstr>عرض تقديمي في PowerPoint</vt:lpstr>
      <vt:lpstr>أنواع الانقسام 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اليعسوب</dc:title>
  <dc:creator>sony</dc:creator>
  <cp:lastModifiedBy>Win 7</cp:lastModifiedBy>
  <cp:revision>64</cp:revision>
  <dcterms:created xsi:type="dcterms:W3CDTF">2010-09-26T15:29:41Z</dcterms:created>
  <dcterms:modified xsi:type="dcterms:W3CDTF">2015-06-09T19:08:55Z</dcterms:modified>
</cp:coreProperties>
</file>