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87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16" r:id="rId10"/>
    <p:sldId id="346" r:id="rId11"/>
    <p:sldId id="305" r:id="rId12"/>
    <p:sldId id="306" r:id="rId13"/>
    <p:sldId id="313" r:id="rId14"/>
    <p:sldId id="311" r:id="rId15"/>
    <p:sldId id="318" r:id="rId16"/>
    <p:sldId id="317" r:id="rId17"/>
    <p:sldId id="336" r:id="rId18"/>
    <p:sldId id="337" r:id="rId19"/>
    <p:sldId id="347" r:id="rId20"/>
    <p:sldId id="331" r:id="rId21"/>
    <p:sldId id="328" r:id="rId22"/>
    <p:sldId id="320" r:id="rId23"/>
    <p:sldId id="349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E38"/>
    <a:srgbClr val="A3F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aximized" horzBarState="maximized">
    <p:restoredLeft sz="65411" autoAdjust="0"/>
    <p:restoredTop sz="86377" autoAdjust="0"/>
  </p:normalViewPr>
  <p:slideViewPr>
    <p:cSldViewPr>
      <p:cViewPr>
        <p:scale>
          <a:sx n="66" d="100"/>
          <a:sy n="66" d="100"/>
        </p:scale>
        <p:origin x="-1746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3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C4C895F-C11F-4984-96A2-6148449A8B92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83661E-0FC9-4159-9F7F-B3249C0C8361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198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757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145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512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197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52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00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72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410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04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890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578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22/08/36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70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3llm.net/contents/myuppic/050b51eb0959cb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643174" y="142852"/>
            <a:ext cx="428628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الهـــــواء والمــــــاء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60" cy="57606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صورة 3" descr="اطلاق شعار وزارة التربية والتعليم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908720"/>
            <a:ext cx="30243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6005513" cy="9636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11560" y="4303455"/>
            <a:ext cx="8268953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 smtClean="0"/>
              <a:t>تَلَوُّثُ </a:t>
            </a:r>
            <a:r>
              <a:rPr lang="ar-EG" sz="3200" b="1" dirty="0"/>
              <a:t>المياهِ تَغيُّرٌ في الخواصِّ  الفيزيائيَّةِ والكيميائيَّةِ والبيولوجيَّةِ للمياهِ</a:t>
            </a:r>
            <a:r>
              <a:rPr lang="ar-EG" sz="3200" b="1" dirty="0" smtClean="0"/>
              <a:t>،</a:t>
            </a:r>
            <a:r>
              <a:rPr lang="ar-SA" sz="3200" b="1" dirty="0" smtClean="0"/>
              <a:t> </a:t>
            </a:r>
            <a:r>
              <a:rPr lang="ar-EG" sz="3200" b="1" dirty="0" smtClean="0"/>
              <a:t>يجعلُها </a:t>
            </a:r>
            <a:r>
              <a:rPr lang="ar-EG" sz="3200" b="1" dirty="0"/>
              <a:t>غيرَ صالحةٍ للاستعمالِ.</a:t>
            </a:r>
          </a:p>
          <a:p>
            <a:r>
              <a:rPr lang="ar-EG" sz="3200" b="1" dirty="0"/>
              <a:t>ومن هذِهِ الخواصِّ اللونُ والطعمُ والرائحةُ والملوحةُ ودرجةُ الحرارةِ.</a:t>
            </a:r>
            <a:endParaRPr lang="en-US" sz="32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2743040" y="1844824"/>
            <a:ext cx="57894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ماذا يلوث المياه ؟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419871" y="2667431"/>
            <a:ext cx="546064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ar-SA" sz="3200" b="1" dirty="0" smtClean="0">
                <a:solidFill>
                  <a:schemeClr val="accent5">
                    <a:lumMod val="75000"/>
                  </a:schemeClr>
                </a:solidFill>
              </a:rPr>
              <a:t>المصانع 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ar-SA" sz="3200" b="1" dirty="0" smtClean="0">
                <a:solidFill>
                  <a:schemeClr val="accent5">
                    <a:lumMod val="75000"/>
                  </a:schemeClr>
                </a:solidFill>
              </a:rPr>
              <a:t>رش المبيدات الحشرية 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ar-SA" sz="3200" b="1" dirty="0" smtClean="0">
                <a:solidFill>
                  <a:schemeClr val="accent5">
                    <a:lumMod val="75000"/>
                  </a:schemeClr>
                </a:solidFill>
              </a:rPr>
              <a:t>مياه الصرف الصحي .</a:t>
            </a:r>
            <a:endParaRPr lang="ar-SA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المـــــاء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C:\Users\sony\Desktop\الهواء والماء\مياه المجاري تلوث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669389" cy="5787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مـــــاء البحر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 descr="C:\Users\sony\Desktop\الهواء والماء\تلوث ماء البح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37618" cy="56800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35771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ماء البحر بالنفط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C:\Users\sony\Desktop\الهواء والماء\بييي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785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500298" y="142852"/>
            <a:ext cx="435771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تلوث ماء البحر بالنفط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C:\Users\sony\Desktop\الهواء والماء\لل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501122" cy="57150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428860" y="142852"/>
            <a:ext cx="435771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63608" cy="56391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2581260" y="295252"/>
            <a:ext cx="435771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محطات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معالجة المياه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683568" y="142852"/>
            <a:ext cx="815089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محطات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تحلية المياه </a:t>
            </a:r>
            <a:endParaRPr kumimoji="0" lang="ar-SA" sz="4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baseline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يوجد في المملكة أكثر من 20 محطة لتحلية المياه المالحة 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44824"/>
            <a:ext cx="8548742" cy="48050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39552" y="836712"/>
            <a:ext cx="8424936" cy="59093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EG" sz="2400" b="1" dirty="0"/>
              <a:t>1- اغسل الأطباق يدويًا، وفي حالة استعمال غسالة الصحون والأواني احرص على أن تكون ممتلئة قبل </a:t>
            </a:r>
            <a:r>
              <a:rPr lang="ar-EG" sz="2400" b="1" dirty="0" smtClean="0"/>
              <a:t>تشغيلها</a:t>
            </a:r>
            <a:r>
              <a:rPr lang="ar-SA" sz="2400" b="1" dirty="0" smtClean="0"/>
              <a:t> </a:t>
            </a:r>
            <a:r>
              <a:rPr lang="ar-EG" sz="2400" b="1" dirty="0" smtClean="0"/>
              <a:t>،و</a:t>
            </a:r>
            <a:r>
              <a:rPr lang="ar-SA" sz="2400" b="1" dirty="0" smtClean="0"/>
              <a:t> </a:t>
            </a:r>
            <a:r>
              <a:rPr lang="ar-EG" sz="2400" b="1" dirty="0" smtClean="0"/>
              <a:t>تخير </a:t>
            </a:r>
            <a:r>
              <a:rPr lang="ar-EG" sz="2400" b="1" dirty="0"/>
              <a:t>من برامج تشغيلها ما يرشد استهلاك الماء </a:t>
            </a:r>
            <a:r>
              <a:rPr lang="ar-EG" sz="2400" b="1" dirty="0" smtClean="0"/>
              <a:t>.</a:t>
            </a:r>
            <a:endParaRPr lang="ar-SA" sz="2400" b="1" dirty="0" smtClean="0"/>
          </a:p>
          <a:p>
            <a:pPr>
              <a:lnSpc>
                <a:spcPct val="150000"/>
              </a:lnSpc>
            </a:pPr>
            <a:r>
              <a:rPr lang="ar-EG" sz="2400" b="1" dirty="0"/>
              <a:t>2- سارع بإصلاح الحنفيات والمواسير في حالة تسرب الماء منها</a:t>
            </a:r>
            <a:r>
              <a:rPr lang="ar-EG" sz="2400" b="1" dirty="0" smtClean="0"/>
              <a:t>.</a:t>
            </a:r>
            <a:endParaRPr lang="ar-SA" sz="2400" b="1" dirty="0" smtClean="0"/>
          </a:p>
          <a:p>
            <a:pPr>
              <a:lnSpc>
                <a:spcPct val="150000"/>
              </a:lnSpc>
            </a:pPr>
            <a:r>
              <a:rPr lang="ar-EG" sz="2400" b="1" dirty="0"/>
              <a:t>3- افتح الحنفية فقط أثناء استعمال الماء.</a:t>
            </a:r>
          </a:p>
          <a:p>
            <a:pPr>
              <a:lnSpc>
                <a:spcPct val="150000"/>
              </a:lnSpc>
            </a:pPr>
            <a:r>
              <a:rPr lang="ar-EG" sz="2400" b="1" dirty="0"/>
              <a:t>4- اقتصد في استهلاك الماء عند الاستحمام وذلك بتقليل وقت الاستحمام،</a:t>
            </a:r>
            <a:r>
              <a:rPr lang="ar-SA" sz="2400" b="1" dirty="0"/>
              <a:t> </a:t>
            </a:r>
            <a:r>
              <a:rPr lang="ar-EG" sz="2400" b="1" dirty="0"/>
              <a:t>وبعدم فتح الدش أكثر من اللازم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ar-EG" sz="2400" b="1" dirty="0"/>
              <a:t>5- استعمل غسالات الملابس التي ترشد استهلاك الماء</a:t>
            </a:r>
            <a:r>
              <a:rPr lang="ar-EG" sz="2400" b="1" dirty="0" smtClean="0"/>
              <a:t>،</a:t>
            </a:r>
            <a:r>
              <a:rPr lang="ar-SA" sz="2400" b="1" dirty="0" smtClean="0"/>
              <a:t> </a:t>
            </a:r>
            <a:r>
              <a:rPr lang="ar-EG" sz="2400" b="1" dirty="0" smtClean="0"/>
              <a:t>واحرص </a:t>
            </a:r>
            <a:r>
              <a:rPr lang="ar-EG" sz="2400" b="1" dirty="0"/>
              <a:t>على أن تكون الغسالة ممتلئة بالملابس قبل تشغيلها.</a:t>
            </a:r>
          </a:p>
          <a:p>
            <a:pPr>
              <a:lnSpc>
                <a:spcPct val="150000"/>
              </a:lnSpc>
            </a:pPr>
            <a:r>
              <a:rPr lang="ar-EG" sz="2400" b="1" dirty="0"/>
              <a:t>6- تخير لحديقتك النباتات التي لا تحتاج إلى ماء </a:t>
            </a:r>
            <a:r>
              <a:rPr lang="ar-EG" sz="2400" b="1" dirty="0" smtClean="0"/>
              <a:t>كثير</a:t>
            </a:r>
            <a:r>
              <a:rPr lang="ar-SA" sz="2400" b="1" dirty="0" smtClean="0"/>
              <a:t> </a:t>
            </a:r>
            <a:r>
              <a:rPr lang="ar-EG" sz="2400" b="1" dirty="0" smtClean="0"/>
              <a:t>،و</a:t>
            </a:r>
            <a:r>
              <a:rPr lang="ar-SA" sz="2400" b="1" dirty="0" smtClean="0"/>
              <a:t> </a:t>
            </a:r>
            <a:r>
              <a:rPr lang="ar-EG" sz="2400" b="1" dirty="0" smtClean="0"/>
              <a:t>اجعل </a:t>
            </a:r>
            <a:r>
              <a:rPr lang="ar-EG" sz="2400" b="1" dirty="0"/>
              <a:t>سقيها بعد غروب الشمس للتقليل من تبخر الماء</a:t>
            </a:r>
            <a:r>
              <a:rPr lang="ar-EG" sz="2400" b="1" dirty="0" smtClean="0"/>
              <a:t>.</a:t>
            </a:r>
            <a:endParaRPr lang="ar-EG" dirty="0"/>
          </a:p>
          <a:p>
            <a:endParaRPr lang="ar-EG" dirty="0"/>
          </a:p>
        </p:txBody>
      </p:sp>
      <p:sp>
        <p:nvSpPr>
          <p:cNvPr id="3" name="مربع نص 2"/>
          <p:cNvSpPr txBox="1"/>
          <p:nvPr/>
        </p:nvSpPr>
        <p:spPr>
          <a:xfrm>
            <a:off x="2555776" y="190381"/>
            <a:ext cx="43924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ترشيد استهلاك المياه 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500166" y="142852"/>
            <a:ext cx="600079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كيف يتلــــــوث الهـــــــــواء؟ 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sony\Desktop\الهواء والماء\تلوث البركا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57232"/>
            <a:ext cx="3926240" cy="27157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857233"/>
            <a:ext cx="4286280" cy="28575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2" descr="C:\Users\sony\Desktop\الهواء والماء\عادم سيارة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14752"/>
            <a:ext cx="3758382" cy="28130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53715"/>
            <a:ext cx="1549524" cy="225730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5"/>
            <a:ext cx="2942456" cy="259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2276872"/>
            <a:ext cx="6840760" cy="439248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835696" y="188640"/>
            <a:ext cx="61926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79512" y="0"/>
            <a:ext cx="8784976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dirty="0"/>
              <a:t>ربما شاْهدت في يومٍ ما سحابةً عملاقةً شبهَ صفراءَ تخيِّمُ فوقَ المدينةِ</a:t>
            </a:r>
            <a:r>
              <a:rPr lang="ar-EG" sz="2800" dirty="0" smtClean="0"/>
              <a:t>!</a:t>
            </a:r>
            <a:endParaRPr lang="ar-SA" sz="2800" dirty="0" smtClean="0"/>
          </a:p>
          <a:p>
            <a:r>
              <a:rPr lang="ar-EG" sz="2800" dirty="0" smtClean="0"/>
              <a:t> </a:t>
            </a:r>
            <a:r>
              <a:rPr lang="ar-EG" sz="2800" dirty="0"/>
              <a:t>تدلُّ هذه الظاهرةُ على تَلوثِ </a:t>
            </a:r>
            <a:r>
              <a:rPr lang="ar-EG" sz="2800" dirty="0" smtClean="0"/>
              <a:t>الهواء</a:t>
            </a:r>
            <a:endParaRPr lang="ar-SA" sz="2800" dirty="0" smtClean="0"/>
          </a:p>
          <a:p>
            <a:r>
              <a:rPr lang="ar-EG" sz="2800" dirty="0"/>
              <a:t>تُسمُّى هذِهِ الطبقةُ </a:t>
            </a:r>
            <a:r>
              <a:rPr lang="ar-EG" sz="2800" b="1" dirty="0" err="1" smtClean="0">
                <a:solidFill>
                  <a:srgbClr val="FF0000"/>
                </a:solidFill>
              </a:rPr>
              <a:t>الضَّبخَنَ</a:t>
            </a:r>
            <a:r>
              <a:rPr lang="ar-SA" sz="2800" dirty="0" smtClean="0">
                <a:solidFill>
                  <a:srgbClr val="FF0000"/>
                </a:solidFill>
              </a:rPr>
              <a:t> </a:t>
            </a:r>
            <a:r>
              <a:rPr lang="ar-SA" sz="2800" dirty="0" smtClean="0"/>
              <a:t>أو</a:t>
            </a:r>
            <a:r>
              <a:rPr lang="ar-SA" sz="2800" dirty="0" smtClean="0">
                <a:solidFill>
                  <a:srgbClr val="FF0000"/>
                </a:solidFill>
              </a:rPr>
              <a:t> </a:t>
            </a:r>
            <a:r>
              <a:rPr lang="ar-SA" sz="2800" b="1" dirty="0" smtClean="0">
                <a:solidFill>
                  <a:srgbClr val="FF0000"/>
                </a:solidFill>
              </a:rPr>
              <a:t>الضباب الدخاني </a:t>
            </a:r>
            <a:r>
              <a:rPr lang="ar-EG" sz="2800" dirty="0" smtClean="0"/>
              <a:t>،</a:t>
            </a:r>
            <a:r>
              <a:rPr lang="ar-SA" sz="2800" dirty="0" smtClean="0"/>
              <a:t> </a:t>
            </a:r>
            <a:r>
              <a:rPr lang="ar-EG" sz="2800" dirty="0" smtClean="0"/>
              <a:t>و</a:t>
            </a:r>
            <a:r>
              <a:rPr lang="ar-SA" sz="2800" dirty="0" smtClean="0"/>
              <a:t> </a:t>
            </a:r>
            <a:r>
              <a:rPr lang="ar-EG" sz="2800" dirty="0" smtClean="0"/>
              <a:t>تسببُها </a:t>
            </a:r>
            <a:r>
              <a:rPr lang="ar-EG" sz="2800" dirty="0"/>
              <a:t>الحبيبات الناتجةُ عن حَرقِ الوقودِ الأحفوريِّ</a:t>
            </a:r>
            <a:r>
              <a:rPr lang="ar-EG" sz="2800" dirty="0" smtClean="0"/>
              <a:t>.</a:t>
            </a:r>
            <a:r>
              <a:rPr lang="ar-EG" sz="2800" dirty="0"/>
              <a:t> تَهيجًا في </a:t>
            </a:r>
            <a:r>
              <a:rPr lang="ar-EG" sz="2800" dirty="0" smtClean="0"/>
              <a:t>العيونِ</a:t>
            </a:r>
            <a:r>
              <a:rPr lang="ar-SA" sz="2800" dirty="0" smtClean="0"/>
              <a:t> </a:t>
            </a:r>
            <a:r>
              <a:rPr lang="ar-EG" sz="2800" dirty="0" smtClean="0"/>
              <a:t>،</a:t>
            </a:r>
            <a:r>
              <a:rPr lang="ar-SA" sz="2800" dirty="0" smtClean="0"/>
              <a:t> </a:t>
            </a:r>
            <a:r>
              <a:rPr lang="ar-EG" sz="2800" dirty="0" smtClean="0"/>
              <a:t>ويجعلُ </a:t>
            </a:r>
            <a:r>
              <a:rPr lang="ar-EG" sz="2800" dirty="0"/>
              <a:t>التنفسَ </a:t>
            </a:r>
            <a:r>
              <a:rPr lang="ar-EG" sz="2800" dirty="0" smtClean="0"/>
              <a:t>صعبًا</a:t>
            </a:r>
            <a:r>
              <a:rPr lang="ar-SA" sz="2800" dirty="0" smtClean="0"/>
              <a:t> </a:t>
            </a:r>
            <a:r>
              <a:rPr lang="ar-EG" sz="2800" dirty="0" smtClean="0"/>
              <a:t>،</a:t>
            </a:r>
            <a:r>
              <a:rPr lang="ar-SA" sz="2800" dirty="0" smtClean="0"/>
              <a:t> </a:t>
            </a:r>
            <a:r>
              <a:rPr lang="ar-EG" sz="2800" dirty="0" smtClean="0"/>
              <a:t>كما </a:t>
            </a:r>
            <a:r>
              <a:rPr lang="ar-EG" sz="2800" dirty="0"/>
              <a:t>يسبِّبُ العديدَ من المشاكلِ </a:t>
            </a:r>
            <a:r>
              <a:rPr lang="ar-EG" sz="2800" dirty="0" smtClean="0"/>
              <a:t>الصِّحية</a:t>
            </a:r>
            <a:r>
              <a:rPr lang="ar-SA" sz="2800" dirty="0" smtClean="0"/>
              <a:t> </a:t>
            </a:r>
            <a:r>
              <a:rPr lang="ar-EG" sz="2800" dirty="0" smtClean="0"/>
              <a:t>،و</a:t>
            </a:r>
            <a:r>
              <a:rPr lang="ar-SA" sz="2800" dirty="0" smtClean="0"/>
              <a:t> </a:t>
            </a:r>
            <a:r>
              <a:rPr lang="ar-EG" sz="2800" dirty="0" smtClean="0"/>
              <a:t>منها </a:t>
            </a:r>
            <a:r>
              <a:rPr lang="ar-EG" sz="2800" dirty="0"/>
              <a:t>أمراضُ الجهازِ التنفسيِّ.</a:t>
            </a:r>
          </a:p>
          <a:p>
            <a:endParaRPr lang="ar-EG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12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14191" y="2636912"/>
            <a:ext cx="5072062" cy="120015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EG" sz="3600" dirty="0"/>
              <a:t>الهواءُ والماءُ من الموارد التي تقوم عليها الحياةُ على الأرضِ. </a:t>
            </a:r>
            <a:endParaRPr lang="en-US" sz="3600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1880" y="1124744"/>
            <a:ext cx="2857500" cy="64611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3600" dirty="0"/>
              <a:t>الْفِكْرَةُ الرَّئِيسَةُ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19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أهميـــة الأوزون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sony\Desktop\ozone-cartoons_03_0001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91980"/>
            <a:ext cx="8404256" cy="4959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مربع نص 1"/>
          <p:cNvSpPr txBox="1"/>
          <p:nvPr/>
        </p:nvSpPr>
        <p:spPr>
          <a:xfrm>
            <a:off x="2267744" y="857232"/>
            <a:ext cx="56166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يحمي من أشعة الشمس الفوق بنفسجية . 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786050" y="142852"/>
            <a:ext cx="371477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ثقــــب الأوزون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sony\Desktop\3588221438_5d3157b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72560" cy="57880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571604" y="142852"/>
            <a:ext cx="600079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التغيرات في طبقة الأوزون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608533" cy="5721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3429000" y="285750"/>
            <a:ext cx="5329238" cy="1409700"/>
            <a:chOff x="5983014" y="353060"/>
            <a:chExt cx="2046714" cy="2118360"/>
          </a:xfrm>
        </p:grpSpPr>
        <p:sp>
          <p:nvSpPr>
            <p:cNvPr id="5" name="Dodecagon 4"/>
            <p:cNvSpPr/>
            <p:nvPr/>
          </p:nvSpPr>
          <p:spPr bwMode="auto">
            <a:xfrm>
              <a:off x="5983014" y="353060"/>
              <a:ext cx="2046714" cy="2118360"/>
            </a:xfrm>
            <a:prstGeom prst="dodecagon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Cloud 5"/>
            <p:cNvSpPr/>
            <p:nvPr/>
          </p:nvSpPr>
          <p:spPr bwMode="auto">
            <a:xfrm>
              <a:off x="6019595" y="534361"/>
              <a:ext cx="1981477" cy="1750987"/>
            </a:xfrm>
            <a:prstGeom prst="cloud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3929063" y="500063"/>
            <a:ext cx="4286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3600" dirty="0"/>
              <a:t>كيفَ نَحمِي الهواءَ من التلوثِ ؟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7544" y="1988840"/>
            <a:ext cx="870154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rtl="1" eaLnBrk="1" hangingPunct="1"/>
            <a:r>
              <a:rPr lang="ar-SA" sz="3200" dirty="0" smtClean="0"/>
              <a:t>1- ع</a:t>
            </a:r>
            <a:r>
              <a:rPr lang="ar-EG" sz="3200" dirty="0" smtClean="0"/>
              <a:t>دمُ </a:t>
            </a:r>
            <a:r>
              <a:rPr lang="ar-EG" sz="3200" dirty="0"/>
              <a:t>استعمالِ الموادِّ والأجهزةِ التي يدخلُ في صناعتها غازُ الفريونِ</a:t>
            </a:r>
            <a:r>
              <a:rPr lang="ar-EG" sz="3200" dirty="0" smtClean="0"/>
              <a:t>.</a:t>
            </a:r>
            <a:endParaRPr lang="ar-SA" sz="3200" dirty="0" smtClean="0"/>
          </a:p>
          <a:p>
            <a:pPr marL="0" indent="0" algn="ctr" rtl="1" eaLnBrk="1" hangingPunct="1"/>
            <a:endParaRPr lang="ar-EG" sz="3200" dirty="0"/>
          </a:p>
          <a:p>
            <a:pPr marL="0" indent="0" algn="ctr" rtl="1" eaLnBrk="1" hangingPunct="1"/>
            <a:r>
              <a:rPr lang="ar-SA" sz="3200" dirty="0" smtClean="0"/>
              <a:t>2- </a:t>
            </a:r>
            <a:r>
              <a:rPr lang="ar-EG" sz="3200" dirty="0" smtClean="0"/>
              <a:t>تَقُّيُد </a:t>
            </a:r>
            <a:r>
              <a:rPr lang="ar-EG" sz="3200" dirty="0"/>
              <a:t>المصانعِ بِالقوانينِ التي تَضعُها الدولةُ للحَدِّ من التلوثِ، بوَضْعِ مصافٍ أو مُرشحاتٍ لتقليلِ انبعاثِ مُلوثاتِ الهواءِ</a:t>
            </a:r>
            <a:r>
              <a:rPr lang="ar-EG" sz="3200" dirty="0" smtClean="0"/>
              <a:t>.</a:t>
            </a:r>
            <a:endParaRPr lang="ar-SA" sz="3200" dirty="0" smtClean="0"/>
          </a:p>
          <a:p>
            <a:pPr marL="0" indent="0" algn="ctr" rtl="1" eaLnBrk="1" hangingPunct="1"/>
            <a:endParaRPr lang="ar-SA" sz="3200" dirty="0" smtClean="0"/>
          </a:p>
          <a:p>
            <a:pPr marL="0" indent="0" algn="ctr" eaLnBrk="1" hangingPunct="1"/>
            <a:r>
              <a:rPr lang="ar-SA" sz="3200" dirty="0" smtClean="0"/>
              <a:t>3- </a:t>
            </a:r>
            <a:r>
              <a:rPr lang="ar-EG" sz="3200" dirty="0" smtClean="0"/>
              <a:t>صيانةُ </a:t>
            </a:r>
            <a:r>
              <a:rPr lang="ar-EG" sz="3200" dirty="0"/>
              <a:t>السياراتِ بشكلٍ دوريٍّ،</a:t>
            </a:r>
            <a:r>
              <a:rPr lang="en-US" sz="3200" dirty="0"/>
              <a:t> </a:t>
            </a:r>
            <a:r>
              <a:rPr lang="ar-EG" sz="3200" dirty="0"/>
              <a:t>والتأكدُ من سلامةِ العوادمِ التي تنفُثُ الغازاتِ في الهواءِ.</a:t>
            </a:r>
          </a:p>
          <a:p>
            <a:pPr algn="ctr" rtl="1" eaLnBrk="1" hangingPunct="1">
              <a:buFontTx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70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c_StartLev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c_StartLev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c_StartLev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1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93285" y="925500"/>
            <a:ext cx="3357562" cy="646112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3600" dirty="0"/>
              <a:t>المفردات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7704" y="2060848"/>
            <a:ext cx="5786437" cy="230822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/>
            <a:r>
              <a:rPr lang="ar-EG" sz="3600" dirty="0"/>
              <a:t>خزانٌ مائِيُّ اصطناعيُّ </a:t>
            </a:r>
          </a:p>
          <a:p>
            <a:pPr algn="ctr" rtl="1" eaLnBrk="1" hangingPunct="1"/>
            <a:r>
              <a:rPr lang="ar-EG" sz="3600" dirty="0"/>
              <a:t>خَزّانُ ماءٍ جوفيّ </a:t>
            </a:r>
          </a:p>
          <a:p>
            <a:pPr algn="ctr" rtl="1" eaLnBrk="1" hangingPunct="1"/>
            <a:r>
              <a:rPr lang="ar-EG" sz="3600" dirty="0" err="1"/>
              <a:t>الضّبخَنُ</a:t>
            </a:r>
            <a:endParaRPr lang="ar-EG" sz="3600" dirty="0"/>
          </a:p>
          <a:p>
            <a:pPr algn="ctr" rtl="1" eaLnBrk="1" hangingPunct="1"/>
            <a:r>
              <a:rPr lang="ar-EG" sz="3600" dirty="0"/>
              <a:t>الأوزونُ</a:t>
            </a:r>
          </a:p>
        </p:txBody>
      </p:sp>
    </p:spTree>
    <p:extLst>
      <p:ext uri="{BB962C8B-B14F-4D97-AF65-F5344CB8AC3E}">
        <p14:creationId xmlns:p14="http://schemas.microsoft.com/office/powerpoint/2010/main" val="4257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1845630" y="4894988"/>
            <a:ext cx="6552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/>
              <a:t>يُغطِّي الماءُ قرابةَ 70%من سَطحِ الأرضِ. </a:t>
            </a:r>
            <a:endParaRPr lang="ar-SA" sz="28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187624" y="1243628"/>
            <a:ext cx="77768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>
                <a:solidFill>
                  <a:schemeClr val="accent1">
                    <a:lumMod val="75000"/>
                  </a:schemeClr>
                </a:solidFill>
              </a:rPr>
              <a:t>تحتاجُ معظمُ المخلوقاتِ ال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ح</a:t>
            </a:r>
            <a:r>
              <a:rPr lang="ar-EG" sz="3600" b="1" dirty="0" err="1">
                <a:solidFill>
                  <a:schemeClr val="accent1">
                    <a:lumMod val="75000"/>
                  </a:schemeClr>
                </a:solidFill>
              </a:rPr>
              <a:t>يةِ</a:t>
            </a:r>
            <a:r>
              <a:rPr lang="ar-EG" sz="3600" b="1" dirty="0">
                <a:solidFill>
                  <a:schemeClr val="accent1">
                    <a:lumMod val="75000"/>
                  </a:schemeClr>
                </a:solidFill>
              </a:rPr>
              <a:t> على كوكبنا إلى الماءِ العَذبِ لكي تعيش وتبقى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3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ar-S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55112"/>
            <a:ext cx="2952328" cy="233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04368" y="357187"/>
            <a:ext cx="4143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ar-EG" sz="4000" b="1" dirty="0">
                <a:solidFill>
                  <a:srgbClr val="FF0000"/>
                </a:solidFill>
              </a:rPr>
              <a:t>ما مصادر المَاءِ </a:t>
            </a:r>
            <a:r>
              <a:rPr lang="ar-EG" sz="4000" b="1" dirty="0" smtClean="0">
                <a:solidFill>
                  <a:srgbClr val="FF0000"/>
                </a:solidFill>
              </a:rPr>
              <a:t>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2206136" y="1507750"/>
            <a:ext cx="582224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/>
            <a:endParaRPr lang="ar-SA" sz="2800" b="1" dirty="0" smtClean="0">
              <a:solidFill>
                <a:srgbClr val="FF0000"/>
              </a:solidFill>
            </a:endParaRPr>
          </a:p>
          <a:p>
            <a:pPr algn="r" rtl="1" eaLnBrk="1" hangingPunct="1"/>
            <a:r>
              <a:rPr lang="ar-EG" sz="2800" b="1" dirty="0" smtClean="0"/>
              <a:t>تعد </a:t>
            </a:r>
            <a:r>
              <a:rPr lang="ar-EG" sz="2800" b="1" dirty="0"/>
              <a:t>المحيطاتُ والبحارُ </a:t>
            </a:r>
            <a:r>
              <a:rPr lang="ar-EG" sz="2800" b="1" dirty="0" smtClean="0"/>
              <a:t>مصادر</a:t>
            </a:r>
            <a:r>
              <a:rPr lang="ar-SA" sz="2800" b="1" dirty="0" smtClean="0"/>
              <a:t>هُ</a:t>
            </a:r>
            <a:r>
              <a:rPr lang="ar-EG" sz="2800" b="1" dirty="0" smtClean="0"/>
              <a:t> الرئيس</a:t>
            </a:r>
            <a:r>
              <a:rPr lang="ar-SA" sz="2800" b="1" dirty="0" smtClean="0"/>
              <a:t>ي</a:t>
            </a:r>
            <a:r>
              <a:rPr lang="ar-EG" sz="2800" b="1" dirty="0" smtClean="0"/>
              <a:t>ةَ</a:t>
            </a:r>
            <a:r>
              <a:rPr lang="ar-SA" sz="2800" b="1" dirty="0" smtClean="0"/>
              <a:t> .</a:t>
            </a:r>
          </a:p>
          <a:p>
            <a:pPr algn="r" rtl="1" eaLnBrk="1" hangingPunct="1"/>
            <a:endParaRPr lang="en-US" sz="3200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691680" y="2948631"/>
            <a:ext cx="6336704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/>
              <a:t>إذ تَحتوي على 97%من مَجموع الماءِ على </a:t>
            </a:r>
            <a:r>
              <a:rPr lang="ar-EG" sz="2800" b="1" dirty="0" err="1"/>
              <a:t>الكَوكبِ.أَيْ</a:t>
            </a:r>
            <a:r>
              <a:rPr lang="ar-EG" sz="2800" b="1" dirty="0"/>
              <a:t> أنَّ الجُزءَ الأَعظمَ من الماءِ </a:t>
            </a:r>
            <a:r>
              <a:rPr lang="ar-EG" sz="2800" b="1" dirty="0" smtClean="0"/>
              <a:t>مالِحٌ</a:t>
            </a:r>
            <a:r>
              <a:rPr lang="ar-SA" sz="2800" b="1" dirty="0" smtClean="0"/>
              <a:t> .</a:t>
            </a:r>
          </a:p>
          <a:p>
            <a:r>
              <a:rPr lang="ar-EG" sz="2800" b="1" dirty="0"/>
              <a:t>لا يفيدُ الإنسانَ مُباشرةً في الزراعةِ أو الصناعةِ أو الصناعةِ </a:t>
            </a:r>
            <a:r>
              <a:rPr lang="ar-EG" sz="2800" b="1" dirty="0" err="1"/>
              <a:t>أوالشُّربِ</a:t>
            </a:r>
            <a:r>
              <a:rPr lang="ar-EG" sz="2800" b="1" dirty="0"/>
              <a:t>.</a:t>
            </a:r>
          </a:p>
          <a:p>
            <a:endParaRPr lang="ar-SA" sz="2800" b="1" dirty="0"/>
          </a:p>
        </p:txBody>
      </p:sp>
      <p:sp>
        <p:nvSpPr>
          <p:cNvPr id="2" name="مربع نص 1"/>
          <p:cNvSpPr txBox="1"/>
          <p:nvPr/>
        </p:nvSpPr>
        <p:spPr>
          <a:xfrm>
            <a:off x="6156176" y="1246140"/>
            <a:ext cx="18722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/>
            <a:r>
              <a:rPr lang="ar-SA" sz="2800" b="1" dirty="0">
                <a:solidFill>
                  <a:srgbClr val="FF0000"/>
                </a:solidFill>
              </a:rPr>
              <a:t>الماء المالح :</a:t>
            </a:r>
          </a:p>
        </p:txBody>
      </p:sp>
    </p:spTree>
    <p:extLst>
      <p:ext uri="{BB962C8B-B14F-4D97-AF65-F5344CB8AC3E}">
        <p14:creationId xmlns:p14="http://schemas.microsoft.com/office/powerpoint/2010/main" val="18298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3781389" y="891878"/>
            <a:ext cx="530986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معظمه </a:t>
            </a:r>
            <a:r>
              <a:rPr lang="ar-EG" sz="2800" b="1" dirty="0" smtClean="0"/>
              <a:t> </a:t>
            </a:r>
            <a:r>
              <a:rPr lang="ar-EG" sz="2800" b="1" dirty="0"/>
              <a:t>متوافرٌ في صورةٍ </a:t>
            </a:r>
            <a:r>
              <a:rPr lang="ar-EG" sz="2800" b="1" dirty="0" err="1"/>
              <a:t>مُتجمِّدةٍ،على</a:t>
            </a:r>
            <a:r>
              <a:rPr lang="ar-EG" sz="2800" b="1" dirty="0"/>
              <a:t> هيئةِ </a:t>
            </a:r>
            <a:r>
              <a:rPr lang="ar-EG" sz="2800" b="1" dirty="0" err="1"/>
              <a:t>ثُلوجٍ،أو</a:t>
            </a:r>
            <a:r>
              <a:rPr lang="ar-EG" sz="2800" b="1" dirty="0"/>
              <a:t> جليدٍ في القُطبينِ وبعضِ المناطِقِ الباردةِ الأُخرى.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2362504" y="3079919"/>
            <a:ext cx="67500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tx2">
                    <a:lumMod val="75000"/>
                  </a:schemeClr>
                </a:solidFill>
              </a:rPr>
              <a:t>المياه الجارية : الأنهار الجداول </a:t>
            </a:r>
            <a:endParaRPr lang="ar-S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090696" y="5373216"/>
            <a:ext cx="5021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6">
                    <a:lumMod val="50000"/>
                  </a:schemeClr>
                </a:solidFill>
              </a:rPr>
              <a:t>المياه الجوفية : الآبار </a:t>
            </a:r>
            <a:endParaRPr lang="ar-S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3" descr="C:\Users\sony\Desktop\الهواء والماء\جبال ثلجي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3" y="70869"/>
            <a:ext cx="3378371" cy="19899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C:\Users\sony\Desktop\الهواء والماء\ينابي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0" y="2276873"/>
            <a:ext cx="3422184" cy="2088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90709"/>
            <a:ext cx="4824536" cy="2088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601612" y="273425"/>
            <a:ext cx="197136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rgbClr val="FF0000"/>
                </a:solidFill>
              </a:rPr>
              <a:t>الماءُ العذبُ </a:t>
            </a:r>
            <a:r>
              <a:rPr lang="ar-SA" sz="2800" b="1" dirty="0">
                <a:solidFill>
                  <a:srgbClr val="FF0000"/>
                </a:solidFill>
              </a:rPr>
              <a:t>:</a:t>
            </a:r>
            <a:r>
              <a:rPr lang="ar-SA" sz="2800" b="1" dirty="0">
                <a:solidFill>
                  <a:prstClr val="black"/>
                </a:solidFill>
              </a:rPr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93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-25672" y="980809"/>
            <a:ext cx="410445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خزانات المياه الجوفية : </a:t>
            </a:r>
            <a:r>
              <a:rPr lang="ar-SA" sz="2800" b="1" dirty="0" smtClean="0"/>
              <a:t>المياه المختزنة ضمن طبقات من الصخور في جوف الأرض</a:t>
            </a:r>
            <a:endParaRPr lang="en-US" sz="2800" b="1" dirty="0"/>
          </a:p>
        </p:txBody>
      </p:sp>
      <p:pic>
        <p:nvPicPr>
          <p:cNvPr id="5" name="Picture 4" descr="http://www.nabanews.net/photo/06-02-25-697835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8" y="3645024"/>
            <a:ext cx="3810000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y\Desktop\الهواء والماء\ســـــد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73016"/>
            <a:ext cx="4670090" cy="29992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مربع نص 6"/>
          <p:cNvSpPr txBox="1"/>
          <p:nvPr/>
        </p:nvSpPr>
        <p:spPr>
          <a:xfrm>
            <a:off x="4572000" y="1008891"/>
            <a:ext cx="445406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sz="2800" b="1" dirty="0">
                <a:solidFill>
                  <a:srgbClr val="FF0000"/>
                </a:solidFill>
              </a:rPr>
              <a:t>الخزانات الاصطناعية للمياه : </a:t>
            </a:r>
            <a:r>
              <a:rPr lang="ar-SA" sz="2800" b="1" dirty="0">
                <a:solidFill>
                  <a:prstClr val="black"/>
                </a:solidFill>
              </a:rPr>
              <a:t>بناء من صنع الإنسان مثل البحيرة أو السد لتجميع المياه والاستفادة منها وقت الحاجة </a:t>
            </a:r>
          </a:p>
        </p:txBody>
      </p:sp>
    </p:spTree>
    <p:extLst>
      <p:ext uri="{BB962C8B-B14F-4D97-AF65-F5344CB8AC3E}">
        <p14:creationId xmlns:p14="http://schemas.microsoft.com/office/powerpoint/2010/main" val="7136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Q_gvx9_Cl7NI-Pwz3nD2-NqJ9n-OsabAOV1KnVAsCx4sr_GaX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53" y="936964"/>
            <a:ext cx="2474285" cy="20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jpeg;base64,/9j/4AAQSkZJRgABAQAAAQABAAD/2wCEAAkGBxQTEhQUExQWFRUWGBcXGRgYFxoWGBQUFRgYGBgUFxcYHiggGBwlHBcVITEhJSkrLi4uFx8zODMsNygtLisBCgoKDg0OGhAQGywkHyQsLCwsLCwsLCwsNCwsLCwsLCwsLCwsLCwsLCwsLCwsLCwsLCwsLCwsLCwsLCwsLCwsLP/AABEIANgA6QMBIgACEQEDEQH/xAAcAAAABwEBAAAAAAAAAAAAAAAAAQIDBAUGBwj/xABGEAACAQIEAwYDBAgDBQkBAAABAhEAAwQSITEFQVEGEyJhcYEHMpFCobHwFCNSYoLB0eFDcpIzU5PC8RUXNHODorKzxAj/xAAZAQEAAwEBAAAAAAAAAAAAAAAAAQIDBAX/xAAmEQACAgICAQQCAwEAAAAAAAAAAQIRAyESMUEEEyJRYYFCobEy/9oADAMBAAIRAxEAPwDsFHRCiNQAzQijFHQCKOgRQFAChQijigCoUcUFoAcqQwpZFFQBKKBNGTSTQAoUKAoA6BFHQoAgaUtCKAoA5o6KaMUAdGKAoVVgUtHQFCoAKEUKMMRtQAIoZT0oc/enqkEGkgUc0JqwDFHQoCgCNRsfj7VlC964lpB9p2Cj2nf2qt7X9qLPD7HfXpMnKltfmuMeQ6ADUnl7ivOvartLiMfeN280KJyID4bSmPAumuy6neBUg7Zjvizw62SA127HO3bBU+YZmAj8mDpVTd+N2EGYLh8QSAYzZFBadAcrMQOc689DXDmtk8/503kM+LX2/trQHoLh3xgwVwnvEu2gApLGHAJjMIXXTUbaxttWw4Jx/D4oE2LquQAzKD40Dftruu8eteUlAmRsRHkfMedTuCcZuYe8t1GKOskMJ8/9QMiRz50B6ymktWO7B9t0xdpVvFVvjKp2HeuRJKKo2jU9J8tNjUAI0VGaKgBQihSgKAAoxRTSloA6EUKFACKUBQFCKAFGKIUdVYFGiFAUcUAKANChQBg6zTuamaFARjRgUTUa1YCqFCgaA4B8cOMtcx/cZj3eHRAFBMd44zsxGwOqjrpXPEMxz/r1rWfFm3HFcZpu6H62bZ/rrWRQxP596kDo+v5/tRFxz/t9adtpPI/nSnBgmYhVGunh9ahsEYAbcukx5zSMSNDt5dQRof8ApWy4V2MZ4zMB151ZYnsFlEgzP8MepMmqPIjRYpMz/wAOLwbFIru6D9whSw5rmkZZGnoTXpnDklVkFdBoSCRptKkj768xDhV3C4i06aNnWCBInMPCR9oESCOYJFen1t5dPzppyq6doo006YqKKKMUIoQACimhRgUAAKUtFRqKAVQoUYFAFSqquO9osLgwDibyWpEqpMu4H7NtZZvYVk3+MvDQSAb5A5i1APmJYH6igOgijrGcO+KXDLpy/pHdE/71Gtj/AF6oPrWuw2IS4qujK6MJVlIZWHVWGhFQ0B2lUiaUDUAOio6FAFQojQoCOaNTSRR1YCgaM0kUc0B5z+LRB4rio5NaB9RYtTWRFqa618ROBWbvEmzJJuWkM5ikG2AMwgamCNT+zFYrG9l3QTbbvFBIIMKynkDyJ06iq81dGntS48it4XhSWAjfYa6npp5mui8D4MlsS6DPGpgadY6e3WKh9j+FJklk/WGRJ5CdhWluvkUDKW5CPKs5yvRtix1tirYAI0qbeuytZ6/jrwkhbUDcO5BEeQH9KXY4kXRmKQAp1BkaCsmmdFopuN2e9DovzFWCcj3p0QgjY5iK7i+59T+NeesdiXcrlvLaYkd2NC2bkzTrExpHKvQz/nlrz05V0QVI48zTkJBo6IUZq5iJNKpJoxQBg0sUmjFANYzFJaRrlxgiICzMxgKo3JrhPa34s4nE3Gt4NzhrEkBgP11wftFz/swd4XUdar/if25uY66bNuRhUY5VH+NG1943B3UbAa7msc8lRlgDXbqKkDl8FmLu7uzbuzZi3qTqfc02tlTtNO4bDOYgE/fPpV9huDoiZ7+gkQuYZm5wAdtOetLFFJhsIW0AmNYG8DWQOY9K0vAOPYrhV4NbU92zDvLTGUuiYLCNEeNmHQTI0LFvHZRlsqEj7UB7nu5+XT9ka9apOK2TOYyx5zJI9elWoGy438VsY11mtt3KfYRTOUAjUkr4yTOhG0DqTsOwfxTOIuLZxQRJ2uTlA6TnPMkKPvrhTGSs7CfYRUzC3CjyPslWB1lSDI26aUoHrxWn8aBrB/DjtOcRZCM6sy6NplYSTDFZIIYcxGqsIgqTug1UlGgKoUKFVBHFChRirAAoxRUoUBi/iPwnMi4hdDbVrbxv3VzQMP8AKxn3PSsTaw7FiWUKjIMir8iRoUIYBs0AEHaOh37RdtBlZWAZWBUg7MrCCp8iK5z2x4G2Fs57b5kZwkMPEitLFiwaGPhjYbispwbdo6sOVKPGRTcMu5W1q7u5XTUn0BI+8GRVBg9SRVvZt5TPL7qwlpnTFXsqcfwDMcveXwjEafpN4ofLKT7/ADc6s1wmW09sCAysB6kH+cU8103SFt6BJl4nxcgB5Got57lqCbebQyTcJGkEtDDTlzqbkyKijMpwpAjXABnA0lVBWNtQBIkV3txqfU/jXE+D4ZsXjURf9m7DvMuq5Ul3g9SoKz1K12wnf8710QvyceZq0kJNFFKiiIq5iA0oUVCaAOs38ReKXMPw+9cswHOS3mO1sXXW2bnqA2nnB5GtIK5T8ceKG0mFtNqHvi9od7dmQyEfx2/WDUg5fd4IjKurAgKCZmYEag/yqRw3gOU8yBJnpVnZCtqpBB2PKr3hnykDb8maytnRHGmVJwAJDCdP2Wy6ctjP089qVdwyAQWtqw3L3GZo5DKFaPrVp+hMGzKNfLXXrlG8+hn7wL2W7IbwMNMsRqdY1IifbblUxkJQKBrSQf1ytHId6wA5fOihfQaaVRccug6CYH09hyrRY3Ash1AnadTEc/FJ/wBPWqrEcIv31Y2rTuqzLAGIG8A/PH7s1tyVGFMy5O3tUhbkdAY+YmCJB289BTeMAVFjXxn3A6/WjtEHQ7wMs8yRUEF/2Y4pcsX1uW21+XnBViNGA1ZdAY8gYkCvSnAuIrfspcQ+Ftuo6qw+yQdIO1eW1NvKoA8SqwMiQZMq3sSK7f8AB/GE2HtswgXXFrUkQiWw+WdhnlwuwF0RoCBL6B0ehQoZapQI9HRGjFAHFHFUvaXtNZwSqbhLO/yW1gu8bnXRVHNj6anSuccV+IeNuyLZTDryCLnf0NxxH0Va0jjlLohySOt4zGW7KF7rpbQbs7BFHuxiub/ELtrh7truLDd4RcU3GysqqqgnwExmOYqCdozVzvH3Ll189x3uONQzszkehYmPamgpOvP8zWqwfZXmaLA4qCDyrS23JWF35E7AdfPTlWJwF8RlY5TsGPynordDymrWxjXtGGBA5MAWX3jl99cGXG06Z34slxL25wcJnNsZw6kQznMrFSO8RjKgyc0RuPOqnilksGt91bQMxloZmyFmbIocmPmCyBMKB51b4TtJaICsQGOnUH3G9VXaLHh1e3a8DHMhbLBA1GZSDINaYMOTK6grK5/U4sSubq+uzVfDO5hiXIvWjfIyi1IDpbB1IBgtmYDUSAETzrfEV5mxXDSgZiysCQsR11gg+lXvZ/tpjcLAW6btsf4d6bix+6xOdNNoMeRrqn6aUHXk4o545FyTs72KDGsXwD4kYS/C3j+jXNNLhm0T+7egAdPGFJ862lYNNdlwqFHQqACuP/HTB2zcw91u8Zo7vwuqraCksNChzMxznVhpb0G5HVOIY5bSFidoBgSZMAKBzcyIA3kVw/4ncUa5eXvPmIyqjQEwyl9JO+ZoBZp1A2ACxZLVkWU/DsGWADGe88UBcpAKh1cwSAWBOgjkak8JtItxw1hxkAY3EaCqsSAxCsGGqxsfOtJ2I7M5rhcuXsqFAJ0aCgm1I3ZDKkxobcctD4nwLucWIg6AozAeJTpz2IO/9xWUtM6IJtIuOCMlxAQ4ucwYAb+IAD8KR2gwIe24A8RUgHz5H2/massDpqd6a4i0yB/T3rnUqZ014Mvg8McSGe4oDW5Q+ENmKjN4W3gCNfOn8NdDrcAUDMCbVyZGayAyGP8ACIjaebHnViuHCWgqiJZp6+LczprqdapOO4ie7wtlMr3iLTOvjuZGlrhloPyhtSfSIrRfJlHUFZzPj11WuuU0RnuOscg7kqPpHsaYw8Sup05dTrHlUzGcKKhmZ4dWjJlIJXYOJ3GlNWLBOmwnfr0+tdPRxE7AW85CsQIncwp2GT8W0POt72CxL2sRYGZ0VmeVzSogAHMp0z5XdeoIgcxWe7NcFuG082zcXN3fhUFjcgr3aqYDEsCPfoK6T2f7OqVFq6cl5RfZ1LBmtOzYUhmgkFmZO+BB0Nw5TpNXSIOl2267jf1pyq3hDsUAfdQFnrGx9YiRVhNZtEkeoPHOL28LZa9dJgQAo+a45+VFHU6+gBJ0FT6598YsQO6w1n7TXGu/w2kKfebw+lWhG5JEN0jnnE+IviL73rpl7h9Qqj5bazsqjQD33JNFFRbp258x7U+H/WFeTJnHsYP/ACn3rvSXRixT259aQqRrT6bA0vLUkDOT7+X5/CnLdxl+U6dDqP7exoZOVEymolFSVNEqTTtEk8TYDRLYPUK0+0sa2j9mQ4DkkFvFGVZE6wTWf7I8La7cNwrK2yN9s52+m/0rbXMITuX/AIWj7pFUi/Zfw0MkVmS9xWYntvwfubVuFYhn1aFAUqNFOUakyTr0rHkV2HFYBLqvbdjDCGBBkdGHmN65VxPh72Lz2n+ZDHkRuGHkQQanm5O27ZEYKCqKpEB1rYfDvtscLcTD33JwzEKCxn9HYmFZSdrcmCuwmRABBx+MMKT0ik2MC190t24LOYE6KBBJYnkAAT93OqZEqdmsfwenapuJdoLNtbg71A6yPFMZoOu3iAIMxO315/b41cTDWA1y+6LaFnKrhPFlyNnaDn0DZJkc+lQMFmDPlZ3VjBNxTDjR8jeJsriJ0afCSDpXA50dMcVs3/COK23AKq9zLMRm7xc27srDV21aTESQOZON7Y9kzdv5sv6oRltlYZtvExnwqpJX0ZjzJL2DvQwbIr90QWRgG7y0Z8JBHzaEA9VU+VaPifD7t3xoHW2wlBau5SqsoyuILBzzgCBmOjb1piyKXZTNi4Mz13iwtWwgAlFUEJBByiAYtzGkbDl9KHG8TLguxAYRlBgGZGhEmDsI5SJiasON4DFYez3mI4hcsGVy2u+djvrktoFNxiJhTG24EkYu1xc37nja46hjlF1s5UaLsdASIJjmxplrsYpPo3tviRiINGuL5moduAgI8hVHiuOBmNu0QSAZbkI3AOx9q4lGztlJLs1H6RJAB2/HoKznGMRew99MTZjNbzAyocBXXKfC2noaHCMQQstqx51ZuwZWzfaFaLRnJc0UOF4f+kqrnPfJUL3hOZbGQk+WQHaCZHUTSOI9lXw7tnKhbYDqQQFZuR1JykuAIMAnYmRVn2O4AL/EUdZRLEXLjKSMxDeC2Y1ILCSNoRucV1ccPs5wMiMqkMVKg5GMSQOQMLI2MA9QeyMlJXRxNNOig7FcL7u3ZAtKjrbzH7S3Ac6qwJIaSr3X1y6sYMAxqUw6m87ZYlVVj4obKWKgSIEZ20X9vnUvD4NFOdAATrIA1nnIEz6+dSYqjeyRvC2sqgev1Opin5pFKqAMzXF+33Ee+4hcH2bP6hf4J7w+veFh/CK7O7hQWOygk+g3+6a8+Yu+XuPdIg3Xe4R0a4zO33sa6PTrbZSbI2JXwn93X2509YE9ywjQsp/ysjbfxLbp1xoD01qtW8LTIGcrbVwGOUt+rY+B8o1MSRHlXRKkUWy3RdDSqRbxmHYwuMw0fvfpFv77lgL99FexNhd8XhPZ7z//AAstT3YfZHFiyKJqaHEMNzxmG/04w/8A5aSeJ4Pni09rN8j77Yo8sPscWdM7KWQuFtRuQW8iSW36aQParcr1P4VQ9hOI2buGi3d7wIxWcjprMxDCdmFaBnB5/cf6Vyyds0SBbQaT9/Lzrn/xPsgX7JAEm1BO05XMT7NW9Rx5+y/3rl/xI47Z/TFtM5Tu7ag/q5UM/iJZlctzXZDtVoSSew0ZzELKsOoj3ip/Z1CLCtmh3BIIOqoFfQDqcpMzpA051R3MUrXfBdW6vdkkILmUODoP1iKSYE7fzrT9iLVu4owlyAyq1yZh2Xd1RjIVlzToNVmdqZXyWi0Piy2wWNOVUYzbAYd2whfEfEuvi0hDm08SGNJmf3WU3ESG0lZaJ3NvNoSpkEHTbN1qmxmANm4FBBBkWbgkJeS2WJzjbMJIkwwJUagg1a2rylQdmiBpqY1AJ8tdD5+dcGVNbOzC01Q8QA4caaFSOoMFT6gj7z1kaXA9oBbwyW0Ia4C1tTuqKNUZh0VWVQPtFdNJYY2+5Jk7/nlTNjGOBdVZjQsQPlzEKD6nYehOwNUx3ejTKk18iJ264l3iPbUIzW8t17r+K5KkyEb7IgyQOXhECqizwfI4OzZGZtQRnUpEEHUQw1OpqVdwYAF2ZUkyvQHRx15z7Vc8QPgsARmNm4s8s36o6/6W+hr0YYqVSPNnkuVox/aPE3zZt5XIV2uKQNJChDEjX7Rmq7hWFZVBO4rW9p8Lkw2FJ/3jFo18d1J+gW0vuaqGuqBvHWeVc2VcZUjbG+Stk/C2pGkzUi1ad2Fu3Nxz9kdOZJOgA6nSpvAuAXbwUt+qtk/Owgv/AOWu7eug8ztW04bw63ZHd21ygxLEy9wjmxPTUAbeQFMeJy2+i88qiqXZL7KcKFmxlXXMSbjbZrgMEjmAIAE8lFXtmJIBBIieo5iaj4SVAAWFOpI+zAjUc5hTPmfWplsAaiNY1jUnlJ51u9HNd7F4G4AYB0aY6ZhvH0qbmqpvvkKwBAMkfUx9as1PTWs5IshealxTTUqqklL2vxGTBYlhv3bKD0Nz9X/zVxJ1muufEa/lwTrP+0uW0/8Adn/C2a5Kwrt9OviZZHsZNyFBPIwfRtB98D3pFhLbYrDLcANt7tu3cDfLlZ10baAdRuIzU7cGhkAg6HkYO4qixd427qK2qsUKt1KupHv1q+XqhHs6z/3b8PYT+jOs/s3bwA9MzH+dNj4acPH+Bcb1vXP5RWJs4lk0RmX/ACsV/Cnv+1bp3vXf+K/9az9gnmbMfDfh5P8A4Vj/AOrfP3hqdw3ZDh1mYwuHBO/es1z/AO5yB7CsK+Jc73HPq5P86Q7k7kn1M/jU+wiOZ0dbFuwk4YWra954xay5fFlXZNJkr9Ki8a4pfWIuIogknMk6GJOcaCfLeq/sddQYe4jTDXVOgB1GRhoQRug35TUni72synvLgOg+cHMoKEqytaYQxQE9ZYbMwPRhh0uN/o5M7ju51+ybguJXTblmSdYJIP7QGzBfsty+yelUHHe0a4e5lcXWuFUcsoUAkjSDnBmABsI86usALBttMsrB8+Yk5i3elyRkX5u9uz/m0isF8QrouYrODo1q3HqCwnX0quZNfxrf0W9O4Nqp3r7/ALIHaPtQLuGVFS53pdWzMRCEZhrqSxgsu2x35VTWzvckiBCHY5pBzgjUGQIO+lRMcfC3kQT5BhEfVgakWnlE84NcnnZ2G4wfapbmHFnEAC6CAjhRlPhyho2tvuDACkR9oLE6xf0gwDJiJIIJmASB12jSufFq3WDYwBcADwhImYzKrjX0YH3rnzrSN8D2SGnnS8Gj3Ld2xbtswYi87LuLaKUIJ3gZ5gb5zA0NEbgkI0sT8gAkuTplA5tJAjzHWujdmeDfo1tgQO8eDcYHcwYQH9lZInmSx0mKywWpWa+okuNHPb1hBbKxGYEZZ0b686o8RfYW8E5+yyakyWU2ypJ8/Fr510jtNwYBe+tIGQ6wPskmM4nYGRPSuecTszgbZ08BPynSUuMsA/w16dqS0ebVFzi8EuLsiyzG3ldfGq5hmXYMpjcE6zyJqx4J2XwlghjN+4IIZ4KoQdCltfCDIkFiW6EVW4G7KCDAbK2/MT/Ike9WaYogFs8iIy6QD1B3NHijJ2FNpUXdq+zyzAiCRvM+cjl6UvD3whU3GVZEgsconSYB9dqruGKXhV3kMSZI2I0nT26jWtHg8OgnwHPqNWzF/wB4kH/pUT1omOx3B3Fc6OCPLYk/jUq5bBGU6ifSCPP11qMmEIIYwp5gGdPXnTt8eEnUT0MHed+XT3rCRoiPjGM9QNdN9idvWBVrgnlF9I+hI/lVA1+X0J225HUSR5cp9etXHC9LagmTrr1M/n61E+iYk0mkxRE0c1kWMB8Wb36vDW+ty4/+hVT8LprnxcKNSB6mK0HxQ4mbuO7hSAMPaEnnnvZXgdJGT/QeumU7hRGmp6AEt6lpgff5134v+TGSti3xKAx4yTsBbdp9IXWqvj11DaZYIYQ65lZDK6kgMBOk7VcqhA5DyGw9etRbuDVvnJYdDoD6KNAPOrTTaoRpEa9ifFA50anqaZuYLISyvpOgbU+gK6n6Gks7D7J9lb75AIqvJ+SxMS7509nqCgb9k/SPxqdwjDG4+oOVT4p/D8KSyKMbYjBydI0/ZrBWbtk96+Xx5lA1JZdDoCJ5VbYrss1yCmJcZQRrbBg+eZpqNw44e5pm7oLoAVLZttRGkb/TzrQ3uJ2SQM0mAJVMvpykCuRZee3r9nU4uCSW6/CKzh3ZBkGuIckhhmNsbNOghhprWM+IuFFjEW0Usf1KmWgnVnO4AH3V1jDagHWAeciCOs1zb4xWst7DP+1buKeeqMpH3PWieqsxlJye/wDEc2xiSHHVc3qVn+1FZveFfID8KO7qfYj61WWbnKqXsFwLnnWjfiZRrLEzbvWbOQ7/AKyzbSxdtE/tBrYMbwwOzCsb3wrrPwdRrmFxir81t7V5Y3JdbiuIG+loEeenOomuWmE2to1nYjhShFvXdL7CVDKVbDq2kZWAKueZgaaa71rMNi50PWJOmvSsrh3yaqdSOQEGecD251b2MareEwG3APMjp+edX9uloo527ZdqggrAiIjlB0iKw/absiqYbu8GmgYk2gc3gcs7ZBM/MdAOsVqcJiGHzQd9AB91S7YBYtGpAH01ynlOtQm4uw9nGeENFgRqUzIR9rMhMgg7H1qXhSzaIrHnAB8OY/a/ZEx99dF4pw2zcD3HQK9xSh0E55i28xIYHKJ6bzVHg+F5GNlZJJRgSIhbqsbbXgD8ua3dt5gNGUSpGtbxyqjFw2XnD8AbNoEqWbTwjU9Pwq3tWFmY1Gk846VD4DjxdQyIZCUZeYYbgxzB0qZlBkgyG0OunMH0rCTd7NY9Aa0kg84gE66fhyFQcUTckK0bA8yBuRHKRz6UXEcQAvdiYMIWB1XMPDJ310E9SOoquwTtBtuYIAGh1yxAIJiT1qYx1YbH/wBEykTJ103+aJE/38qseEXQVMbSCPcefpUJrwIADSNOepG4184+k0/we4STIynpM6BiAZ22IPvSW0TF7LXNRzTWaimsaLnMfiVwQrfOLtwyXVtpcIIPdunhVm6Ky5BOwKmdxWLFzXT7/wABXXMaSikiCYOnWdII5iuacS4RdDMURYJJjUBZMwABt0GldcJ0qZnJbImekDX87+nSo9+y6mLoYDoFcg+pjanBeHl+fKtVNMrQLiyRA2pcUktRBtamyBBUljHkPVmMajpqNKvOD4fTKOnXU1TWGhh/nT6Z1afp+FX9g5W10/POvP8AWN2kdvpV2WXC0i4ZOQADUgldNIBQHXXYxVp+qFxX/SPEI+W2wgjb5h/Kq3CWLjmFKru2ZmhPQmN+fsauzw93yg3bYjXw6k8tDt+dq58abV8bOjJLi9yr9Fjh4ZZ0YbgsDrsJkED/AKVhvjXcUW8JECHujTUAZV0+4Vt7eHK5QzgxABaBpK67/uj6VTdvuH97bw/yMAbhJgEchzmutdbOF1y0cHu4getV5NdQbga7G2h/gX+lO2uziHe1b/4a/wBKq9g5VNdq/wD57fxYz/Jh/ua7rTFjszZ52rX/AAk/pWx7M8OTDhjZVbZaMxtqLZbLtJWJiT9aUCb2h4f3ZzgE22MwDGVifl3GhMke46TV96JEyBPLcen551cY7HEKQXYzoQSSCDyIO4rNsBABdyBykQY5GBJHvW8Z0tmcob0aHhWKd7ecocqtlzbgxz66RqdpO9WeAvkQC2YjcmJ3PIVVYLihKwGIA0jkB0A6eVNnHKjiSPEN9tvPpr7VV7Jo0ffBisEESfSofH8y4a+9rS4li6yH962rXEHpmUfU03h2EqIHhMx0OvT1p3iGZrNxZ8ToySNgXlZjyzfdVaAWDyrfzKRF+2txZ+02kmOZIKn3pfEseli2NlLHKg5Mx1j0iZPIe1Mi5btpZdholsKsjXUABR5+DXyy1mMer37md7rrtlRRbK2wBoBmQmeZPMmpdXshJ1oRaxZS84utn7yHYGVzCd8syo29IFS8fiu7cEEtlgg7hrB0AadSQTHkZ5EVGPD5ZSblwkc5QHaNYQTUq1wwAAZrhjNEtOjCGGo2Oh9VB3Aq/OJHBlljbghXWNVkchI5eh0B8qlcHvHPBOuQkxpJBSSAeVQbOBUIFkkAyNeu9TeG4RUYsJJgjUzoxB/kPpVXKNUSouy4mhTWY+VDMfKsrNSj4itVhsCrjFLUMrVrIIDYUdJ9ajX+EW3ENbQ+qg1bZaUFqtk0Zt+y9k7Jl/ysy/cpAqNd7HKdmce4b8Qa10UAtObIpGEvdjCf8R+n2YPr4aB7N302a4w9ifrEn3rdhacAqsny7NIqujO9l+E3XZgzOmRQQIUhiTBmR6fWro8MZG7wuBH7Srl1jTcDaefM1IOZdUMH8Qdx+FJc3SeXrpPnUKMPJLnPwx7BWJVAkMq6CCH+XlmBJ+lMccwHed0G0CgmNdcxmYG221JSw3RN5OgAPkQBB96ecHn6DlA5ADoK0k14MlF+SrHDlG0UDgqsiKGWqElauAmrOxhYFO21qSp0qbBS43h7Mfz/AFqA/Bm61pnFJy1PJijN4bhV1ToaTj+FX22E+8Vp4pVTzZFGX4Z+mW5V7LOn2SpQunszAMBvEyI57DRrjLkAd2SfMBBPnO3tNPgUqoc2OKKq9hLlxs91gTyA2UdFn8dzRpgQN9asqSVqLJSGLdgDlTotDpSlFOKKiwIAqThx+fekAU6lLIHYo4pBNFFCaIN9KilKnuKjutTYI2WiinStFFQBGWjilgUcUAjJSgKOKMChaIQFKijAo6qXErSHFOgURWrLoqxnLSstKijAoVDUU6tIAo6WEhUUIoClVAERSwKKKUKAAFG1FNAmgDAoiKUKVFANxShRxR0ICFOpSAKcUUAqk5aVRT5GpJGGFMOtChQgbIoooqFSSGFoitChQBhaVQoVBaIYFGKFCqlg6SRR0KFWERQihQoTHoPLR5aFCg8hilihQoRIFFQoVJUE0dChQABpYNChQAo6KhQCwKcSjoUAMtHFChUkH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6" descr="data:image/jpeg;base64,/9j/4AAQSkZJRgABAQAAAQABAAD/2wCEAAkGBxQTEhQUExQWFRUWGBcXGRgYFxoWGBQUFRgYGBgUFxcYHiggGBwlHBcVITEhJSkrLi4uFx8zODMsNygtLisBCgoKDg0OGhAQGywkHyQsLCwsLCwsLCwsNCwsLCwsLCwsLCwsLCwsLCwsLCwsLCwsLCwsLCwsLCwsLCwsLCwsLP/AABEIANgA6QMBIgACEQEDEQH/xAAcAAAABwEBAAAAAAAAAAAAAAAAAQIDBAUGBwj/xABGEAACAQIEAwYDBAgDBQkBAAABAhEAAwQSITEFQVEGEyJhcYEHMpFCobHwFCNSYoLB0eFDcpIzU5PC8RUXNHODorKzxAj/xAAZAQEAAwEBAAAAAAAAAAAAAAAAAQIDBAX/xAAmEQACAgICAQQCAwEAAAAAAAAAAQIRAyESMUEEEyJRYYFCobEy/9oADAMBAAIRAxEAPwDsFHRCiNQAzQijFHQCKOgRQFAChQijigCoUcUFoAcqQwpZFFQBKKBNGTSTQAoUKAoA6BFHQoAgaUtCKAoA5o6KaMUAdGKAoVVgUtHQFCoAKEUKMMRtQAIoZT0oc/enqkEGkgUc0JqwDFHQoCgCNRsfj7VlC964lpB9p2Cj2nf2qt7X9qLPD7HfXpMnKltfmuMeQ6ADUnl7ivOvartLiMfeN280KJyID4bSmPAumuy6neBUg7Zjvizw62SA127HO3bBU+YZmAj8mDpVTd+N2EGYLh8QSAYzZFBadAcrMQOc689DXDmtk8/503kM+LX2/trQHoLh3xgwVwnvEu2gApLGHAJjMIXXTUbaxttWw4Jx/D4oE2LquQAzKD40Dftruu8eteUlAmRsRHkfMedTuCcZuYe8t1GKOskMJ8/9QMiRz50B6ymktWO7B9t0xdpVvFVvjKp2HeuRJKKo2jU9J8tNjUAI0VGaKgBQihSgKAAoxRTSloA6EUKFACKUBQFCKAFGKIUdVYFGiFAUcUAKANChQBg6zTuamaFARjRgUTUa1YCqFCgaA4B8cOMtcx/cZj3eHRAFBMd44zsxGwOqjrpXPEMxz/r1rWfFm3HFcZpu6H62bZ/rrWRQxP596kDo+v5/tRFxz/t9adtpPI/nSnBgmYhVGunh9ahsEYAbcukx5zSMSNDt5dQRof8ApWy4V2MZ4zMB151ZYnsFlEgzP8MepMmqPIjRYpMz/wAOLwbFIru6D9whSw5rmkZZGnoTXpnDklVkFdBoSCRptKkj768xDhV3C4i06aNnWCBInMPCR9oESCOYJFen1t5dPzppyq6doo006YqKKKMUIoQACimhRgUAAKUtFRqKAVQoUYFAFSqquO9osLgwDibyWpEqpMu4H7NtZZvYVk3+MvDQSAb5A5i1APmJYH6igOgijrGcO+KXDLpy/pHdE/71Gtj/AF6oPrWuw2IS4qujK6MJVlIZWHVWGhFQ0B2lUiaUDUAOio6FAFQojQoCOaNTSRR1YCgaM0kUc0B5z+LRB4rio5NaB9RYtTWRFqa618ROBWbvEmzJJuWkM5ikG2AMwgamCNT+zFYrG9l3QTbbvFBIIMKynkDyJ06iq81dGntS48it4XhSWAjfYa6npp5mui8D4MlsS6DPGpgadY6e3WKh9j+FJklk/WGRJ5CdhWluvkUDKW5CPKs5yvRtix1tirYAI0qbeuytZ6/jrwkhbUDcO5BEeQH9KXY4kXRmKQAp1BkaCsmmdFopuN2e9DovzFWCcj3p0QgjY5iK7i+59T+NeesdiXcrlvLaYkd2NC2bkzTrExpHKvQz/nlrz05V0QVI48zTkJBo6IUZq5iJNKpJoxQBg0sUmjFANYzFJaRrlxgiICzMxgKo3JrhPa34s4nE3Gt4NzhrEkBgP11wftFz/swd4XUdar/if25uY66bNuRhUY5VH+NG1943B3UbAa7msc8lRlgDXbqKkDl8FmLu7uzbuzZi3qTqfc02tlTtNO4bDOYgE/fPpV9huDoiZ7+gkQuYZm5wAdtOetLFFJhsIW0AmNYG8DWQOY9K0vAOPYrhV4NbU92zDvLTGUuiYLCNEeNmHQTI0LFvHZRlsqEj7UB7nu5+XT9ka9apOK2TOYyx5zJI9elWoGy438VsY11mtt3KfYRTOUAjUkr4yTOhG0DqTsOwfxTOIuLZxQRJ2uTlA6TnPMkKPvrhTGSs7CfYRUzC3CjyPslWB1lSDI26aUoHrxWn8aBrB/DjtOcRZCM6sy6NplYSTDFZIIYcxGqsIgqTug1UlGgKoUKFVBHFChRirAAoxRUoUBi/iPwnMi4hdDbVrbxv3VzQMP8AKxn3PSsTaw7FiWUKjIMir8iRoUIYBs0AEHaOh37RdtBlZWAZWBUg7MrCCp8iK5z2x4G2Fs57b5kZwkMPEitLFiwaGPhjYbispwbdo6sOVKPGRTcMu5W1q7u5XTUn0BI+8GRVBg9SRVvZt5TPL7qwlpnTFXsqcfwDMcveXwjEafpN4ofLKT7/ADc6s1wmW09sCAysB6kH+cU8103SFt6BJl4nxcgB5Got57lqCbebQyTcJGkEtDDTlzqbkyKijMpwpAjXABnA0lVBWNtQBIkV3txqfU/jXE+D4ZsXjURf9m7DvMuq5Ul3g9SoKz1K12wnf8710QvyceZq0kJNFFKiiIq5iA0oUVCaAOs38ReKXMPw+9cswHOS3mO1sXXW2bnqA2nnB5GtIK5T8ceKG0mFtNqHvi9od7dmQyEfx2/WDUg5fd4IjKurAgKCZmYEag/yqRw3gOU8yBJnpVnZCtqpBB2PKr3hnykDb8maytnRHGmVJwAJDCdP2Wy6ctjP089qVdwyAQWtqw3L3GZo5DKFaPrVp+hMGzKNfLXXrlG8+hn7wL2W7IbwMNMsRqdY1IifbblUxkJQKBrSQf1ytHId6wA5fOihfQaaVRccug6CYH09hyrRY3Ash1AnadTEc/FJ/wBPWqrEcIv31Y2rTuqzLAGIG8A/PH7s1tyVGFMy5O3tUhbkdAY+YmCJB289BTeMAVFjXxn3A6/WjtEHQ7wMs8yRUEF/2Y4pcsX1uW21+XnBViNGA1ZdAY8gYkCvSnAuIrfspcQ+Ftuo6qw+yQdIO1eW1NvKoA8SqwMiQZMq3sSK7f8AB/GE2HtswgXXFrUkQiWw+WdhnlwuwF0RoCBL6B0ehQoZapQI9HRGjFAHFHFUvaXtNZwSqbhLO/yW1gu8bnXRVHNj6anSuccV+IeNuyLZTDryCLnf0NxxH0Va0jjlLohySOt4zGW7KF7rpbQbs7BFHuxiub/ELtrh7truLDd4RcU3GysqqqgnwExmOYqCdozVzvH3Ll189x3uONQzszkehYmPamgpOvP8zWqwfZXmaLA4qCDyrS23JWF35E7AdfPTlWJwF8RlY5TsGPynordDymrWxjXtGGBA5MAWX3jl99cGXG06Z34slxL25wcJnNsZw6kQznMrFSO8RjKgyc0RuPOqnilksGt91bQMxloZmyFmbIocmPmCyBMKB51b4TtJaICsQGOnUH3G9VXaLHh1e3a8DHMhbLBA1GZSDINaYMOTK6grK5/U4sSubq+uzVfDO5hiXIvWjfIyi1IDpbB1IBgtmYDUSAETzrfEV5mxXDSgZiysCQsR11gg+lXvZ/tpjcLAW6btsf4d6bix+6xOdNNoMeRrqn6aUHXk4o545FyTs72KDGsXwD4kYS/C3j+jXNNLhm0T+7egAdPGFJ862lYNNdlwqFHQqACuP/HTB2zcw91u8Zo7vwuqraCksNChzMxznVhpb0G5HVOIY5bSFidoBgSZMAKBzcyIA3kVw/4ncUa5eXvPmIyqjQEwyl9JO+ZoBZp1A2ACxZLVkWU/DsGWADGe88UBcpAKh1cwSAWBOgjkak8JtItxw1hxkAY3EaCqsSAxCsGGqxsfOtJ2I7M5rhcuXsqFAJ0aCgm1I3ZDKkxobcctD4nwLucWIg6AozAeJTpz2IO/9xWUtM6IJtIuOCMlxAQ4ucwYAb+IAD8KR2gwIe24A8RUgHz5H2/massDpqd6a4i0yB/T3rnUqZ014Mvg8McSGe4oDW5Q+ENmKjN4W3gCNfOn8NdDrcAUDMCbVyZGayAyGP8ACIjaebHnViuHCWgqiJZp6+LczprqdapOO4ie7wtlMr3iLTOvjuZGlrhloPyhtSfSIrRfJlHUFZzPj11WuuU0RnuOscg7kqPpHsaYw8Sup05dTrHlUzGcKKhmZ4dWjJlIJXYOJ3GlNWLBOmwnfr0+tdPRxE7AW85CsQIncwp2GT8W0POt72CxL2sRYGZ0VmeVzSogAHMp0z5XdeoIgcxWe7NcFuG082zcXN3fhUFjcgr3aqYDEsCPfoK6T2f7OqVFq6cl5RfZ1LBmtOzYUhmgkFmZO+BB0Nw5TpNXSIOl2267jf1pyq3hDsUAfdQFnrGx9YiRVhNZtEkeoPHOL28LZa9dJgQAo+a45+VFHU6+gBJ0FT6598YsQO6w1n7TXGu/w2kKfebw+lWhG5JEN0jnnE+IviL73rpl7h9Qqj5bazsqjQD33JNFFRbp258x7U+H/WFeTJnHsYP/ACn3rvSXRixT259aQqRrT6bA0vLUkDOT7+X5/CnLdxl+U6dDqP7exoZOVEymolFSVNEqTTtEk8TYDRLYPUK0+0sa2j9mQ4DkkFvFGVZE6wTWf7I8La7cNwrK2yN9s52+m/0rbXMITuX/AIWj7pFUi/Zfw0MkVmS9xWYntvwfubVuFYhn1aFAUqNFOUakyTr0rHkV2HFYBLqvbdjDCGBBkdGHmN65VxPh72Lz2n+ZDHkRuGHkQQanm5O27ZEYKCqKpEB1rYfDvtscLcTD33JwzEKCxn9HYmFZSdrcmCuwmRABBx+MMKT0ik2MC190t24LOYE6KBBJYnkAAT93OqZEqdmsfwenapuJdoLNtbg71A6yPFMZoOu3iAIMxO315/b41cTDWA1y+6LaFnKrhPFlyNnaDn0DZJkc+lQMFmDPlZ3VjBNxTDjR8jeJsriJ0afCSDpXA50dMcVs3/COK23AKq9zLMRm7xc27srDV21aTESQOZON7Y9kzdv5sv6oRltlYZtvExnwqpJX0ZjzJL2DvQwbIr90QWRgG7y0Z8JBHzaEA9VU+VaPifD7t3xoHW2wlBau5SqsoyuILBzzgCBmOjb1piyKXZTNi4Mz13iwtWwgAlFUEJBByiAYtzGkbDl9KHG8TLguxAYRlBgGZGhEmDsI5SJiasON4DFYez3mI4hcsGVy2u+djvrktoFNxiJhTG24EkYu1xc37nja46hjlF1s5UaLsdASIJjmxplrsYpPo3tviRiINGuL5moduAgI8hVHiuOBmNu0QSAZbkI3AOx9q4lGztlJLs1H6RJAB2/HoKznGMRew99MTZjNbzAyocBXXKfC2noaHCMQQstqx51ZuwZWzfaFaLRnJc0UOF4f+kqrnPfJUL3hOZbGQk+WQHaCZHUTSOI9lXw7tnKhbYDqQQFZuR1JykuAIMAnYmRVn2O4AL/EUdZRLEXLjKSMxDeC2Y1ILCSNoRucV1ccPs5wMiMqkMVKg5GMSQOQMLI2MA9QeyMlJXRxNNOig7FcL7u3ZAtKjrbzH7S3Ac6qwJIaSr3X1y6sYMAxqUw6m87ZYlVVj4obKWKgSIEZ20X9vnUvD4NFOdAATrIA1nnIEz6+dSYqjeyRvC2sqgev1Opin5pFKqAMzXF+33Ee+4hcH2bP6hf4J7w+veFh/CK7O7hQWOygk+g3+6a8+Yu+XuPdIg3Xe4R0a4zO33sa6PTrbZSbI2JXwn93X2509YE9ywjQsp/ysjbfxLbp1xoD01qtW8LTIGcrbVwGOUt+rY+B8o1MSRHlXRKkUWy3RdDSqRbxmHYwuMw0fvfpFv77lgL99FexNhd8XhPZ7z//AAstT3YfZHFiyKJqaHEMNzxmG/04w/8A5aSeJ4Pni09rN8j77Yo8sPscWdM7KWQuFtRuQW8iSW36aQParcr1P4VQ9hOI2buGi3d7wIxWcjprMxDCdmFaBnB5/cf6Vyyds0SBbQaT9/Lzrn/xPsgX7JAEm1BO05XMT7NW9Rx5+y/3rl/xI47Z/TFtM5Tu7ag/q5UM/iJZlctzXZDtVoSSew0ZzELKsOoj3ip/Z1CLCtmh3BIIOqoFfQDqcpMzpA051R3MUrXfBdW6vdkkILmUODoP1iKSYE7fzrT9iLVu4owlyAyq1yZh2Xd1RjIVlzToNVmdqZXyWi0Piy2wWNOVUYzbAYd2whfEfEuvi0hDm08SGNJmf3WU3ESG0lZaJ3NvNoSpkEHTbN1qmxmANm4FBBBkWbgkJeS2WJzjbMJIkwwJUagg1a2rylQdmiBpqY1AJ8tdD5+dcGVNbOzC01Q8QA4caaFSOoMFT6gj7z1kaXA9oBbwyW0Ia4C1tTuqKNUZh0VWVQPtFdNJYY2+5Jk7/nlTNjGOBdVZjQsQPlzEKD6nYehOwNUx3ejTKk18iJ264l3iPbUIzW8t17r+K5KkyEb7IgyQOXhECqizwfI4OzZGZtQRnUpEEHUQw1OpqVdwYAF2ZUkyvQHRx15z7Vc8QPgsARmNm4s8s36o6/6W+hr0YYqVSPNnkuVox/aPE3zZt5XIV2uKQNJChDEjX7Rmq7hWFZVBO4rW9p8Lkw2FJ/3jFo18d1J+gW0vuaqGuqBvHWeVc2VcZUjbG+Stk/C2pGkzUi1ad2Fu3Nxz9kdOZJOgA6nSpvAuAXbwUt+qtk/Owgv/AOWu7eug8ztW04bw63ZHd21ygxLEy9wjmxPTUAbeQFMeJy2+i88qiqXZL7KcKFmxlXXMSbjbZrgMEjmAIAE8lFXtmJIBBIieo5iaj4SVAAWFOpI+zAjUc5hTPmfWplsAaiNY1jUnlJ51u9HNd7F4G4AYB0aY6ZhvH0qbmqpvvkKwBAMkfUx9as1PTWs5IshealxTTUqqklL2vxGTBYlhv3bKD0Nz9X/zVxJ1muufEa/lwTrP+0uW0/8Adn/C2a5Kwrt9OviZZHsZNyFBPIwfRtB98D3pFhLbYrDLcANt7tu3cDfLlZ10baAdRuIzU7cGhkAg6HkYO4qixd427qK2qsUKt1KupHv1q+XqhHs6z/3b8PYT+jOs/s3bwA9MzH+dNj4acPH+Bcb1vXP5RWJs4lk0RmX/ACsV/Cnv+1bp3vXf+K/9az9gnmbMfDfh5P8A4Vj/AOrfP3hqdw3ZDh1mYwuHBO/es1z/AO5yB7CsK+Jc73HPq5P86Q7k7kn1M/jU+wiOZ0dbFuwk4YWra954xay5fFlXZNJkr9Ki8a4pfWIuIogknMk6GJOcaCfLeq/sddQYe4jTDXVOgB1GRhoQRug35TUni72synvLgOg+cHMoKEqytaYQxQE9ZYbMwPRhh0uN/o5M7ju51+ybguJXTblmSdYJIP7QGzBfsty+yelUHHe0a4e5lcXWuFUcsoUAkjSDnBmABsI86usALBttMsrB8+Yk5i3elyRkX5u9uz/m0isF8QrouYrODo1q3HqCwnX0quZNfxrf0W9O4Nqp3r7/ALIHaPtQLuGVFS53pdWzMRCEZhrqSxgsu2x35VTWzvckiBCHY5pBzgjUGQIO+lRMcfC3kQT5BhEfVgakWnlE84NcnnZ2G4wfapbmHFnEAC6CAjhRlPhyho2tvuDACkR9oLE6xf0gwDJiJIIJmASB12jSufFq3WDYwBcADwhImYzKrjX0YH3rnzrSN8D2SGnnS8Gj3Ld2xbtswYi87LuLaKUIJ3gZ5gb5zA0NEbgkI0sT8gAkuTplA5tJAjzHWujdmeDfo1tgQO8eDcYHcwYQH9lZInmSx0mKywWpWa+okuNHPb1hBbKxGYEZZ0b686o8RfYW8E5+yyakyWU2ypJ8/Fr510jtNwYBe+tIGQ6wPskmM4nYGRPSuecTszgbZ08BPynSUuMsA/w16dqS0ebVFzi8EuLsiyzG3ldfGq5hmXYMpjcE6zyJqx4J2XwlghjN+4IIZ4KoQdCltfCDIkFiW6EVW4G7KCDAbK2/MT/Ike9WaYogFs8iIy6QD1B3NHijJ2FNpUXdq+zyzAiCRvM+cjl6UvD3whU3GVZEgsconSYB9dqruGKXhV3kMSZI2I0nT26jWtHg8OgnwHPqNWzF/wB4kH/pUT1omOx3B3Fc6OCPLYk/jUq5bBGU6ifSCPP11qMmEIIYwp5gGdPXnTt8eEnUT0MHed+XT3rCRoiPjGM9QNdN9idvWBVrgnlF9I+hI/lVA1+X0J225HUSR5cp9etXHC9LagmTrr1M/n61E+iYk0mkxRE0c1kWMB8Wb36vDW+ty4/+hVT8LprnxcKNSB6mK0HxQ4mbuO7hSAMPaEnnnvZXgdJGT/QeumU7hRGmp6AEt6lpgff5134v+TGSti3xKAx4yTsBbdp9IXWqvj11DaZYIYQ65lZDK6kgMBOk7VcqhA5DyGw9etRbuDVvnJYdDoD6KNAPOrTTaoRpEa9ifFA50anqaZuYLISyvpOgbU+gK6n6Gks7D7J9lb75AIqvJ+SxMS7509nqCgb9k/SPxqdwjDG4+oOVT4p/D8KSyKMbYjBydI0/ZrBWbtk96+Xx5lA1JZdDoCJ5VbYrss1yCmJcZQRrbBg+eZpqNw44e5pm7oLoAVLZttRGkb/TzrQ3uJ2SQM0mAJVMvpykCuRZee3r9nU4uCSW6/CKzh3ZBkGuIckhhmNsbNOghhprWM+IuFFjEW0Usf1KmWgnVnO4AH3V1jDagHWAeciCOs1zb4xWst7DP+1buKeeqMpH3PWieqsxlJye/wDEc2xiSHHVc3qVn+1FZveFfID8KO7qfYj61WWbnKqXsFwLnnWjfiZRrLEzbvWbOQ7/AKyzbSxdtE/tBrYMbwwOzCsb3wrrPwdRrmFxir81t7V5Y3JdbiuIG+loEeenOomuWmE2to1nYjhShFvXdL7CVDKVbDq2kZWAKueZgaaa71rMNi50PWJOmvSsrh3yaqdSOQEGecD251b2MareEwG3APMjp+edX9uloo527ZdqggrAiIjlB0iKw/absiqYbu8GmgYk2gc3gcs7ZBM/MdAOsVqcJiGHzQd9AB91S7YBYtGpAH01ynlOtQm4uw9nGeENFgRqUzIR9rMhMgg7H1qXhSzaIrHnAB8OY/a/ZEx99dF4pw2zcD3HQK9xSh0E55i28xIYHKJ6bzVHg+F5GNlZJJRgSIhbqsbbXgD8ua3dt5gNGUSpGtbxyqjFw2XnD8AbNoEqWbTwjU9Pwq3tWFmY1Gk846VD4DjxdQyIZCUZeYYbgxzB0qZlBkgyG0OunMH0rCTd7NY9Aa0kg84gE66fhyFQcUTckK0bA8yBuRHKRz6UXEcQAvdiYMIWB1XMPDJ310E9SOoquwTtBtuYIAGh1yxAIJiT1qYx1YbH/wBEykTJ103+aJE/38qseEXQVMbSCPcefpUJrwIADSNOepG4184+k0/we4STIynpM6BiAZ22IPvSW0TF7LXNRzTWaimsaLnMfiVwQrfOLtwyXVtpcIIPdunhVm6Ky5BOwKmdxWLFzXT7/wABXXMaSikiCYOnWdII5iuacS4RdDMURYJJjUBZMwABt0GldcJ0qZnJbImekDX87+nSo9+y6mLoYDoFcg+pjanBeHl+fKtVNMrQLiyRA2pcUktRBtamyBBUljHkPVmMajpqNKvOD4fTKOnXU1TWGhh/nT6Z1afp+FX9g5W10/POvP8AWN2kdvpV2WXC0i4ZOQADUgldNIBQHXXYxVp+qFxX/SPEI+W2wgjb5h/Kq3CWLjmFKru2ZmhPQmN+fsauzw93yg3bYjXw6k8tDt+dq58abV8bOjJLi9yr9Fjh4ZZ0YbgsDrsJkED/AKVhvjXcUW8JECHujTUAZV0+4Vt7eHK5QzgxABaBpK67/uj6VTdvuH97bw/yMAbhJgEchzmutdbOF1y0cHu4getV5NdQbga7G2h/gX+lO2uziHe1b/4a/wBKq9g5VNdq/wD57fxYz/Jh/ua7rTFjszZ52rX/AAk/pWx7M8OTDhjZVbZaMxtqLZbLtJWJiT9aUCb2h4f3ZzgE22MwDGVifl3GhMke46TV96JEyBPLcen551cY7HEKQXYzoQSSCDyIO4rNsBABdyBykQY5GBJHvW8Z0tmcob0aHhWKd7ecocqtlzbgxz66RqdpO9WeAvkQC2YjcmJ3PIVVYLihKwGIA0jkB0A6eVNnHKjiSPEN9tvPpr7VV7Jo0ffBisEESfSofH8y4a+9rS4li6yH962rXEHpmUfU03h2EqIHhMx0OvT1p3iGZrNxZ8ToySNgXlZjyzfdVaAWDyrfzKRF+2txZ+02kmOZIKn3pfEseli2NlLHKg5Mx1j0iZPIe1Mi5btpZdholsKsjXUABR5+DXyy1mMer37md7rrtlRRbK2wBoBmQmeZPMmpdXshJ1oRaxZS84utn7yHYGVzCd8syo29IFS8fiu7cEEtlgg7hrB0AadSQTHkZ5EVGPD5ZSblwkc5QHaNYQTUq1wwAAZrhjNEtOjCGGo2Oh9VB3Aq/OJHBlljbghXWNVkchI5eh0B8qlcHvHPBOuQkxpJBSSAeVQbOBUIFkkAyNeu9TeG4RUYsJJgjUzoxB/kPpVXKNUSouy4mhTWY+VDMfKsrNSj4itVhsCrjFLUMrVrIIDYUdJ9ajX+EW3ENbQ+qg1bZaUFqtk0Zt+y9k7Jl/ysy/cpAqNd7HKdmce4b8Qa10UAtObIpGEvdjCf8R+n2YPr4aB7N302a4w9ifrEn3rdhacAqsny7NIqujO9l+E3XZgzOmRQQIUhiTBmR6fWro8MZG7wuBH7Srl1jTcDaefM1IOZdUMH8Qdx+FJc3SeXrpPnUKMPJLnPwx7BWJVAkMq6CCH+XlmBJ+lMccwHed0G0CgmNdcxmYG221JSw3RN5OgAPkQBB96ecHn6DlA5ADoK0k14MlF+SrHDlG0UDgqsiKGWqElauAmrOxhYFO21qSp0qbBS43h7Mfz/AFqA/Bm61pnFJy1PJijN4bhV1ToaTj+FX22E+8Vp4pVTzZFGX4Z+mW5V7LOn2SpQunszAMBvEyI57DRrjLkAd2SfMBBPnO3tNPgUqoc2OKKq9hLlxs91gTyA2UdFn8dzRpgQN9asqSVqLJSGLdgDlTotDpSlFOKKiwIAqThx+fekAU6lLIHYo4pBNFFCaIN9KilKnuKjutTYI2WiinStFFQBGWjilgUcUAjJSgKOKMChaIQFKijAo6qXErSHFOgURWrLoqxnLSstKijAoVDUU6tIAo6WEhUUIoClVAERSwKKKUKAAFG1FNAmgDAoiKUKVFANxShRxR0ICFOpSAKcUUAqk5aVRT5GpJGGFMOtChQgbIoooqFSSGFoitChQBhaVQoVBaIYFGKFCqlg6SRR0KFWERQihQoTHoPLR5aFCg8hilihQoRIFFQoVJUE0dChQABpYNChQAo6KhQCwKcSjoUAMtHFChUkH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5" y="2200263"/>
            <a:ext cx="2451149" cy="209283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" y="312738"/>
            <a:ext cx="2647950" cy="172402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3" y="4257476"/>
            <a:ext cx="2676525" cy="170497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87" y="4005064"/>
            <a:ext cx="1876425" cy="22098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9" y="4509120"/>
            <a:ext cx="2143125" cy="214312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28750"/>
            <a:ext cx="2209800" cy="2000250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2195736" y="255473"/>
            <a:ext cx="53285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ما بعض استخدامات الماء ؟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143108" y="142852"/>
            <a:ext cx="478634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استعمــــــالات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الميــــاه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45568" cy="57058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464</Words>
  <Application>Microsoft Office PowerPoint</Application>
  <PresentationFormat>عرض على الشاشة (3:4)‏</PresentationFormat>
  <Paragraphs>58</Paragraphs>
  <Slides>23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107</cp:revision>
  <dcterms:created xsi:type="dcterms:W3CDTF">2010-09-26T15:29:41Z</dcterms:created>
  <dcterms:modified xsi:type="dcterms:W3CDTF">2015-06-09T18:46:58Z</dcterms:modified>
</cp:coreProperties>
</file>