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notesMasterIdLst>
    <p:notesMasterId r:id="rId20"/>
  </p:notesMasterIdLst>
  <p:sldIdLst>
    <p:sldId id="280" r:id="rId2"/>
    <p:sldId id="279" r:id="rId3"/>
    <p:sldId id="281" r:id="rId4"/>
    <p:sldId id="256" r:id="rId5"/>
    <p:sldId id="276" r:id="rId6"/>
    <p:sldId id="277" r:id="rId7"/>
    <p:sldId id="282" r:id="rId8"/>
    <p:sldId id="288" r:id="rId9"/>
    <p:sldId id="289" r:id="rId10"/>
    <p:sldId id="290" r:id="rId11"/>
    <p:sldId id="284" r:id="rId12"/>
    <p:sldId id="259" r:id="rId13"/>
    <p:sldId id="285" r:id="rId14"/>
    <p:sldId id="291" r:id="rId15"/>
    <p:sldId id="262" r:id="rId16"/>
    <p:sldId id="286" r:id="rId17"/>
    <p:sldId id="292" r:id="rId18"/>
    <p:sldId id="293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63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BAC7586-E18A-44B0-B4E3-E4C4920FB36B}" type="datetimeFigureOut">
              <a:rPr lang="ar-SA" smtClean="0"/>
              <a:pPr/>
              <a:t>14/11/35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E351607-A237-4FBD-94E7-2BFFE8A9DAD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213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JO" dirty="0" smtClean="0"/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B2F9E3-5491-4BCD-AC80-3C3894001B83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JO" dirty="0" smtClean="0"/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B2F9E3-5491-4BCD-AC80-3C3894001B8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14/11/35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436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14/11/35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387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14/11/35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015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14/11/35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981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14/11/35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84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14/11/35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776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14/11/35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387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14/11/35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91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14/11/35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639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14/11/35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289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14/11/35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082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67C6-5BBD-4614-8F41-964A53F8B870}" type="datetimeFigureOut">
              <a:rPr lang="ar-SA" smtClean="0"/>
              <a:pPr/>
              <a:t>14/11/35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095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3llm.net/contents/myuppic/050b51eb0959cb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000232" y="214290"/>
            <a:ext cx="492922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النب</a:t>
            </a:r>
            <a:r>
              <a:rPr lang="ar-SA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ــــاتــــات</a:t>
            </a:r>
            <a:endParaRPr kumimoji="0" lang="ar-SA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96944" cy="56886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صورة 3" descr="اطلاق شعار وزارة التربية والتعليم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908720"/>
            <a:ext cx="308086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89900"/>
            <a:ext cx="6485497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7308304" y="4036623"/>
            <a:ext cx="57606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ar-SA" dirty="0" smtClean="0"/>
              <a:t>41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51520" y="2636912"/>
            <a:ext cx="23762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على عمق كبير تحت الأرض</a:t>
            </a:r>
            <a:endParaRPr lang="ar-SA" sz="24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39552" y="5013176"/>
            <a:ext cx="41764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جذر نبات صحراوي لأنها تحتاج إلى امتصاص أكبر كمية ممكنة من الماء 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90757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C:\Users\sony\Desktop\img\u1f1d2p14.png"/>
          <p:cNvPicPr/>
          <p:nvPr/>
        </p:nvPicPr>
        <p:blipFill>
          <a:blip r:embed="rId2" cstate="print"/>
          <a:srcRect b="41667"/>
          <a:stretch>
            <a:fillRect/>
          </a:stretch>
        </p:blipFill>
        <p:spPr bwMode="auto">
          <a:xfrm>
            <a:off x="323528" y="1700808"/>
            <a:ext cx="8496944" cy="43204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مربع نص 1"/>
          <p:cNvSpPr txBox="1"/>
          <p:nvPr/>
        </p:nvSpPr>
        <p:spPr>
          <a:xfrm>
            <a:off x="971600" y="188640"/>
            <a:ext cx="74168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الساق :</a:t>
            </a:r>
          </a:p>
          <a:p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r>
              <a:rPr lang="ar-SA" sz="2400" dirty="0" smtClean="0"/>
              <a:t>يدعم النبات ويحمل الأوراق والأزهار والفروع وينقل الماء والغذاء .</a:t>
            </a:r>
            <a:endParaRPr lang="ar-SA" sz="24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683568" y="6165304"/>
            <a:ext cx="81369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اللحاء :  </a:t>
            </a:r>
            <a:r>
              <a:rPr lang="ar-SA" b="1" dirty="0" smtClean="0"/>
              <a:t>ينقل السكر من الأوراق         أجزاء النبات </a:t>
            </a:r>
          </a:p>
          <a:p>
            <a:r>
              <a:rPr lang="ar-SA" b="1" dirty="0" smtClean="0">
                <a:solidFill>
                  <a:srgbClr val="FF0000"/>
                </a:solidFill>
              </a:rPr>
              <a:t>الخشب : </a:t>
            </a:r>
            <a:r>
              <a:rPr lang="ar-SA" b="1" dirty="0" smtClean="0"/>
              <a:t>ينقل الماء والأملاح المعدنية من الجذور              الأوراق </a:t>
            </a:r>
            <a:endParaRPr lang="ar-SA" b="1" dirty="0"/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5867446" y="6386226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4391980" y="6597352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107504" y="6021288"/>
            <a:ext cx="22322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الكامبيوم  : </a:t>
            </a:r>
            <a:r>
              <a:rPr lang="ar-SA" b="1" dirty="0" smtClean="0"/>
              <a:t>وظيفته إنتاج خلايا اللحاء والخشب 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571736" y="214290"/>
            <a:ext cx="4143404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تـــركيب الساق اللينة </a:t>
            </a:r>
          </a:p>
        </p:txBody>
      </p:sp>
      <p:pic>
        <p:nvPicPr>
          <p:cNvPr id="11" name="صورة 10" descr="تركيب الساق اللين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071546"/>
            <a:ext cx="6021128" cy="56436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428860" y="142852"/>
            <a:ext cx="588755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الورقة : </a:t>
            </a:r>
            <a:r>
              <a:rPr lang="ar-SA" sz="3600" b="1" noProof="0" dirty="0" smtClean="0">
                <a:latin typeface="+mj-lt"/>
                <a:ea typeface="+mj-ea"/>
                <a:cs typeface="+mj-cs"/>
              </a:rPr>
              <a:t>تقوم بعملية البناء الضوئي </a:t>
            </a:r>
            <a:endParaRPr kumimoji="0" lang="ar-SA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572560" cy="57864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مربع نص 1"/>
          <p:cNvSpPr txBox="1"/>
          <p:nvPr/>
        </p:nvSpPr>
        <p:spPr>
          <a:xfrm>
            <a:off x="4932040" y="1268760"/>
            <a:ext cx="1296144" cy="646331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3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 smtClean="0"/>
              <a:t>ا</a:t>
            </a:r>
            <a:r>
              <a:rPr lang="ar-SA" b="1" dirty="0" smtClean="0"/>
              <a:t>لطبقة الشمعية </a:t>
            </a:r>
          </a:p>
          <a:p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825500"/>
            <a:ext cx="4772620" cy="5207000"/>
          </a:xfrm>
          <a:prstGeom prst="rect">
            <a:avLst/>
          </a:prstGeom>
        </p:spPr>
      </p:pic>
      <p:sp>
        <p:nvSpPr>
          <p:cNvPr id="6" name="سداسي 5"/>
          <p:cNvSpPr/>
          <p:nvPr/>
        </p:nvSpPr>
        <p:spPr>
          <a:xfrm>
            <a:off x="2679700" y="2051191"/>
            <a:ext cx="1172220" cy="71498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سكر</a:t>
            </a:r>
            <a:endParaRPr lang="ar-SA" sz="2400" b="1" dirty="0"/>
          </a:p>
        </p:txBody>
      </p:sp>
      <p:sp>
        <p:nvSpPr>
          <p:cNvPr id="7" name="شكل بيضاوي 6"/>
          <p:cNvSpPr/>
          <p:nvPr/>
        </p:nvSpPr>
        <p:spPr>
          <a:xfrm>
            <a:off x="6588224" y="4240629"/>
            <a:ext cx="864096" cy="7699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ماء</a:t>
            </a:r>
            <a:endParaRPr lang="ar-SA" sz="2400" b="1" dirty="0"/>
          </a:p>
        </p:txBody>
      </p:sp>
      <p:sp>
        <p:nvSpPr>
          <p:cNvPr id="8" name="مستطيل 7"/>
          <p:cNvSpPr/>
          <p:nvPr/>
        </p:nvSpPr>
        <p:spPr>
          <a:xfrm>
            <a:off x="6300192" y="1916832"/>
            <a:ext cx="2088232" cy="4918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ثاني أكسيد الكربون </a:t>
            </a:r>
            <a:endParaRPr lang="ar-SA" sz="2400" b="1" dirty="0"/>
          </a:p>
        </p:txBody>
      </p:sp>
      <p:sp>
        <p:nvSpPr>
          <p:cNvPr id="9" name="شكل بيضاوي 8"/>
          <p:cNvSpPr/>
          <p:nvPr/>
        </p:nvSpPr>
        <p:spPr>
          <a:xfrm>
            <a:off x="2679700" y="1268760"/>
            <a:ext cx="1388244" cy="6480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أكسجين</a:t>
            </a:r>
            <a:r>
              <a:rPr lang="ar-SA" dirty="0" smtClean="0"/>
              <a:t> </a:t>
            </a:r>
            <a:endParaRPr lang="ar-SA" dirty="0"/>
          </a:p>
        </p:txBody>
      </p:sp>
      <p:cxnSp>
        <p:nvCxnSpPr>
          <p:cNvPr id="12" name="رابط كسهم مستقيم 11"/>
          <p:cNvCxnSpPr/>
          <p:nvPr/>
        </p:nvCxnSpPr>
        <p:spPr>
          <a:xfrm flipH="1">
            <a:off x="5724128" y="2285722"/>
            <a:ext cx="576064" cy="1229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3851920" y="2347203"/>
            <a:ext cx="121409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خطط انسيابي: محطة طرفية 19"/>
          <p:cNvSpPr/>
          <p:nvPr/>
        </p:nvSpPr>
        <p:spPr>
          <a:xfrm>
            <a:off x="2051720" y="5298582"/>
            <a:ext cx="6552728" cy="72008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smtClean="0"/>
              <a:t>ثاني أكسيد الكربون + ماء + ضوء الشمس                سكر + أكسجين </a:t>
            </a:r>
          </a:p>
        </p:txBody>
      </p:sp>
      <p:cxnSp>
        <p:nvCxnSpPr>
          <p:cNvPr id="22" name="رابط كسهم مستقيم 21"/>
          <p:cNvCxnSpPr/>
          <p:nvPr/>
        </p:nvCxnSpPr>
        <p:spPr>
          <a:xfrm flipH="1">
            <a:off x="4083434" y="5658622"/>
            <a:ext cx="75106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3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000232" y="214290"/>
            <a:ext cx="492922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النقل في النباتات</a:t>
            </a:r>
          </a:p>
        </p:txBody>
      </p:sp>
      <p:pic>
        <p:nvPicPr>
          <p:cNvPr id="11" name="صورة 10" descr="انتقال الما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000108"/>
            <a:ext cx="4142387" cy="56743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ony\Desktop\img\u1f1d2p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914" y="201648"/>
            <a:ext cx="6858048" cy="43725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Picture 2" descr="C:\Users\sony\Desktop\img\u1f1d2p1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rcRect l="7425" t="56680" r="8373" b="-24709"/>
          <a:stretch/>
        </p:blipFill>
        <p:spPr bwMode="auto">
          <a:xfrm>
            <a:off x="1869525" y="4578243"/>
            <a:ext cx="7164000" cy="255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81050"/>
            <a:ext cx="542925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395536" y="781050"/>
            <a:ext cx="27363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من التربة إلى الجذر ثم  إلى باقي أجزاء النبات</a:t>
            </a:r>
            <a:endParaRPr lang="ar-SA" sz="24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11560" y="2132856"/>
            <a:ext cx="273630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الأشجار تحتاج ساقا قوية لحمل الأوراق والفروع والثمار </a:t>
            </a:r>
            <a:endParaRPr lang="ar-SA" sz="24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499992" y="5589240"/>
            <a:ext cx="64807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ar-SA" dirty="0" smtClean="0"/>
              <a:t>42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0369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44410"/>
            <a:ext cx="5962650" cy="437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3419872" y="5373216"/>
            <a:ext cx="72008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ar-SA" dirty="0" smtClean="0"/>
              <a:t>44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79512" y="1412776"/>
            <a:ext cx="24482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تنغلق الثغور لمنع تبخر الماء من الأوراق </a:t>
            </a:r>
            <a:endParaRPr lang="ar-SA" sz="24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23528" y="3429000"/>
            <a:ext cx="22322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نبات الصبار لمنع فقدان الماء 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47451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448925" y="54652"/>
            <a:ext cx="8424936" cy="1008112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صنف العلماء النباتات بحسب طريقة انتقال الماء والغذاء إلى : </a:t>
            </a:r>
            <a:endParaRPr kumimoji="0" lang="ar-SA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760132" y="1158727"/>
            <a:ext cx="2592288" cy="6836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نباتات وعائية </a:t>
            </a:r>
            <a:endParaRPr lang="ar-SA" sz="3200" b="1" dirty="0"/>
          </a:p>
        </p:txBody>
      </p:sp>
      <p:sp>
        <p:nvSpPr>
          <p:cNvPr id="5" name="مستطيل 4"/>
          <p:cNvSpPr/>
          <p:nvPr/>
        </p:nvSpPr>
        <p:spPr>
          <a:xfrm>
            <a:off x="372841" y="1029406"/>
            <a:ext cx="3061573" cy="9351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نباتات لا وعائية</a:t>
            </a:r>
            <a:endParaRPr lang="ar-SA" sz="3200" b="1" dirty="0"/>
          </a:p>
        </p:txBody>
      </p:sp>
      <p:sp>
        <p:nvSpPr>
          <p:cNvPr id="3" name="مستطيل 2"/>
          <p:cNvSpPr/>
          <p:nvPr/>
        </p:nvSpPr>
        <p:spPr>
          <a:xfrm>
            <a:off x="214282" y="5373216"/>
            <a:ext cx="3061573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صغيرة الحجم </a:t>
            </a:r>
          </a:p>
          <a:p>
            <a:pPr algn="ctr"/>
            <a:r>
              <a:rPr lang="ar-SA" sz="2400" dirty="0" smtClean="0"/>
              <a:t>ليس لها نظام نقل </a:t>
            </a:r>
            <a:endParaRPr lang="ar-SA" sz="2400" dirty="0"/>
          </a:p>
        </p:txBody>
      </p:sp>
      <p:sp>
        <p:nvSpPr>
          <p:cNvPr id="6" name="مستطيل 5"/>
          <p:cNvSpPr/>
          <p:nvPr/>
        </p:nvSpPr>
        <p:spPr>
          <a:xfrm>
            <a:off x="3749463" y="5570838"/>
            <a:ext cx="5400600" cy="11705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ومنها الأشجار قد يصل طولها 60 مترا </a:t>
            </a:r>
          </a:p>
          <a:p>
            <a:pPr algn="ctr"/>
            <a:r>
              <a:rPr lang="ar-SA" sz="2400" dirty="0" smtClean="0"/>
              <a:t>يوجد داخلها نظام نقل </a:t>
            </a:r>
            <a:endParaRPr lang="ar-SA" sz="2400" dirty="0"/>
          </a:p>
        </p:txBody>
      </p:sp>
      <p:pic>
        <p:nvPicPr>
          <p:cNvPr id="8" name="صورة 7" descr="شجر الصنوب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975857"/>
            <a:ext cx="2232248" cy="35635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صورة 8" descr="سرخسيات كزبرة البئ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827" y="2027639"/>
            <a:ext cx="3313602" cy="31683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/>
          <p:nvPr/>
        </p:nvGrpSpPr>
        <p:grpSpPr>
          <a:xfrm>
            <a:off x="500034" y="428604"/>
            <a:ext cx="8143932" cy="5929354"/>
            <a:chOff x="-1583267" y="1828800"/>
            <a:chExt cx="8365067" cy="281093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 l="10556" t="21333" r="67916" b="47556"/>
            <a:stretch>
              <a:fillRect/>
            </a:stretch>
          </p:blipFill>
          <p:spPr bwMode="auto">
            <a:xfrm>
              <a:off x="1447800" y="1828800"/>
              <a:ext cx="295275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 l="59881" t="54386" r="17763" b="15789"/>
            <a:stretch>
              <a:fillRect/>
            </a:stretch>
          </p:blipFill>
          <p:spPr bwMode="auto">
            <a:xfrm>
              <a:off x="-1583267" y="2048933"/>
              <a:ext cx="3107267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 l="32222" t="29333" r="50000" b="47556"/>
            <a:stretch>
              <a:fillRect/>
            </a:stretch>
          </p:blipFill>
          <p:spPr bwMode="auto">
            <a:xfrm>
              <a:off x="4343400" y="2514600"/>
              <a:ext cx="24384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مربع نص 3"/>
          <p:cNvSpPr txBox="1"/>
          <p:nvPr/>
        </p:nvSpPr>
        <p:spPr>
          <a:xfrm>
            <a:off x="3503455" y="620688"/>
            <a:ext cx="1437346" cy="98488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النباتات الوعائية </a:t>
            </a:r>
          </a:p>
          <a:p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5364088" y="1605573"/>
            <a:ext cx="961577" cy="815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بذرية</a:t>
            </a:r>
            <a:endParaRPr lang="ar-SA" sz="2400" b="1" dirty="0"/>
          </a:p>
        </p:txBody>
      </p:sp>
      <p:sp>
        <p:nvSpPr>
          <p:cNvPr id="7" name="مستطيل 6"/>
          <p:cNvSpPr/>
          <p:nvPr/>
        </p:nvSpPr>
        <p:spPr>
          <a:xfrm>
            <a:off x="1403648" y="1700808"/>
            <a:ext cx="1008112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لا بذرية </a:t>
            </a:r>
            <a:endParaRPr lang="ar-SA" sz="2400" b="1" dirty="0"/>
          </a:p>
        </p:txBody>
      </p:sp>
      <p:sp>
        <p:nvSpPr>
          <p:cNvPr id="8" name="مستطيل 7"/>
          <p:cNvSpPr/>
          <p:nvPr/>
        </p:nvSpPr>
        <p:spPr>
          <a:xfrm>
            <a:off x="6270026" y="2636912"/>
            <a:ext cx="2262414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زهرية</a:t>
            </a:r>
          </a:p>
          <a:p>
            <a:pPr algn="ctr"/>
            <a:r>
              <a:rPr lang="ar-SA" sz="2800" b="1" dirty="0" smtClean="0"/>
              <a:t>(مغطاة البذور ) </a:t>
            </a:r>
            <a:endParaRPr lang="ar-SA" sz="2800" b="1" dirty="0"/>
          </a:p>
        </p:txBody>
      </p:sp>
      <p:sp>
        <p:nvSpPr>
          <p:cNvPr id="9" name="مستطيل 8"/>
          <p:cNvSpPr/>
          <p:nvPr/>
        </p:nvSpPr>
        <p:spPr>
          <a:xfrm>
            <a:off x="3503455" y="2636912"/>
            <a:ext cx="2580713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لا زهرية </a:t>
            </a:r>
          </a:p>
          <a:p>
            <a:pPr algn="ctr"/>
            <a:r>
              <a:rPr lang="ar-SA" sz="2800" b="1" dirty="0" smtClean="0"/>
              <a:t>(</a:t>
            </a:r>
            <a:r>
              <a:rPr lang="ar-SA" sz="2800" b="1" dirty="0" err="1" smtClean="0"/>
              <a:t>معراة</a:t>
            </a:r>
            <a:r>
              <a:rPr lang="ar-SA" sz="2800" b="1" dirty="0" smtClean="0"/>
              <a:t> البذور )</a:t>
            </a:r>
            <a:endParaRPr lang="ar-SA" sz="2800" b="1" dirty="0"/>
          </a:p>
        </p:txBody>
      </p:sp>
      <p:sp>
        <p:nvSpPr>
          <p:cNvPr id="10" name="مستطيل 9"/>
          <p:cNvSpPr/>
          <p:nvPr/>
        </p:nvSpPr>
        <p:spPr>
          <a:xfrm>
            <a:off x="7401233" y="5444210"/>
            <a:ext cx="1131207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/>
              <a:t>كوسة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6270026" y="5444210"/>
            <a:ext cx="103827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بامية </a:t>
            </a:r>
            <a:endParaRPr lang="ar-SA" sz="2400" b="1" dirty="0"/>
          </a:p>
        </p:txBody>
      </p:sp>
      <p:sp>
        <p:nvSpPr>
          <p:cNvPr id="12" name="مستطيل 11"/>
          <p:cNvSpPr/>
          <p:nvPr/>
        </p:nvSpPr>
        <p:spPr>
          <a:xfrm>
            <a:off x="4888319" y="5444210"/>
            <a:ext cx="1195849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عرعر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3503455" y="5444210"/>
            <a:ext cx="1140553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صنوبر</a:t>
            </a:r>
            <a:endParaRPr lang="ar-SA" sz="2400" b="1" dirty="0"/>
          </a:p>
        </p:txBody>
      </p:sp>
      <p:sp>
        <p:nvSpPr>
          <p:cNvPr id="15" name="مستطيل 14"/>
          <p:cNvSpPr/>
          <p:nvPr/>
        </p:nvSpPr>
        <p:spPr>
          <a:xfrm>
            <a:off x="2012596" y="5444210"/>
            <a:ext cx="1191252" cy="7931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سرخسيات </a:t>
            </a:r>
          </a:p>
          <a:p>
            <a:pPr algn="ctr"/>
            <a:r>
              <a:rPr lang="ar-SA" sz="2000" b="1" dirty="0" smtClean="0"/>
              <a:t>ذيل الحصان </a:t>
            </a:r>
            <a:endParaRPr lang="ar-SA" sz="2000" b="1" dirty="0"/>
          </a:p>
        </p:txBody>
      </p:sp>
      <p:sp>
        <p:nvSpPr>
          <p:cNvPr id="16" name="مستطيل 15"/>
          <p:cNvSpPr/>
          <p:nvPr/>
        </p:nvSpPr>
        <p:spPr>
          <a:xfrm>
            <a:off x="500034" y="5444210"/>
            <a:ext cx="1191646" cy="7931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سرخسيات كزبرة البئر</a:t>
            </a:r>
            <a:endParaRPr lang="ar-SA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724128" y="6068713"/>
            <a:ext cx="2028812" cy="528640"/>
          </a:xfrm>
        </p:spPr>
        <p:txBody>
          <a:bodyPr>
            <a:normAutofit fontScale="90000"/>
          </a:bodyPr>
          <a:lstStyle/>
          <a:p>
            <a:r>
              <a:rPr lang="ar-SA" sz="3200" b="1" dirty="0" smtClean="0"/>
              <a:t>كوسة</a:t>
            </a:r>
            <a:endParaRPr lang="ar-SA" sz="3200" b="1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1183622" y="6165304"/>
            <a:ext cx="2028812" cy="52864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 smtClean="0">
                <a:latin typeface="+mj-lt"/>
                <a:ea typeface="+mj-ea"/>
                <a:cs typeface="+mj-cs"/>
              </a:rPr>
              <a:t>البامية</a:t>
            </a:r>
            <a:endParaRPr kumimoji="0" lang="ar-S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6877060" y="357166"/>
            <a:ext cx="202881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نباتات بذرية</a:t>
            </a:r>
          </a:p>
        </p:txBody>
      </p:sp>
      <p:pic>
        <p:nvPicPr>
          <p:cNvPr id="11" name="صورة 10" descr="زهرة نبات الكوس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598206"/>
            <a:ext cx="4119558" cy="445423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صورة 12" descr="ف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994" y="1598206"/>
            <a:ext cx="4357718" cy="445423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مربع نص 2"/>
          <p:cNvSpPr txBox="1"/>
          <p:nvPr/>
        </p:nvSpPr>
        <p:spPr>
          <a:xfrm>
            <a:off x="3177208" y="403865"/>
            <a:ext cx="33123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زهرية (مغطاة البذور )</a:t>
            </a:r>
            <a:r>
              <a:rPr lang="ar-SA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/>
              <a:t>تنتج أزهارا تحيط الثمرة بالبذور 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813665" y="6207900"/>
            <a:ext cx="2028812" cy="528640"/>
          </a:xfrm>
        </p:spPr>
        <p:txBody>
          <a:bodyPr>
            <a:normAutofit fontScale="90000"/>
          </a:bodyPr>
          <a:lstStyle/>
          <a:p>
            <a:r>
              <a:rPr lang="ar-SA" sz="3200" b="1" dirty="0" err="1" smtClean="0"/>
              <a:t>عرعر</a:t>
            </a:r>
            <a:endParaRPr lang="ar-SA" sz="3200" b="1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1115616" y="6266533"/>
            <a:ext cx="2028812" cy="52864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صنوبر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6643702" y="500042"/>
            <a:ext cx="202881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نباتات بذرية</a:t>
            </a: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2267744" y="500042"/>
            <a:ext cx="4018768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rmAutofit fontScale="67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لا</a:t>
            </a:r>
            <a:r>
              <a:rPr kumimoji="0" lang="ar-SA" sz="4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زهرية ( </a:t>
            </a:r>
            <a:r>
              <a:rPr kumimoji="0" lang="ar-SA" sz="41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معراة</a:t>
            </a:r>
            <a:r>
              <a:rPr kumimoji="0" lang="ar-SA" sz="4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البذور )</a:t>
            </a:r>
            <a:r>
              <a:rPr lang="ar-SA" sz="4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lang="ar-SA" sz="4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 smtClean="0">
                <a:latin typeface="+mj-lt"/>
                <a:ea typeface="+mj-ea"/>
                <a:cs typeface="+mj-cs"/>
              </a:rPr>
              <a:t>لا  تنبت لها أزهار ولها بذور قاسية </a:t>
            </a:r>
            <a:r>
              <a:rPr kumimoji="0" lang="ar-SA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صورة 11" descr="شجر الصنوب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889" y="1694521"/>
            <a:ext cx="4104456" cy="4560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صورة 8" descr="شجر ععر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1847" y="1694521"/>
            <a:ext cx="4032448" cy="45720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19678" y="6009318"/>
            <a:ext cx="3429024" cy="528640"/>
          </a:xfrm>
        </p:spPr>
        <p:txBody>
          <a:bodyPr>
            <a:normAutofit/>
          </a:bodyPr>
          <a:lstStyle/>
          <a:p>
            <a:r>
              <a:rPr lang="ar-SA" sz="2800" b="1" dirty="0" err="1" smtClean="0"/>
              <a:t>سرخسيات</a:t>
            </a:r>
            <a:r>
              <a:rPr lang="ar-SA" sz="2800" b="1" dirty="0" smtClean="0"/>
              <a:t> ( ذيل الحصان )</a:t>
            </a:r>
            <a:endParaRPr lang="ar-SA" sz="2800" b="1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760058" y="6009318"/>
            <a:ext cx="3286148" cy="52864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سرخسيات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 كزبرة البئر )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6444208" y="188640"/>
            <a:ext cx="2357454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نباتات لا بذرية</a:t>
            </a:r>
          </a:p>
        </p:txBody>
      </p:sp>
      <p:pic>
        <p:nvPicPr>
          <p:cNvPr id="11" name="صورة 10" descr="سرخسيات ( ذيل الحصان 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268760"/>
            <a:ext cx="4238628" cy="4740558"/>
          </a:xfrm>
          <a:prstGeom prst="rect">
            <a:avLst/>
          </a:prstGeom>
        </p:spPr>
      </p:pic>
      <p:pic>
        <p:nvPicPr>
          <p:cNvPr id="13" name="صورة 12" descr="سرخسيات كزبرة البئ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268760"/>
            <a:ext cx="4377701" cy="474055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7544" y="206289"/>
            <a:ext cx="54726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لا تنتج بذورا وتنتج بدلا من ذلك أبواغ للتكاثر </a:t>
            </a:r>
          </a:p>
          <a:p>
            <a:r>
              <a:rPr lang="ar-SA" sz="2000" b="1" dirty="0" err="1" smtClean="0"/>
              <a:t>والبوغ</a:t>
            </a:r>
            <a:r>
              <a:rPr lang="ar-SA" sz="2000" b="1" dirty="0" smtClean="0"/>
              <a:t> خلية تكاثرية تنتج نباتا جديدا يشبه النبات الذي جاءت منه </a:t>
            </a:r>
            <a:endParaRPr lang="ar-S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395536" y="214290"/>
            <a:ext cx="8462744" cy="984286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الجذور : </a:t>
            </a:r>
            <a:r>
              <a:rPr lang="ar-SA" sz="2000" b="1" dirty="0" smtClean="0">
                <a:latin typeface="+mj-lt"/>
                <a:ea typeface="+mj-ea"/>
                <a:cs typeface="+mj-cs"/>
              </a:rPr>
              <a:t>جزء النبات الذي يمتص الماء والأملاح المعدنية من التربة  ويخزن الغذاء ويثبت النبات في التربة 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98576"/>
            <a:ext cx="8572560" cy="56436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928926" y="214290"/>
            <a:ext cx="3071834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أنــواع الجذور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68511"/>
            <a:ext cx="2063839" cy="224065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07" y="3314898"/>
            <a:ext cx="2769404" cy="207605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196752"/>
            <a:ext cx="2880321" cy="2232248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6732240" y="2780928"/>
            <a:ext cx="17281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جذر وتدي </a:t>
            </a:r>
            <a:endParaRPr lang="ar-SA" sz="28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995936" y="5390951"/>
            <a:ext cx="22322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جذر ليفي </a:t>
            </a:r>
            <a:endParaRPr lang="ar-SA" sz="28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39552" y="3429000"/>
            <a:ext cx="19442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جذر هوائي 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56" y="638174"/>
            <a:ext cx="6657975" cy="581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3707904" y="5805264"/>
            <a:ext cx="57606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ar-SA" dirty="0" smtClean="0"/>
              <a:t>39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51520" y="476672"/>
            <a:ext cx="23762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نبات ينتمي إلى </a:t>
            </a:r>
            <a:r>
              <a:rPr lang="ar-SA" sz="2400" b="1" dirty="0" err="1" smtClean="0"/>
              <a:t>معراة</a:t>
            </a:r>
            <a:r>
              <a:rPr lang="ar-SA" sz="2400" b="1" dirty="0" smtClean="0"/>
              <a:t> البذور </a:t>
            </a:r>
            <a:endParaRPr lang="ar-SA" sz="24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51520" y="1556792"/>
            <a:ext cx="237626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تحصل على كمية أكبر من ضوء </a:t>
            </a:r>
            <a:r>
              <a:rPr lang="ar-SA" sz="2400" b="1" smtClean="0"/>
              <a:t>الشمس </a:t>
            </a:r>
            <a:r>
              <a:rPr lang="ar-SA" sz="2400" b="1"/>
              <a:t> </a:t>
            </a:r>
            <a:r>
              <a:rPr lang="ar-SA" sz="2400" b="1" smtClean="0"/>
              <a:t>لديها </a:t>
            </a:r>
            <a:r>
              <a:rPr lang="ar-SA" sz="2400" b="1" dirty="0" smtClean="0"/>
              <a:t>فرصة أكبر في البقاء 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9379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285</Words>
  <Application>Microsoft Office PowerPoint</Application>
  <PresentationFormat>عرض على الشاشة (3:4)‏</PresentationFormat>
  <Paragraphs>69</Paragraphs>
  <Slides>18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نسق Office</vt:lpstr>
      <vt:lpstr>عرض تقديمي في PowerPoint</vt:lpstr>
      <vt:lpstr>عرض تقديمي في PowerPoint</vt:lpstr>
      <vt:lpstr>عرض تقديمي في PowerPoint</vt:lpstr>
      <vt:lpstr>كوسة</vt:lpstr>
      <vt:lpstr>عرعر</vt:lpstr>
      <vt:lpstr>سرخسيات ( ذيل الحصان 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اليعسوب</dc:title>
  <dc:creator>sony</dc:creator>
  <cp:lastModifiedBy>Win 7</cp:lastModifiedBy>
  <cp:revision>62</cp:revision>
  <dcterms:created xsi:type="dcterms:W3CDTF">2010-09-26T15:29:41Z</dcterms:created>
  <dcterms:modified xsi:type="dcterms:W3CDTF">2014-09-08T06:28:13Z</dcterms:modified>
</cp:coreProperties>
</file>