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61" r:id="rId4"/>
    <p:sldId id="277" r:id="rId5"/>
    <p:sldId id="290" r:id="rId6"/>
    <p:sldId id="262" r:id="rId7"/>
    <p:sldId id="279" r:id="rId8"/>
    <p:sldId id="280" r:id="rId9"/>
    <p:sldId id="286" r:id="rId10"/>
    <p:sldId id="283" r:id="rId11"/>
    <p:sldId id="285" r:id="rId12"/>
    <p:sldId id="287" r:id="rId13"/>
    <p:sldId id="288" r:id="rId14"/>
    <p:sldId id="28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B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98C14-D403-45ED-BEED-77F17A596404}" type="datetimeFigureOut">
              <a:rPr lang="ar-SA" smtClean="0"/>
              <a:t>25/12/35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36A8F0-EE84-443F-93B8-EA8FFBD665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697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5E5-8B71-41D5-8266-57E4B3089FD9}" type="datetimeFigureOut">
              <a:rPr lang="ar-SA" smtClean="0"/>
              <a:t>25/12/35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BFA-1F12-4275-A9F5-26ACE313A7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019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5E5-8B71-41D5-8266-57E4B3089FD9}" type="datetimeFigureOut">
              <a:rPr lang="ar-SA" smtClean="0"/>
              <a:t>25/12/35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BFA-1F12-4275-A9F5-26ACE313A7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40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5E5-8B71-41D5-8266-57E4B3089FD9}" type="datetimeFigureOut">
              <a:rPr lang="ar-SA" smtClean="0"/>
              <a:t>25/12/35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BFA-1F12-4275-A9F5-26ACE313A7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474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5E5-8B71-41D5-8266-57E4B3089FD9}" type="datetimeFigureOut">
              <a:rPr lang="ar-SA" smtClean="0"/>
              <a:t>25/12/35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BFA-1F12-4275-A9F5-26ACE313A7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247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5E5-8B71-41D5-8266-57E4B3089FD9}" type="datetimeFigureOut">
              <a:rPr lang="ar-SA" smtClean="0"/>
              <a:t>25/12/35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BFA-1F12-4275-A9F5-26ACE313A7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213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5E5-8B71-41D5-8266-57E4B3089FD9}" type="datetimeFigureOut">
              <a:rPr lang="ar-SA" smtClean="0"/>
              <a:t>25/12/35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BFA-1F12-4275-A9F5-26ACE313A7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17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5E5-8B71-41D5-8266-57E4B3089FD9}" type="datetimeFigureOut">
              <a:rPr lang="ar-SA" smtClean="0"/>
              <a:t>25/12/35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BFA-1F12-4275-A9F5-26ACE313A7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453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5E5-8B71-41D5-8266-57E4B3089FD9}" type="datetimeFigureOut">
              <a:rPr lang="ar-SA" smtClean="0"/>
              <a:t>25/12/35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BFA-1F12-4275-A9F5-26ACE313A7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899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5E5-8B71-41D5-8266-57E4B3089FD9}" type="datetimeFigureOut">
              <a:rPr lang="ar-SA" smtClean="0"/>
              <a:t>25/12/35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BFA-1F12-4275-A9F5-26ACE313A7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433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5E5-8B71-41D5-8266-57E4B3089FD9}" type="datetimeFigureOut">
              <a:rPr lang="ar-SA" smtClean="0"/>
              <a:t>25/12/35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BFA-1F12-4275-A9F5-26ACE313A7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10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5E5-8B71-41D5-8266-57E4B3089FD9}" type="datetimeFigureOut">
              <a:rPr lang="ar-SA" smtClean="0"/>
              <a:t>25/12/35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BFA-1F12-4275-A9F5-26ACE313A7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83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55E5-8B71-41D5-8266-57E4B3089FD9}" type="datetimeFigureOut">
              <a:rPr lang="ar-SA" smtClean="0"/>
              <a:t>25/12/35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CBFA-1F12-4275-A9F5-26ACE313A7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67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11760" y="404664"/>
            <a:ext cx="6552728" cy="1470025"/>
          </a:xfrm>
        </p:spPr>
        <p:txBody>
          <a:bodyPr>
            <a:normAutofit/>
          </a:bodyPr>
          <a:lstStyle/>
          <a:p>
            <a:r>
              <a:rPr lang="ar-SA" sz="3200" b="1" dirty="0" err="1" smtClean="0"/>
              <a:t>درستي</a:t>
            </a:r>
            <a:r>
              <a:rPr lang="ar-SA" sz="3200" b="1" dirty="0" smtClean="0"/>
              <a:t> في الصف الرابع عن النظام البيئي ...</a:t>
            </a:r>
            <a:endParaRPr lang="ar-SA" sz="32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619563" y="1964432"/>
            <a:ext cx="6400800" cy="600472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ما هو النظام البيئي ؟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304256" cy="3312368"/>
          </a:xfrm>
          <a:prstGeom prst="rect">
            <a:avLst/>
          </a:prstGeom>
        </p:spPr>
      </p:pic>
      <p:sp>
        <p:nvSpPr>
          <p:cNvPr id="5" name="انفجار 2 4"/>
          <p:cNvSpPr/>
          <p:nvPr/>
        </p:nvSpPr>
        <p:spPr>
          <a:xfrm rot="314336">
            <a:off x="3729196" y="5144478"/>
            <a:ext cx="4482009" cy="156621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تتفاعل مع بعضها </a:t>
            </a:r>
            <a:endParaRPr lang="ar-SA" sz="32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6228184" y="2910208"/>
            <a:ext cx="2740242" cy="1728192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3">
                    <a:lumMod val="50000"/>
                  </a:schemeClr>
                </a:solidFill>
              </a:rPr>
              <a:t>عوامل حيوية </a:t>
            </a:r>
          </a:p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المخلوقات الحية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2843808" y="2918012"/>
            <a:ext cx="2880320" cy="1728192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3">
                    <a:lumMod val="50000"/>
                  </a:schemeClr>
                </a:solidFill>
              </a:rPr>
              <a:t>عوامل لا حيوية </a:t>
            </a:r>
          </a:p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الأشياء غير الحية 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6084168" y="2996952"/>
            <a:ext cx="2867082" cy="3861048"/>
          </a:xfrm>
          <a:prstGeom prst="roundRect">
            <a:avLst/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العَاملُ المُحدَّدُ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السّعَةُ التَحمُّليَّةُ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المَوطِنٌ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 smtClean="0"/>
              <a:t>ال</a:t>
            </a:r>
            <a:r>
              <a:rPr lang="ar-SA" sz="2800" dirty="0" smtClean="0"/>
              <a:t>إطار</a:t>
            </a:r>
            <a:r>
              <a:rPr lang="ar-EG" sz="2800" dirty="0" smtClean="0"/>
              <a:t> </a:t>
            </a:r>
            <a:r>
              <a:rPr lang="ar-EG" sz="2800" dirty="0"/>
              <a:t>البِيئيُّ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عَلاقةٌ التكافلُ</a:t>
            </a:r>
            <a:endParaRPr lang="uk-UA" sz="2800" dirty="0"/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علاقةُ تبادلِ المنفعةِ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عَلاقةُ التعايُشِ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عَلاقةُ التطفُّلِ</a:t>
            </a:r>
            <a:endParaRPr lang="uk-UA" sz="2800" dirty="0"/>
          </a:p>
        </p:txBody>
      </p:sp>
      <p:sp>
        <p:nvSpPr>
          <p:cNvPr id="5" name="Cloud 2"/>
          <p:cNvSpPr/>
          <p:nvPr/>
        </p:nvSpPr>
        <p:spPr bwMode="auto">
          <a:xfrm>
            <a:off x="6393792" y="0"/>
            <a:ext cx="2557458" cy="1296144"/>
          </a:xfrm>
          <a:prstGeom prst="cloud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1"/>
                </a:solidFill>
              </a:rPr>
              <a:t>الْفِكْرَةُ الرئِيسَيةُ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8473" y="0"/>
            <a:ext cx="583264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026640" y="63297"/>
            <a:ext cx="38884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العلاقات في الأنظمة البيئية 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21087" y="503094"/>
            <a:ext cx="4968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305163" y="1026314"/>
            <a:ext cx="3600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1- علاقة التكافل</a:t>
            </a:r>
            <a:r>
              <a:rPr lang="ar-SA" sz="2800" b="1" dirty="0" smtClean="0"/>
              <a:t> </a:t>
            </a:r>
          </a:p>
          <a:p>
            <a:pPr algn="ctr"/>
            <a:r>
              <a:rPr lang="ar-SA" sz="2000" dirty="0" smtClean="0"/>
              <a:t>( العيش معاً )</a:t>
            </a:r>
            <a:endParaRPr lang="ar-SA" sz="2000" dirty="0"/>
          </a:p>
        </p:txBody>
      </p:sp>
      <p:sp>
        <p:nvSpPr>
          <p:cNvPr id="13" name="مخطط انسيابي: محطة طرفية 12"/>
          <p:cNvSpPr/>
          <p:nvPr/>
        </p:nvSpPr>
        <p:spPr>
          <a:xfrm>
            <a:off x="3720027" y="1700808"/>
            <a:ext cx="2112621" cy="51692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تبادل المنفعة</a:t>
            </a: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مخطط انسيابي: محطة طرفية 15"/>
          <p:cNvSpPr/>
          <p:nvPr/>
        </p:nvSpPr>
        <p:spPr>
          <a:xfrm>
            <a:off x="363578" y="1564050"/>
            <a:ext cx="1836204" cy="51692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التعايش</a:t>
            </a: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45" y="3781990"/>
            <a:ext cx="1968606" cy="1561864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3725507" y="2396787"/>
            <a:ext cx="211262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علاقة بين مخلوقين  يستفيد كل منهما من الآخر</a:t>
            </a:r>
            <a:endParaRPr lang="ar-SA" sz="24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22646" y="2080974"/>
            <a:ext cx="280753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علاقة بين مخلوقين يستفيد منها أحدهما دون أن يسبب الأذى للآخر</a:t>
            </a:r>
            <a:endParaRPr lang="ar-SA" sz="2400" b="1" dirty="0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3217942"/>
            <a:ext cx="2637818" cy="1625294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59" y="5416171"/>
            <a:ext cx="2438400" cy="137160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3" y="4877834"/>
            <a:ext cx="1647825" cy="199061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5832648" y="1296144"/>
            <a:ext cx="331135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EG" sz="2400" dirty="0"/>
              <a:t>تَتحكّمُ </a:t>
            </a:r>
            <a:r>
              <a:rPr lang="ar-EG" sz="2400" dirty="0">
                <a:solidFill>
                  <a:srgbClr val="FF0000"/>
                </a:solidFill>
              </a:rPr>
              <a:t>العَواملُ اللاحَيويَةِ والتفاعٌلاتُ بينَ المَخلُوقاتِ الحَيةِ </a:t>
            </a:r>
            <a:r>
              <a:rPr lang="ar-EG" sz="2400" dirty="0"/>
              <a:t>في </a:t>
            </a:r>
            <a:r>
              <a:rPr lang="ar-EG" sz="2400" b="1" dirty="0"/>
              <a:t>حجْمِ الجَماعاتِ الحَيويةِ </a:t>
            </a:r>
            <a:r>
              <a:rPr lang="ar-EG" sz="2400" dirty="0"/>
              <a:t>في المُجتمعِ الحَيوِيِّ.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282904669"/>
      </p:ext>
    </p:extLst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6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6084168" y="2996952"/>
            <a:ext cx="2867082" cy="3861048"/>
          </a:xfrm>
          <a:prstGeom prst="roundRect">
            <a:avLst/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العَاملُ المُحدَّدُ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السّعَةُ التَحمُّليَّةُ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المَوطِنٌ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 smtClean="0"/>
              <a:t>ال</a:t>
            </a:r>
            <a:r>
              <a:rPr lang="ar-SA" sz="2800" dirty="0" smtClean="0"/>
              <a:t>إطار</a:t>
            </a:r>
            <a:r>
              <a:rPr lang="ar-EG" sz="2800" dirty="0" smtClean="0"/>
              <a:t> </a:t>
            </a:r>
            <a:r>
              <a:rPr lang="ar-EG" sz="2800" dirty="0"/>
              <a:t>البِيئيُّ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عَلاقةٌ التكافلُ</a:t>
            </a:r>
            <a:endParaRPr lang="uk-UA" sz="2800" dirty="0"/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علاقةُ تبادلِ المنفعةِ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عَلاقةُ التعايُشِ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عَلاقةُ التطفُّلِ</a:t>
            </a:r>
            <a:endParaRPr lang="uk-UA" sz="2800" dirty="0"/>
          </a:p>
        </p:txBody>
      </p:sp>
      <p:sp>
        <p:nvSpPr>
          <p:cNvPr id="5" name="Cloud 2"/>
          <p:cNvSpPr/>
          <p:nvPr/>
        </p:nvSpPr>
        <p:spPr bwMode="auto">
          <a:xfrm>
            <a:off x="6393792" y="0"/>
            <a:ext cx="2557458" cy="1296144"/>
          </a:xfrm>
          <a:prstGeom prst="cloud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1"/>
                </a:solidFill>
              </a:rPr>
              <a:t>الْفِكْرَةُ الرئِيسَيةُ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-1289" y="0"/>
            <a:ext cx="583264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114835" y="648072"/>
            <a:ext cx="36004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</a:rPr>
              <a:t>2- علاقة التطفل </a:t>
            </a:r>
            <a:r>
              <a:rPr lang="ar-SA" sz="2800" b="1" dirty="0" smtClean="0"/>
              <a:t> </a:t>
            </a:r>
          </a:p>
          <a:p>
            <a:pPr algn="ctr"/>
            <a:endParaRPr lang="ar-SA" sz="20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899592" y="1419254"/>
            <a:ext cx="46085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علاقة بين مخلوقين مفيدة لطرف ومضرة بالطرف الآخر</a:t>
            </a:r>
            <a:endParaRPr lang="ar-SA" sz="28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2564904"/>
            <a:ext cx="3383014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53136"/>
            <a:ext cx="3527030" cy="1681182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5832648" y="1296144"/>
            <a:ext cx="331135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EG" sz="2400" dirty="0"/>
              <a:t>تَتحكّمُ </a:t>
            </a:r>
            <a:r>
              <a:rPr lang="ar-EG" sz="2400" dirty="0">
                <a:solidFill>
                  <a:srgbClr val="FF0000"/>
                </a:solidFill>
              </a:rPr>
              <a:t>العَواملُ اللاحَيويَةِ والتفاعٌلاتُ بينَ المَخلُوقاتِ الحَيةِ </a:t>
            </a:r>
            <a:r>
              <a:rPr lang="ar-EG" sz="2400" dirty="0"/>
              <a:t>في </a:t>
            </a:r>
            <a:r>
              <a:rPr lang="ar-EG" sz="2400" b="1" dirty="0"/>
              <a:t>حجْمِ الجَماعاتِ الحَيويةِ </a:t>
            </a:r>
            <a:r>
              <a:rPr lang="ar-EG" sz="2400" dirty="0"/>
              <a:t>في المُجتمعِ الحَيوِيِّ.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71541582"/>
      </p:ext>
    </p:extLst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633412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940152" y="4149080"/>
            <a:ext cx="2160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ضوء الشمس </a:t>
            </a:r>
            <a:endParaRPr lang="ar-SA" sz="2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652120" y="5229200"/>
            <a:ext cx="32038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لأن زيادتها  سيقلل عدد الفرائس وبالتالي يقل الغذاء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8479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672465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660232" y="3947864"/>
            <a:ext cx="18443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واجب </a:t>
            </a:r>
            <a:endParaRPr lang="ar-SA" sz="2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6084168" y="4869160"/>
            <a:ext cx="297437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إذا كانت الحشرات </a:t>
            </a:r>
          </a:p>
          <a:p>
            <a:r>
              <a:rPr lang="ar-SA" sz="2400" b="1" dirty="0" smtClean="0"/>
              <a:t>مؤذية           تبادل منفعة </a:t>
            </a:r>
          </a:p>
          <a:p>
            <a:r>
              <a:rPr lang="ar-SA" sz="2400" b="1" dirty="0" smtClean="0"/>
              <a:t>إذا كانت الحشرات </a:t>
            </a:r>
          </a:p>
          <a:p>
            <a:r>
              <a:rPr lang="ar-SA" sz="2400" b="1" dirty="0" smtClean="0"/>
              <a:t>غير مؤذية             تعايش</a:t>
            </a:r>
            <a:endParaRPr lang="ar-SA" sz="2400" b="1" dirty="0"/>
          </a:p>
        </p:txBody>
      </p:sp>
      <p:cxnSp>
        <p:nvCxnSpPr>
          <p:cNvPr id="5" name="رابط كسهم مستقيم 4"/>
          <p:cNvCxnSpPr/>
          <p:nvPr/>
        </p:nvCxnSpPr>
        <p:spPr>
          <a:xfrm flipH="1">
            <a:off x="7643365" y="546932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7067301" y="623731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3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21982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07504" y="332656"/>
            <a:ext cx="29523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لأنها لو قتلته تخسر الغذاء الذي يوفره لها .</a:t>
            </a:r>
            <a:endParaRPr lang="ar-SA" sz="28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0" y="1556792"/>
            <a:ext cx="305983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مفيدة لطرف ومضرة للآخر .</a:t>
            </a:r>
            <a:r>
              <a:rPr lang="ar-SA" dirty="0" smtClean="0"/>
              <a:t>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399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قرص ممغنط 3"/>
          <p:cNvSpPr/>
          <p:nvPr/>
        </p:nvSpPr>
        <p:spPr>
          <a:xfrm>
            <a:off x="3000375" y="2000250"/>
            <a:ext cx="3451225" cy="1177925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EG" sz="4400" dirty="0"/>
              <a:t>الدرس الأول</a:t>
            </a:r>
            <a:endParaRPr lang="uk-UA" sz="4400" b="1" dirty="0"/>
          </a:p>
        </p:txBody>
      </p:sp>
      <p:sp>
        <p:nvSpPr>
          <p:cNvPr id="5" name="قوس متوسط مزدوج 4"/>
          <p:cNvSpPr/>
          <p:nvPr/>
        </p:nvSpPr>
        <p:spPr>
          <a:xfrm>
            <a:off x="857250" y="3214688"/>
            <a:ext cx="7500938" cy="1082675"/>
          </a:xfrm>
          <a:prstGeom prst="flowChartTerminator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EG" sz="4400" dirty="0"/>
              <a:t>العلاقَاتُ في الأَنظِمَةِ البِيئيّةِ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613959816"/>
      </p:ext>
    </p:extLst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01 - السفانا الافريق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 bwMode="auto">
          <a:xfrm>
            <a:off x="357188" y="1246188"/>
            <a:ext cx="8572500" cy="4055020"/>
          </a:xfrm>
          <a:prstGeom prst="flowChartPunchedTap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2800" dirty="0" smtClean="0">
                <a:solidFill>
                  <a:schemeClr val="tx1"/>
                </a:solidFill>
              </a:rPr>
              <a:t>تَتحكّمُ</a:t>
            </a:r>
            <a:r>
              <a:rPr lang="ar-SA" sz="2800" dirty="0" smtClean="0">
                <a:solidFill>
                  <a:schemeClr val="tx1"/>
                </a:solidFill>
              </a:rPr>
              <a:t> :</a:t>
            </a:r>
          </a:p>
          <a:p>
            <a:pPr>
              <a:defRPr/>
            </a:pPr>
            <a:r>
              <a:rPr lang="ar-EG" sz="2800" dirty="0" smtClean="0">
                <a:solidFill>
                  <a:schemeClr val="tx1"/>
                </a:solidFill>
              </a:rPr>
              <a:t> </a:t>
            </a:r>
            <a:r>
              <a:rPr lang="ar-EG" sz="2800" dirty="0">
                <a:solidFill>
                  <a:srgbClr val="FF0000"/>
                </a:solidFill>
              </a:rPr>
              <a:t>العَواملُ </a:t>
            </a:r>
            <a:r>
              <a:rPr lang="ar-EG" sz="2800" dirty="0" smtClean="0">
                <a:solidFill>
                  <a:srgbClr val="FF0000"/>
                </a:solidFill>
              </a:rPr>
              <a:t>اللاحَيويَةِ</a:t>
            </a:r>
            <a:endParaRPr lang="ar-SA" sz="2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ar-EG" sz="2800" dirty="0" smtClean="0">
                <a:solidFill>
                  <a:srgbClr val="FF0000"/>
                </a:solidFill>
              </a:rPr>
              <a:t> </a:t>
            </a:r>
            <a:r>
              <a:rPr lang="ar-EG" sz="2800" dirty="0" smtClean="0">
                <a:solidFill>
                  <a:schemeClr val="tx1"/>
                </a:solidFill>
              </a:rPr>
              <a:t>و</a:t>
            </a:r>
            <a:endParaRPr lang="ar-SA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ar-EG" sz="2800" dirty="0" smtClean="0">
                <a:solidFill>
                  <a:srgbClr val="FF0000"/>
                </a:solidFill>
              </a:rPr>
              <a:t>التفاعٌلاتُ </a:t>
            </a:r>
            <a:r>
              <a:rPr lang="ar-EG" sz="2800" dirty="0">
                <a:solidFill>
                  <a:srgbClr val="FF0000"/>
                </a:solidFill>
              </a:rPr>
              <a:t>بينَ المَخلُوقاتِ الحَيةِ </a:t>
            </a:r>
            <a:endParaRPr lang="ar-SA" sz="2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ar-EG" sz="2800" dirty="0" smtClean="0">
                <a:solidFill>
                  <a:schemeClr val="tx1"/>
                </a:solidFill>
              </a:rPr>
              <a:t>في </a:t>
            </a:r>
            <a:endParaRPr lang="ar-SA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ar-EG" sz="2800" dirty="0" smtClean="0">
                <a:solidFill>
                  <a:schemeClr val="tx1"/>
                </a:solidFill>
              </a:rPr>
              <a:t>حجْمِ </a:t>
            </a:r>
            <a:r>
              <a:rPr lang="ar-EG" sz="2800" dirty="0">
                <a:solidFill>
                  <a:schemeClr val="tx1"/>
                </a:solidFill>
              </a:rPr>
              <a:t>الجَماعاتِ الحَيويةِ في المُجتمعِ الحَيوِيِّ</a:t>
            </a:r>
            <a:r>
              <a:rPr lang="ar-EG" sz="3600" dirty="0">
                <a:solidFill>
                  <a:schemeClr val="tx1"/>
                </a:solidFill>
              </a:rPr>
              <a:t>.</a:t>
            </a:r>
            <a:endParaRPr lang="uk-UA" sz="3600" dirty="0">
              <a:solidFill>
                <a:schemeClr val="tx1"/>
              </a:solidFill>
            </a:endParaRPr>
          </a:p>
          <a:p>
            <a:pPr>
              <a:defRPr/>
            </a:pPr>
            <a:endParaRPr lang="uk-UA" sz="4000" dirty="0"/>
          </a:p>
        </p:txBody>
      </p:sp>
      <p:sp>
        <p:nvSpPr>
          <p:cNvPr id="3" name="Cloud 2"/>
          <p:cNvSpPr/>
          <p:nvPr/>
        </p:nvSpPr>
        <p:spPr bwMode="auto">
          <a:xfrm>
            <a:off x="4071921" y="142875"/>
            <a:ext cx="4857738" cy="1654222"/>
          </a:xfrm>
          <a:prstGeom prst="cloud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dirty="0">
                <a:solidFill>
                  <a:schemeClr val="tx1"/>
                </a:solidFill>
              </a:rPr>
              <a:t>الْفِكْرَةُ الرئِيسَيةُ</a:t>
            </a:r>
            <a:endParaRPr lang="ar-EG" sz="4800" b="1" dirty="0">
              <a:solidFill>
                <a:schemeClr val="tx1"/>
              </a:solidFill>
            </a:endParaRPr>
          </a:p>
        </p:txBody>
      </p:sp>
      <p:pic>
        <p:nvPicPr>
          <p:cNvPr id="21507" name="Picture 5" descr="032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3273698"/>
            <a:ext cx="1428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ربع نص 1"/>
          <p:cNvSpPr txBox="1"/>
          <p:nvPr/>
        </p:nvSpPr>
        <p:spPr>
          <a:xfrm>
            <a:off x="357188" y="5445224"/>
            <a:ext cx="84632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C00000"/>
                </a:solidFill>
              </a:rPr>
              <a:t>الجماعة الحيوية : </a:t>
            </a:r>
            <a:r>
              <a:rPr lang="ar-SA" sz="2800" dirty="0" smtClean="0"/>
              <a:t>جميع أفراد النوع الواحد التي تعيش في نظام بيئي  , مثل جماعة الضفادع , جماعة الغزلان , جماعة الفيلة ...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883520185"/>
      </p:ext>
    </p:extLst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2"/>
          <p:cNvSpPr/>
          <p:nvPr/>
        </p:nvSpPr>
        <p:spPr>
          <a:xfrm>
            <a:off x="2897596" y="1430433"/>
            <a:ext cx="4019210" cy="5400600"/>
          </a:xfrm>
          <a:prstGeom prst="roundRect">
            <a:avLst/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ar-EG" sz="4000" dirty="0"/>
              <a:t>العَاملُ المُحدَّدُ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4000" dirty="0"/>
              <a:t>السّعَةُ التَحمُّليَّةُ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4000" dirty="0"/>
              <a:t>المَوطِنٌ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4000" dirty="0" smtClean="0"/>
              <a:t>ال</a:t>
            </a:r>
            <a:r>
              <a:rPr lang="ar-SA" sz="4000" dirty="0" smtClean="0"/>
              <a:t>إطار</a:t>
            </a:r>
            <a:r>
              <a:rPr lang="ar-EG" sz="4000" dirty="0" smtClean="0"/>
              <a:t> </a:t>
            </a:r>
            <a:r>
              <a:rPr lang="ar-EG" sz="4000" dirty="0"/>
              <a:t>البِيئيُّ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4000" dirty="0"/>
              <a:t>عَلاقةٌ التكافلُ</a:t>
            </a:r>
            <a:endParaRPr lang="uk-UA" sz="4000" dirty="0"/>
          </a:p>
          <a:p>
            <a:pPr>
              <a:buFont typeface="Wingdings" pitchFamily="2" charset="2"/>
              <a:buChar char="Ø"/>
              <a:defRPr/>
            </a:pPr>
            <a:r>
              <a:rPr lang="ar-EG" sz="4000" dirty="0"/>
              <a:t>علاقةُ تبادلِ المنفعةِ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4000" dirty="0"/>
              <a:t>عَلاقةُ التعايُشِ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4000" dirty="0"/>
              <a:t>عَلاقةُ التطفُّلِ</a:t>
            </a:r>
            <a:endParaRPr lang="uk-UA" sz="4000" dirty="0"/>
          </a:p>
        </p:txBody>
      </p:sp>
      <p:sp>
        <p:nvSpPr>
          <p:cNvPr id="3" name="Wave 1"/>
          <p:cNvSpPr/>
          <p:nvPr/>
        </p:nvSpPr>
        <p:spPr>
          <a:xfrm>
            <a:off x="2950558" y="0"/>
            <a:ext cx="4000528" cy="1285884"/>
          </a:xfrm>
          <a:prstGeom prst="wave">
            <a:avLst/>
          </a:prstGeom>
          <a:solidFill>
            <a:srgbClr val="FFC000"/>
          </a:solidFill>
          <a:ln w="57150">
            <a:solidFill>
              <a:srgbClr val="660066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/>
              <a:t>الْمُفْرَدَاتُ</a:t>
            </a:r>
            <a:endParaRPr lang="ar-EG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286250" y="285750"/>
            <a:ext cx="4500563" cy="1143000"/>
          </a:xfrm>
          <a:prstGeom prst="wave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/>
              <a:t>أنظر وأتساءل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9125" y="1643063"/>
            <a:ext cx="4643438" cy="2862262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3600" dirty="0"/>
              <a:t>يُمضي هذا الطائرُ ساعاتٍ في التقاطِ الحشراتِ الصغِيرةِ التي تتطفلُ على جِلدِ فَرسِ النهرِ.</a:t>
            </a:r>
          </a:p>
          <a:p>
            <a:pPr>
              <a:defRPr/>
            </a:pPr>
            <a:r>
              <a:rPr lang="ar-EG" sz="3600" dirty="0"/>
              <a:t>كيفَ تُساعدُ هذِه العلاقةُ كلا الحيوانينِ على البقاءِ؟</a:t>
            </a:r>
            <a:endParaRPr lang="uk-UA" sz="36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857250"/>
            <a:ext cx="3786187" cy="363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28750" y="5143500"/>
            <a:ext cx="7072313" cy="1077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ar-EG" sz="3200" b="1" dirty="0"/>
              <a:t>يلتقط الطائر الحشرات ويتغذى عليها  وينظف فرس النهر من الحشرات فيحميه من الأمراض.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448"/>
      </p:ext>
    </p:extLst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edingfrenzych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6084168" y="2996952"/>
            <a:ext cx="2867082" cy="3861048"/>
          </a:xfrm>
          <a:prstGeom prst="roundRect">
            <a:avLst/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العَاملُ المُحدَّدُ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السّعَةُ التَحمُّليَّةُ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المَوطِنٌ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 smtClean="0"/>
              <a:t>ال</a:t>
            </a:r>
            <a:r>
              <a:rPr lang="ar-SA" sz="2800" dirty="0" smtClean="0"/>
              <a:t>إطار</a:t>
            </a:r>
            <a:r>
              <a:rPr lang="ar-EG" sz="2800" dirty="0" smtClean="0"/>
              <a:t> </a:t>
            </a:r>
            <a:r>
              <a:rPr lang="ar-EG" sz="2800" dirty="0"/>
              <a:t>البِيئيُّ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عَلاقةٌ التكافلُ</a:t>
            </a:r>
            <a:endParaRPr lang="uk-UA" sz="2800" dirty="0"/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علاقةُ تبادلِ المنفعةِ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عَلاقةُ التعايُشِ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عَلاقةُ التطفُّلِ</a:t>
            </a:r>
            <a:endParaRPr lang="uk-UA" sz="2800" dirty="0"/>
          </a:p>
        </p:txBody>
      </p:sp>
      <p:sp>
        <p:nvSpPr>
          <p:cNvPr id="5" name="Cloud 2"/>
          <p:cNvSpPr/>
          <p:nvPr/>
        </p:nvSpPr>
        <p:spPr bwMode="auto">
          <a:xfrm>
            <a:off x="6393792" y="0"/>
            <a:ext cx="2557458" cy="1296144"/>
          </a:xfrm>
          <a:prstGeom prst="cloud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1"/>
                </a:solidFill>
              </a:rPr>
              <a:t>الْفِكْرَةُ الرئِيسَيةُ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5832648" y="1296144"/>
            <a:ext cx="331135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EG" sz="2400" dirty="0"/>
              <a:t>تَتحكّمُ </a:t>
            </a:r>
            <a:r>
              <a:rPr lang="ar-EG" sz="2400" dirty="0">
                <a:solidFill>
                  <a:srgbClr val="FF0000"/>
                </a:solidFill>
              </a:rPr>
              <a:t>العَواملُ اللاحَيويَةِ والتفاعٌلاتُ بينَ المَخلُوقاتِ الحَيةِ </a:t>
            </a:r>
            <a:r>
              <a:rPr lang="ar-EG" sz="2400" dirty="0"/>
              <a:t>في </a:t>
            </a:r>
            <a:r>
              <a:rPr lang="ar-EG" sz="2400" b="1" dirty="0"/>
              <a:t>حجْمِ الجَماعاتِ الحَيويةِ </a:t>
            </a:r>
            <a:r>
              <a:rPr lang="ar-EG" sz="2400" dirty="0"/>
              <a:t>في المُجتمعِ الحَيوِيِّ.</a:t>
            </a:r>
            <a:endParaRPr lang="uk-UA" sz="2400" dirty="0"/>
          </a:p>
        </p:txBody>
      </p:sp>
      <p:sp>
        <p:nvSpPr>
          <p:cNvPr id="6" name="مستطيل 5"/>
          <p:cNvSpPr/>
          <p:nvPr/>
        </p:nvSpPr>
        <p:spPr>
          <a:xfrm>
            <a:off x="0" y="0"/>
            <a:ext cx="583264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83568" y="188640"/>
            <a:ext cx="43924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تتنازع المخلوقات الحية باستمرار , علام تتنافس ؟</a:t>
            </a:r>
            <a:endParaRPr lang="ar-SA" sz="28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563888" y="1628800"/>
            <a:ext cx="208823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ar-SA" sz="3200" dirty="0" smtClean="0"/>
              <a:t>الماء </a:t>
            </a:r>
          </a:p>
          <a:p>
            <a:endParaRPr lang="ar-SA" sz="3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ar-SA" sz="3200" dirty="0" smtClean="0"/>
              <a:t>الغذاء</a:t>
            </a:r>
          </a:p>
          <a:p>
            <a:r>
              <a:rPr lang="ar-SA" sz="3200" dirty="0" smtClean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ar-SA" sz="3200" dirty="0" smtClean="0"/>
              <a:t>المأوى </a:t>
            </a:r>
            <a:endParaRPr lang="ar-SA" sz="3200" dirty="0"/>
          </a:p>
        </p:txBody>
      </p:sp>
      <p:sp>
        <p:nvSpPr>
          <p:cNvPr id="9" name="انفجار 2 8"/>
          <p:cNvSpPr/>
          <p:nvPr/>
        </p:nvSpPr>
        <p:spPr>
          <a:xfrm>
            <a:off x="2808312" y="4725144"/>
            <a:ext cx="3024336" cy="158417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الموارد</a:t>
            </a:r>
            <a:endParaRPr lang="ar-SA" sz="36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6" y="2413630"/>
            <a:ext cx="2648419" cy="166344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0" y="665693"/>
            <a:ext cx="2657475" cy="172402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5" y="4149080"/>
            <a:ext cx="264841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65570"/>
      </p:ext>
    </p:extLst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6084168" y="2996952"/>
            <a:ext cx="2867082" cy="3861048"/>
          </a:xfrm>
          <a:prstGeom prst="roundRect">
            <a:avLst/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العَاملُ المُحدَّدُ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السّعَةُ التَحمُّليَّةُ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المَوطِنٌ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 smtClean="0"/>
              <a:t>ال</a:t>
            </a:r>
            <a:r>
              <a:rPr lang="ar-SA" sz="2800" dirty="0" smtClean="0"/>
              <a:t>إطار</a:t>
            </a:r>
            <a:r>
              <a:rPr lang="ar-EG" sz="2800" dirty="0" smtClean="0"/>
              <a:t> </a:t>
            </a:r>
            <a:r>
              <a:rPr lang="ar-EG" sz="2800" dirty="0"/>
              <a:t>البِيئيُّ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عَلاقةٌ التكافلُ</a:t>
            </a:r>
            <a:endParaRPr lang="uk-UA" sz="2800" dirty="0"/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علاقةُ تبادلِ المنفعةِ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عَلاقةُ التعايُشِ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عَلاقةُ التطفُّلِ</a:t>
            </a:r>
            <a:endParaRPr lang="uk-UA" sz="2800" dirty="0"/>
          </a:p>
        </p:txBody>
      </p:sp>
      <p:sp>
        <p:nvSpPr>
          <p:cNvPr id="5" name="Cloud 2"/>
          <p:cNvSpPr/>
          <p:nvPr/>
        </p:nvSpPr>
        <p:spPr bwMode="auto">
          <a:xfrm>
            <a:off x="6393792" y="0"/>
            <a:ext cx="2557458" cy="1296144"/>
          </a:xfrm>
          <a:prstGeom prst="cloud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1"/>
                </a:solidFill>
              </a:rPr>
              <a:t>الْفِكْرَةُ الرئِيسَيةُ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0"/>
            <a:ext cx="583264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475656" y="116632"/>
            <a:ext cx="38884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العامل المحدد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658" y="3169793"/>
            <a:ext cx="5335985" cy="2635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Explosion 2 2"/>
          <p:cNvSpPr/>
          <p:nvPr/>
        </p:nvSpPr>
        <p:spPr>
          <a:xfrm>
            <a:off x="18140" y="1916832"/>
            <a:ext cx="5814508" cy="1001066"/>
          </a:xfrm>
          <a:prstGeom prst="roundRect">
            <a:avLst/>
          </a:prstGeom>
          <a:solidFill>
            <a:schemeClr val="accent3"/>
          </a:solidFill>
          <a:ln w="57150">
            <a:solidFill>
              <a:srgbClr val="FFFFCC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/>
              <a:t>يَبحثُ هذا الثَورُ عَن الغذاء في الشتاء.</a:t>
            </a:r>
            <a:endParaRPr lang="uk-UA" sz="36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467544" y="556318"/>
            <a:ext cx="51580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/>
              <a:t>أيُّ عنصر يَتحكَّمُ في معدل نُمو الجَماعاتِ الحَيويَّةِ (زيادةً أو نقصانًا )</a:t>
            </a:r>
            <a:endParaRPr lang="ar-SA" sz="28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35115" y="5877272"/>
            <a:ext cx="58145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من العوامل المحددة :</a:t>
            </a:r>
          </a:p>
          <a:p>
            <a:r>
              <a:rPr lang="ar-SA" sz="2400" dirty="0" smtClean="0"/>
              <a:t> </a:t>
            </a:r>
            <a:r>
              <a:rPr lang="ar-SA" sz="2000" b="1" dirty="0" smtClean="0"/>
              <a:t>الماء   -  الغذاء  -  المأوى  -  ضوء الشمس  - نوع التربة </a:t>
            </a:r>
            <a:endParaRPr lang="ar-SA" sz="20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832648" y="1296144"/>
            <a:ext cx="331135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EG" sz="2400" dirty="0"/>
              <a:t>تَتحكّمُ </a:t>
            </a:r>
            <a:r>
              <a:rPr lang="ar-EG" sz="2400" dirty="0">
                <a:solidFill>
                  <a:srgbClr val="FF0000"/>
                </a:solidFill>
              </a:rPr>
              <a:t>العَواملُ اللاحَيويَةِ والتفاعٌلاتُ بينَ المَخلُوقاتِ الحَيةِ </a:t>
            </a:r>
            <a:r>
              <a:rPr lang="ar-EG" sz="2400" dirty="0"/>
              <a:t>في </a:t>
            </a:r>
            <a:r>
              <a:rPr lang="ar-EG" sz="2400" b="1" dirty="0"/>
              <a:t>حجْمِ الجَماعاتِ الحَيويةِ </a:t>
            </a:r>
            <a:r>
              <a:rPr lang="ar-EG" sz="2400" dirty="0"/>
              <a:t>في المُجتمعِ الحَيوِيِّ.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55587255"/>
      </p:ext>
    </p:extLst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6084168" y="2996952"/>
            <a:ext cx="2867082" cy="3861048"/>
          </a:xfrm>
          <a:prstGeom prst="roundRect">
            <a:avLst/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العَاملُ المُحدَّدُ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السّعَةُ التَحمُّليَّةُ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المَوطِنٌ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 smtClean="0"/>
              <a:t>ال</a:t>
            </a:r>
            <a:r>
              <a:rPr lang="ar-SA" sz="2800" dirty="0" smtClean="0"/>
              <a:t>إطار</a:t>
            </a:r>
            <a:r>
              <a:rPr lang="ar-EG" sz="2800" dirty="0" smtClean="0"/>
              <a:t> </a:t>
            </a:r>
            <a:r>
              <a:rPr lang="ar-EG" sz="2800" dirty="0"/>
              <a:t>البِيئيُّ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عَلاقةٌ التكافلُ</a:t>
            </a:r>
            <a:endParaRPr lang="uk-UA" sz="2800" dirty="0"/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علاقةُ تبادلِ المنفعةِ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عَلاقةُ التعايُشِ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عَلاقةُ التطفُّلِ</a:t>
            </a:r>
            <a:endParaRPr lang="uk-UA" sz="2800" dirty="0"/>
          </a:p>
        </p:txBody>
      </p:sp>
      <p:sp>
        <p:nvSpPr>
          <p:cNvPr id="5" name="Cloud 2"/>
          <p:cNvSpPr/>
          <p:nvPr/>
        </p:nvSpPr>
        <p:spPr bwMode="auto">
          <a:xfrm>
            <a:off x="6393792" y="0"/>
            <a:ext cx="2557458" cy="1296144"/>
          </a:xfrm>
          <a:prstGeom prst="cloud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1"/>
                </a:solidFill>
              </a:rPr>
              <a:t>الْفِكْرَةُ الرئِيسَيةُ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0"/>
            <a:ext cx="583264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475656" y="116632"/>
            <a:ext cx="38884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السعة التحملية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27584" y="639852"/>
            <a:ext cx="46805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/>
              <a:t>أقصى عَددٍ من أفراد الجَماعةِ الحَيويَّةِ يمكنُ لِنظام بيئيٍّ دَعمُه </a:t>
            </a:r>
            <a:r>
              <a:rPr lang="ar-EG" sz="2800" b="1" dirty="0" smtClean="0"/>
              <a:t>وإعالتُه</a:t>
            </a:r>
            <a:r>
              <a:rPr lang="ar-SA" sz="2800" b="1" dirty="0" smtClean="0"/>
              <a:t> .</a:t>
            </a:r>
            <a:endParaRPr lang="ar-SA" sz="28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9" y="1860013"/>
            <a:ext cx="4896544" cy="2801798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107504" y="4797152"/>
            <a:ext cx="5725144" cy="1837646"/>
          </a:xfrm>
          <a:prstGeom prst="flowChartTerminator">
            <a:avLst/>
          </a:prstGeom>
          <a:solidFill>
            <a:srgbClr val="91B4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/>
              <a:t>توفرَ الغابةُ المطريةُ الغذاءَ لعَدَدٍ مُعَّينٍ من الفهود، فَإذا زادَ عَددُها أصبحُ من الصَّعبِ عليها الحصولُ على الغِذاءِ، مِمَّا يُؤدِّي إلى مَوتِ بَعضِها.</a:t>
            </a:r>
            <a:endParaRPr lang="ar-SA" sz="2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832648" y="1355284"/>
            <a:ext cx="331135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EG" sz="2400" dirty="0"/>
              <a:t>تَتحكّمُ </a:t>
            </a:r>
            <a:r>
              <a:rPr lang="ar-EG" sz="2400" dirty="0">
                <a:solidFill>
                  <a:srgbClr val="FF0000"/>
                </a:solidFill>
              </a:rPr>
              <a:t>العَواملُ اللاحَيويَةِ والتفاعٌلاتُ بينَ المَخلُوقاتِ الحَيةِ </a:t>
            </a:r>
            <a:r>
              <a:rPr lang="ar-EG" sz="2400" dirty="0"/>
              <a:t>في </a:t>
            </a:r>
            <a:r>
              <a:rPr lang="ar-EG" sz="2400" b="1" dirty="0"/>
              <a:t>حجْمِ الجَماعاتِ الحَيويةِ </a:t>
            </a:r>
            <a:r>
              <a:rPr lang="ar-EG" sz="2400" dirty="0"/>
              <a:t>في المُجتمعِ الحَيوِيِّ.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08717387"/>
      </p:ext>
    </p:extLst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6084168" y="2996952"/>
            <a:ext cx="2867082" cy="3861048"/>
          </a:xfrm>
          <a:prstGeom prst="roundRect">
            <a:avLst/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العَاملُ المُحدَّدُ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السّعَةُ التَحمُّليَّةُ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المَوطِنٌ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 smtClean="0"/>
              <a:t>ال</a:t>
            </a:r>
            <a:r>
              <a:rPr lang="ar-SA" sz="2800" dirty="0" smtClean="0"/>
              <a:t>إطار</a:t>
            </a:r>
            <a:r>
              <a:rPr lang="ar-EG" sz="2800" dirty="0" smtClean="0"/>
              <a:t> </a:t>
            </a:r>
            <a:r>
              <a:rPr lang="ar-EG" sz="2800" dirty="0"/>
              <a:t>البِيئيُّ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عَلاقةٌ التكافلُ</a:t>
            </a:r>
            <a:endParaRPr lang="uk-UA" sz="2800" dirty="0"/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علاقةُ تبادلِ المنفعةِ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عَلاقةُ التعايُشِ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EG" sz="2800" dirty="0"/>
              <a:t>عَلاقةُ التطفُّلِ</a:t>
            </a:r>
            <a:endParaRPr lang="uk-UA" sz="2800" dirty="0"/>
          </a:p>
        </p:txBody>
      </p:sp>
      <p:sp>
        <p:nvSpPr>
          <p:cNvPr id="5" name="Cloud 2"/>
          <p:cNvSpPr/>
          <p:nvPr/>
        </p:nvSpPr>
        <p:spPr bwMode="auto">
          <a:xfrm>
            <a:off x="6393792" y="0"/>
            <a:ext cx="2557458" cy="1296144"/>
          </a:xfrm>
          <a:prstGeom prst="cloud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1"/>
                </a:solidFill>
              </a:rPr>
              <a:t>الْفِكْرَةُ الرئِيسَيةُ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0"/>
            <a:ext cx="583264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259632" y="188640"/>
            <a:ext cx="26642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الموطن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195736" y="773452"/>
            <a:ext cx="34563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err="1" smtClean="0"/>
              <a:t>ماهو</a:t>
            </a:r>
            <a:r>
              <a:rPr lang="ar-SA" sz="3200" b="1" dirty="0" smtClean="0"/>
              <a:t> الموطن ؟</a:t>
            </a:r>
            <a:endParaRPr lang="ar-SA" sz="32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971600" y="1358227"/>
            <a:ext cx="46805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المكان الذي يعيش فيه المخلوق الحي ويحصل منه على الغذاء .</a:t>
            </a:r>
            <a:endParaRPr lang="ar-SA" sz="2800" b="1" dirty="0"/>
          </a:p>
        </p:txBody>
      </p:sp>
      <p:sp>
        <p:nvSpPr>
          <p:cNvPr id="13" name="مخطط انسيابي: قرص ممغنط 8"/>
          <p:cNvSpPr/>
          <p:nvPr/>
        </p:nvSpPr>
        <p:spPr>
          <a:xfrm>
            <a:off x="179511" y="2369849"/>
            <a:ext cx="5653137" cy="777061"/>
          </a:xfrm>
          <a:prstGeom prst="bevel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ar-EG" sz="3200" b="1" dirty="0"/>
              <a:t>كيفَ تَتجنَّبُ المَخلوقاتُ الحَيّةُ التَّنافُسَ؟</a:t>
            </a:r>
            <a:endParaRPr lang="uk-UA" sz="3200" b="1" dirty="0"/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73" y="3429000"/>
            <a:ext cx="2571750" cy="178117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8" y="3284984"/>
            <a:ext cx="2047875" cy="2238375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>
            <a:off x="86362" y="5877272"/>
            <a:ext cx="56599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لكل مخلوق حي دور يؤديه في موطن معين ضمن ظروف مناسبة </a:t>
            </a:r>
            <a:endParaRPr lang="ar-SA" sz="24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3550041" y="5292497"/>
            <a:ext cx="21962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الإطار البيئي 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832648" y="1296144"/>
            <a:ext cx="331135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EG" sz="2400" dirty="0"/>
              <a:t>تَتحكّمُ </a:t>
            </a:r>
            <a:r>
              <a:rPr lang="ar-EG" sz="2400" dirty="0">
                <a:solidFill>
                  <a:srgbClr val="FF0000"/>
                </a:solidFill>
              </a:rPr>
              <a:t>العَواملُ اللاحَيويَةِ والتفاعٌلاتُ بينَ المَخلُوقاتِ الحَيةِ </a:t>
            </a:r>
            <a:r>
              <a:rPr lang="ar-EG" sz="2400" dirty="0"/>
              <a:t>في </a:t>
            </a:r>
            <a:r>
              <a:rPr lang="ar-EG" sz="2400" b="1" dirty="0"/>
              <a:t>حجْمِ الجَماعاتِ الحَيويةِ </a:t>
            </a:r>
            <a:r>
              <a:rPr lang="ar-EG" sz="2400" dirty="0"/>
              <a:t>في المُجتمعِ الحَيوِيِّ.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58595316"/>
      </p:ext>
    </p:extLst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546</Words>
  <Application>Microsoft Office PowerPoint</Application>
  <PresentationFormat>عرض على الشاشة (3:4)‏</PresentationFormat>
  <Paragraphs>130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درستي في الصف الرابع عن النظام البيئي ...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 7</dc:creator>
  <cp:lastModifiedBy>Win 7</cp:lastModifiedBy>
  <cp:revision>33</cp:revision>
  <dcterms:created xsi:type="dcterms:W3CDTF">2014-10-17T12:36:52Z</dcterms:created>
  <dcterms:modified xsi:type="dcterms:W3CDTF">2014-10-19T09:41:24Z</dcterms:modified>
</cp:coreProperties>
</file>