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9"/>
  </p:notesMasterIdLst>
  <p:sldIdLst>
    <p:sldId id="280" r:id="rId2"/>
    <p:sldId id="299" r:id="rId3"/>
    <p:sldId id="300" r:id="rId4"/>
    <p:sldId id="285" r:id="rId5"/>
    <p:sldId id="286" r:id="rId6"/>
    <p:sldId id="297" r:id="rId7"/>
    <p:sldId id="296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B5C651-701F-4B02-966B-3287360EFF72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DA5867-1E0D-49FC-8506-1DC6486EF9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619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ar-JO" dirty="0" smtClean="0"/>
              <a:t>الإجابة:</a:t>
            </a:r>
          </a:p>
          <a:p>
            <a:pPr algn="r"/>
            <a:r>
              <a:rPr lang="ar-JO" dirty="0" smtClean="0"/>
              <a:t>الحصان</a:t>
            </a:r>
            <a:r>
              <a:rPr lang="ar-JO" baseline="0" dirty="0" smtClean="0"/>
              <a:t> أقرب إلى الكلب؛ لأن كليهما في الطائفة نفسها، بينما تنتمي العناكب والكلب والحصان إلى المملكة نفسها.</a:t>
            </a:r>
            <a:endParaRPr lang="ar-SA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02ABF6-F709-49EE-8C1F-E5E63C5C4A9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641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93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5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85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88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56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00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919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433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0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624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431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928662" y="142852"/>
            <a:ext cx="72866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الخلية النباتية والخلية الحيوانية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72560" cy="55721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" y="1788372"/>
            <a:ext cx="4177033" cy="4104456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581790" y="1576509"/>
            <a:ext cx="9910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3- فجوة عصارية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72802" y="1812691"/>
            <a:ext cx="9532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1-النواة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085194" y="469005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2- سيتوبلازم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659141" y="5344907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u="sng" dirty="0" smtClean="0">
                <a:solidFill>
                  <a:schemeClr val="accent3">
                    <a:lumMod val="50000"/>
                  </a:schemeClr>
                </a:solidFill>
              </a:rPr>
              <a:t>جدار الخلية</a:t>
            </a:r>
            <a:endParaRPr lang="ar-SA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44633" y="5523496"/>
            <a:ext cx="14564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5- غشاء الخلية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-1" y="4805690"/>
            <a:ext cx="16447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chemeClr val="accent3">
                    <a:lumMod val="50000"/>
                  </a:schemeClr>
                </a:solidFill>
              </a:rPr>
              <a:t>بلاستيدات خضراء</a:t>
            </a:r>
          </a:p>
          <a:p>
            <a:pPr algn="ctr"/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</a:rPr>
              <a:t>(الكلوروفيل )</a:t>
            </a:r>
            <a:endParaRPr lang="ar-SA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0557" y="2182023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3">
                    <a:lumMod val="50000"/>
                  </a:schemeClr>
                </a:solidFill>
              </a:rPr>
              <a:t>4- ميتوكندريا</a:t>
            </a:r>
            <a:endParaRPr lang="ar-S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41630" y="307045"/>
            <a:ext cx="28803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u="sng" dirty="0" smtClean="0">
                <a:solidFill>
                  <a:schemeClr val="accent3"/>
                </a:solidFill>
              </a:rPr>
              <a:t>الخلية النباتية </a:t>
            </a:r>
            <a:endParaRPr lang="ar-SA" sz="2800" b="1" u="sng" dirty="0">
              <a:solidFill>
                <a:schemeClr val="accent3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76" y="1520193"/>
            <a:ext cx="2952328" cy="330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3"/>
          <p:cNvSpPr txBox="1"/>
          <p:nvPr/>
        </p:nvSpPr>
        <p:spPr>
          <a:xfrm>
            <a:off x="7818541" y="4305338"/>
            <a:ext cx="100811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- فجوة </a:t>
            </a:r>
          </a:p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عصارية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559825" y="1822223"/>
            <a:ext cx="15841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2- سيتوبلازم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796912" y="1535692"/>
            <a:ext cx="11161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1- النواة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582522" y="1983174"/>
            <a:ext cx="14401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4-ميتوكندريا 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68959" y="4366893"/>
            <a:ext cx="11537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</a:rPr>
              <a:t>5- غشاء الخلية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715140" y="373684"/>
            <a:ext cx="2016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 smtClean="0">
                <a:solidFill>
                  <a:schemeClr val="accent2">
                    <a:lumMod val="75000"/>
                  </a:schemeClr>
                </a:solidFill>
              </a:rPr>
              <a:t>الخلية الحيوانية </a:t>
            </a:r>
            <a:endParaRPr lang="ar-SA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2267744" y="1844824"/>
            <a:ext cx="2088232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516216" y="1838569"/>
            <a:ext cx="1944216" cy="1193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2699792" y="332656"/>
            <a:ext cx="374441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النقل</a:t>
            </a:r>
          </a:p>
          <a:p>
            <a:pPr algn="ctr"/>
            <a:r>
              <a:rPr lang="ar-SA" sz="2800" b="1" dirty="0" smtClean="0"/>
              <a:t>حركة المواد عبر الأغشية  </a:t>
            </a:r>
            <a:endParaRPr lang="ar-SA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394852" y="2112161"/>
            <a:ext cx="20291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النقل السلبي </a:t>
            </a:r>
            <a:endParaRPr lang="ar-SA" sz="36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257480" y="2385754"/>
            <a:ext cx="20882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النقل النشط </a:t>
            </a:r>
            <a:endParaRPr lang="ar-SA" sz="3600" dirty="0"/>
          </a:p>
        </p:txBody>
      </p:sp>
      <p:sp>
        <p:nvSpPr>
          <p:cNvPr id="7" name="شكل بيضاوي 6"/>
          <p:cNvSpPr/>
          <p:nvPr/>
        </p:nvSpPr>
        <p:spPr>
          <a:xfrm>
            <a:off x="6516216" y="3140968"/>
            <a:ext cx="1944216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انتقال المواد عبر الأغشية من التركيز </a:t>
            </a:r>
            <a:r>
              <a:rPr lang="ar-SA" dirty="0" smtClean="0">
                <a:solidFill>
                  <a:srgbClr val="FF0000"/>
                </a:solidFill>
              </a:rPr>
              <a:t>العالي </a:t>
            </a:r>
            <a:r>
              <a:rPr lang="ar-SA" dirty="0" smtClean="0"/>
              <a:t>إلى التركيز </a:t>
            </a:r>
            <a:r>
              <a:rPr lang="ar-SA" dirty="0" smtClean="0">
                <a:solidFill>
                  <a:srgbClr val="FF0000"/>
                </a:solidFill>
              </a:rPr>
              <a:t>المنخفض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339752" y="3356992"/>
            <a:ext cx="1944216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انتقال المواد عبر الأغشية من التركيز </a:t>
            </a:r>
            <a:r>
              <a:rPr lang="ar-SA" dirty="0" smtClean="0">
                <a:solidFill>
                  <a:srgbClr val="FF0000"/>
                </a:solidFill>
              </a:rPr>
              <a:t>المنخفض </a:t>
            </a:r>
            <a:r>
              <a:rPr lang="ar-SA" dirty="0" smtClean="0"/>
              <a:t>إلى التركيز </a:t>
            </a:r>
            <a:r>
              <a:rPr lang="ar-SA" dirty="0" smtClean="0">
                <a:solidFill>
                  <a:srgbClr val="FF0000"/>
                </a:solidFill>
              </a:rPr>
              <a:t>العالي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7831744" y="4869160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6926496" y="4861128"/>
            <a:ext cx="330492" cy="58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مستطيل 12"/>
          <p:cNvSpPr/>
          <p:nvPr/>
        </p:nvSpPr>
        <p:spPr>
          <a:xfrm>
            <a:off x="7488324" y="5301208"/>
            <a:ext cx="1477784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الانتشار</a:t>
            </a:r>
          </a:p>
          <a:p>
            <a:pPr algn="ctr"/>
            <a:r>
              <a:rPr lang="ar-SA" dirty="0" smtClean="0"/>
              <a:t>(السكر , الأكسجين وثاني أكسيد الكربون) 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5580112" y="5489196"/>
            <a:ext cx="1676876" cy="10361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الخاصية </a:t>
            </a:r>
            <a:r>
              <a:rPr lang="ar-SA" dirty="0" err="1" smtClean="0"/>
              <a:t>الأسموزية</a:t>
            </a:r>
            <a:r>
              <a:rPr lang="ar-SA" dirty="0" smtClean="0"/>
              <a:t> </a:t>
            </a:r>
          </a:p>
          <a:p>
            <a:pPr algn="ctr"/>
            <a:r>
              <a:rPr lang="ar-SA" dirty="0" smtClean="0"/>
              <a:t>(الماء 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939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3" grpId="0"/>
      <p:bldP spid="4" grpId="0"/>
      <p:bldP spid="7" grpId="0" animBg="1"/>
      <p:bldP spid="8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928794" y="14285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الخاصية </a:t>
            </a:r>
            <a:r>
              <a:rPr lang="ar-SA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الأسمـــوزية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000528" cy="5000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929090" cy="5000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785918" y="14285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الإنتـــــشــــــار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215106" cy="5429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3486414" y="20780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البنـــاء الضــوئــي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222" y="922182"/>
            <a:ext cx="3857652" cy="57150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3827882" y="5143512"/>
            <a:ext cx="2143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4146031" y="1556792"/>
            <a:ext cx="49979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ثاني أكسيد الكربون + ماء              سكر الجلوكوز + الأكسجين 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6414882" y="174947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6236777" y="1387515"/>
            <a:ext cx="1080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ضوء الشمس</a:t>
            </a:r>
            <a:endParaRPr lang="ar-SA" sz="1600" b="1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664519" y="2276872"/>
            <a:ext cx="550072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التنفس</a:t>
            </a:r>
            <a:r>
              <a:rPr kumimoji="0" lang="ar-SA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الخلوي </a:t>
            </a:r>
            <a:endParaRPr kumimoji="0" lang="ar-SA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146031" y="3140968"/>
            <a:ext cx="49979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جلوكوز + أكسجين              ثاني أكسيد الكربون + ماء + طاقة</a:t>
            </a:r>
            <a:endParaRPr lang="ar-SA" dirty="0"/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6839494" y="3325634"/>
            <a:ext cx="8194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6693884" y="2991252"/>
            <a:ext cx="8821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الليل 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4860032" y="4149080"/>
            <a:ext cx="38884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هناك نوع من التنفس الخلوي لا يستعمل الأكسجين يسمى التنفس اللاهوائي </a:t>
            </a:r>
          </a:p>
          <a:p>
            <a:r>
              <a:rPr lang="ar-SA" dirty="0" smtClean="0"/>
              <a:t>أكثر عمليات التنفس اللاهوائي انتشارا التخمر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643042" y="142852"/>
            <a:ext cx="585791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البناء الضوئي والتنفس الخلوي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715172" cy="55721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153</Words>
  <Application>Microsoft Office PowerPoint</Application>
  <PresentationFormat>عرض على الشاشة (3:4)‏</PresentationFormat>
  <Paragraphs>41</Paragraphs>
  <Slides>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Win 7</cp:lastModifiedBy>
  <cp:revision>60</cp:revision>
  <dcterms:created xsi:type="dcterms:W3CDTF">2010-09-26T15:29:41Z</dcterms:created>
  <dcterms:modified xsi:type="dcterms:W3CDTF">2015-06-09T19:02:02Z</dcterms:modified>
</cp:coreProperties>
</file>