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6" r:id="rId3"/>
    <p:sldId id="258" r:id="rId4"/>
    <p:sldId id="260" r:id="rId5"/>
    <p:sldId id="261" r:id="rId6"/>
    <p:sldId id="262" r:id="rId7"/>
    <p:sldId id="263" r:id="rId8"/>
    <p:sldId id="264" r:id="rId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9966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39" d="100"/>
          <a:sy n="39" d="100"/>
        </p:scale>
        <p:origin x="-30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16/05/34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16/05/34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16/05/34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16/05/34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16/05/34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16/05/34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16/05/34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16/05/34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16/05/34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16/05/34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16/05/34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16/05/34</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imagesCARG8Z8W.jpg"/>
          <p:cNvPicPr>
            <a:picLocks noChangeAspect="1"/>
          </p:cNvPicPr>
          <p:nvPr/>
        </p:nvPicPr>
        <p:blipFill>
          <a:blip r:embed="rId2" cstate="print"/>
          <a:stretch>
            <a:fillRect/>
          </a:stretch>
        </p:blipFill>
        <p:spPr>
          <a:xfrm>
            <a:off x="0" y="0"/>
            <a:ext cx="9144000" cy="6857999"/>
          </a:xfrm>
          <a:prstGeom prst="rect">
            <a:avLst/>
          </a:prstGeom>
        </p:spPr>
      </p:pic>
      <p:pic>
        <p:nvPicPr>
          <p:cNvPr id="3" name="صورة 2" descr="bas0024.jpg"/>
          <p:cNvPicPr>
            <a:picLocks noChangeAspect="1"/>
          </p:cNvPicPr>
          <p:nvPr/>
        </p:nvPicPr>
        <p:blipFill>
          <a:blip r:embed="rId3" cstate="print"/>
          <a:stretch>
            <a:fillRect/>
          </a:stretch>
        </p:blipFill>
        <p:spPr>
          <a:xfrm>
            <a:off x="4788024" y="980728"/>
            <a:ext cx="2736304" cy="2304256"/>
          </a:xfrm>
          <a:prstGeom prst="rect">
            <a:avLst/>
          </a:prstGeom>
          <a:ln>
            <a:noFill/>
          </a:ln>
          <a:effectLst>
            <a:softEdge rad="112500"/>
          </a:effectLst>
        </p:spPr>
      </p:pic>
      <p:sp>
        <p:nvSpPr>
          <p:cNvPr id="4" name="مستطيل 3"/>
          <p:cNvSpPr/>
          <p:nvPr/>
        </p:nvSpPr>
        <p:spPr>
          <a:xfrm>
            <a:off x="5076056" y="3573016"/>
            <a:ext cx="2312369" cy="193899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SA" sz="4000" b="1" spc="50" dirty="0" smtClean="0">
                <a:ln w="11430">
                  <a:solidFill>
                    <a:srgbClr val="FF0000"/>
                  </a:solidFill>
                </a:ln>
                <a:solidFill>
                  <a:srgbClr val="FF0000"/>
                </a:solidFill>
                <a:effectLst>
                  <a:outerShdw blurRad="76200" dist="50800" dir="5400000" algn="tl" rotWithShape="0">
                    <a:srgbClr val="000000">
                      <a:alpha val="65000"/>
                    </a:srgbClr>
                  </a:outerShdw>
                </a:effectLst>
                <a:cs typeface="Diwani Bent" pitchFamily="2" charset="-78"/>
              </a:rPr>
              <a:t>السلام عليكن ورحمة الله وبركاته</a:t>
            </a:r>
            <a:endParaRPr lang="ar-SA" sz="4000" b="1" cap="none" spc="50" dirty="0">
              <a:ln w="11430">
                <a:solidFill>
                  <a:srgbClr val="FF0000"/>
                </a:solidFill>
              </a:ln>
              <a:solidFill>
                <a:srgbClr val="FF0000"/>
              </a:solidFill>
              <a:effectLst>
                <a:outerShdw blurRad="76200" dist="50800" dir="5400000" algn="tl" rotWithShape="0">
                  <a:srgbClr val="000000">
                    <a:alpha val="65000"/>
                  </a:srgbClr>
                </a:outerShdw>
              </a:effectLst>
              <a:cs typeface="Diwani Bent" pitchFamily="2" charset="-78"/>
            </a:endParaRPr>
          </a:p>
        </p:txBody>
      </p:sp>
      <p:pic>
        <p:nvPicPr>
          <p:cNvPr id="5" name="صورة 4" descr="i78742907_35566.gif"/>
          <p:cNvPicPr>
            <a:picLocks noChangeAspect="1"/>
          </p:cNvPicPr>
          <p:nvPr/>
        </p:nvPicPr>
        <p:blipFill>
          <a:blip r:embed="rId4" cstate="print">
            <a:duotone>
              <a:schemeClr val="accent6">
                <a:shade val="45000"/>
                <a:satMod val="135000"/>
              </a:schemeClr>
              <a:prstClr val="white"/>
            </a:duotone>
          </a:blip>
          <a:stretch>
            <a:fillRect/>
          </a:stretch>
        </p:blipFill>
        <p:spPr>
          <a:xfrm>
            <a:off x="3851920" y="3861048"/>
            <a:ext cx="672282" cy="764480"/>
          </a:xfrm>
          <a:prstGeom prst="rect">
            <a:avLst/>
          </a:prstGeom>
        </p:spPr>
      </p:pic>
      <p:pic>
        <p:nvPicPr>
          <p:cNvPr id="6" name="صورة 5" descr="i78742907_35566.gif"/>
          <p:cNvPicPr>
            <a:picLocks noChangeAspect="1"/>
          </p:cNvPicPr>
          <p:nvPr/>
        </p:nvPicPr>
        <p:blipFill>
          <a:blip r:embed="rId5" cstate="print">
            <a:duotone>
              <a:schemeClr val="accent6">
                <a:shade val="45000"/>
                <a:satMod val="135000"/>
              </a:schemeClr>
              <a:prstClr val="white"/>
            </a:duotone>
          </a:blip>
          <a:stretch>
            <a:fillRect/>
          </a:stretch>
        </p:blipFill>
        <p:spPr>
          <a:xfrm>
            <a:off x="3563888" y="836712"/>
            <a:ext cx="864096" cy="764480"/>
          </a:xfrm>
          <a:prstGeom prst="rect">
            <a:avLst/>
          </a:prstGeom>
        </p:spPr>
      </p:pic>
      <p:pic>
        <p:nvPicPr>
          <p:cNvPr id="7" name="صورة 6" descr="i78742907_35566.gif"/>
          <p:cNvPicPr>
            <a:picLocks noChangeAspect="1"/>
          </p:cNvPicPr>
          <p:nvPr/>
        </p:nvPicPr>
        <p:blipFill>
          <a:blip r:embed="rId6" cstate="print">
            <a:duotone>
              <a:schemeClr val="accent3">
                <a:shade val="45000"/>
                <a:satMod val="135000"/>
              </a:schemeClr>
              <a:prstClr val="white"/>
            </a:duotone>
          </a:blip>
          <a:stretch>
            <a:fillRect/>
          </a:stretch>
        </p:blipFill>
        <p:spPr>
          <a:xfrm>
            <a:off x="3491880" y="1988840"/>
            <a:ext cx="576064" cy="548456"/>
          </a:xfrm>
          <a:prstGeom prst="rect">
            <a:avLst/>
          </a:prstGeom>
        </p:spPr>
      </p:pic>
      <p:pic>
        <p:nvPicPr>
          <p:cNvPr id="8" name="صورة 7" descr="i78742907_35566.gif"/>
          <p:cNvPicPr>
            <a:picLocks noChangeAspect="1"/>
          </p:cNvPicPr>
          <p:nvPr/>
        </p:nvPicPr>
        <p:blipFill>
          <a:blip r:embed="rId4" cstate="print">
            <a:duotone>
              <a:schemeClr val="accent2">
                <a:shade val="45000"/>
                <a:satMod val="135000"/>
              </a:schemeClr>
              <a:prstClr val="white"/>
            </a:duotone>
          </a:blip>
          <a:stretch>
            <a:fillRect/>
          </a:stretch>
        </p:blipFill>
        <p:spPr>
          <a:xfrm>
            <a:off x="3059832" y="2852936"/>
            <a:ext cx="672282" cy="764480"/>
          </a:xfrm>
          <a:prstGeom prst="rect">
            <a:avLst/>
          </a:prstGeom>
        </p:spPr>
      </p:pic>
      <p:pic>
        <p:nvPicPr>
          <p:cNvPr id="9" name="صورة 8" descr="i78742907_35566.gif"/>
          <p:cNvPicPr>
            <a:picLocks noChangeAspect="1"/>
          </p:cNvPicPr>
          <p:nvPr/>
        </p:nvPicPr>
        <p:blipFill>
          <a:blip r:embed="rId4" cstate="print">
            <a:duotone>
              <a:prstClr val="black"/>
              <a:schemeClr val="accent3">
                <a:tint val="45000"/>
                <a:satMod val="400000"/>
              </a:schemeClr>
            </a:duotone>
          </a:blip>
          <a:stretch>
            <a:fillRect/>
          </a:stretch>
        </p:blipFill>
        <p:spPr>
          <a:xfrm>
            <a:off x="1403648" y="4941168"/>
            <a:ext cx="672282" cy="764480"/>
          </a:xfrm>
          <a:prstGeom prst="rect">
            <a:avLst/>
          </a:prstGeom>
        </p:spPr>
      </p:pic>
      <p:sp>
        <p:nvSpPr>
          <p:cNvPr id="10" name="مستطيل 9"/>
          <p:cNvSpPr/>
          <p:nvPr/>
        </p:nvSpPr>
        <p:spPr>
          <a:xfrm>
            <a:off x="3923928" y="5589240"/>
            <a:ext cx="3779881" cy="369332"/>
          </a:xfrm>
          <a:prstGeom prst="rect">
            <a:avLst/>
          </a:prstGeom>
        </p:spPr>
        <p:txBody>
          <a:bodyPr wrap="none">
            <a:spAutoFit/>
          </a:bodyPr>
          <a:lstStyle/>
          <a:p>
            <a:r>
              <a:rPr lang="en-US" dirty="0" smtClean="0"/>
              <a:t>http://www.education-sa.com/forum/</a:t>
            </a:r>
            <a:endParaRPr lang="ar-SA" dirty="0"/>
          </a:p>
        </p:txBody>
      </p:sp>
      <p:sp>
        <p:nvSpPr>
          <p:cNvPr id="11" name="مستطيل 10"/>
          <p:cNvSpPr/>
          <p:nvPr/>
        </p:nvSpPr>
        <p:spPr>
          <a:xfrm>
            <a:off x="2195736" y="5229200"/>
            <a:ext cx="2475357" cy="369332"/>
          </a:xfrm>
          <a:prstGeom prst="rect">
            <a:avLst/>
          </a:prstGeom>
        </p:spPr>
        <p:txBody>
          <a:bodyPr wrap="none">
            <a:spAutoFit/>
          </a:bodyPr>
          <a:lstStyle/>
          <a:p>
            <a:r>
              <a:rPr lang="ar-SA" b="1" dirty="0" smtClean="0"/>
              <a:t>تعليم </a:t>
            </a:r>
            <a:r>
              <a:rPr lang="ar-SA" b="1" dirty="0" err="1" smtClean="0"/>
              <a:t>كوم -</a:t>
            </a:r>
            <a:r>
              <a:rPr lang="ar-SA" b="1" dirty="0" smtClean="0"/>
              <a:t> </a:t>
            </a:r>
            <a:r>
              <a:rPr lang="en-US" b="1" dirty="0" smtClean="0"/>
              <a:t>Education com</a:t>
            </a:r>
            <a:endParaRPr lang="ar-S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008" y="0"/>
            <a:ext cx="9154007" cy="694871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imagesCAKAGQHA.jpg"/>
          <p:cNvPicPr>
            <a:picLocks noChangeAspect="1"/>
          </p:cNvPicPr>
          <p:nvPr/>
        </p:nvPicPr>
        <p:blipFill>
          <a:blip r:embed="rId2" cstate="print"/>
          <a:stretch>
            <a:fillRect/>
          </a:stretch>
        </p:blipFill>
        <p:spPr>
          <a:xfrm>
            <a:off x="0" y="0"/>
            <a:ext cx="9143999" cy="6857999"/>
          </a:xfrm>
          <a:prstGeom prst="rect">
            <a:avLst/>
          </a:prstGeom>
        </p:spPr>
      </p:pic>
      <p:sp>
        <p:nvSpPr>
          <p:cNvPr id="3" name="مستطيل 2"/>
          <p:cNvSpPr/>
          <p:nvPr/>
        </p:nvSpPr>
        <p:spPr>
          <a:xfrm>
            <a:off x="1763688" y="476672"/>
            <a:ext cx="4984057" cy="769441"/>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ar-SA" sz="4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الدرس الخامس والعشرون</a:t>
            </a:r>
            <a:endParaRPr lang="ar-SA" sz="44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4" name="مستطيل 3"/>
          <p:cNvSpPr/>
          <p:nvPr/>
        </p:nvSpPr>
        <p:spPr>
          <a:xfrm>
            <a:off x="2875071" y="4725144"/>
            <a:ext cx="3563796" cy="144655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ar-SA" sz="4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جوانب</a:t>
            </a:r>
          </a:p>
          <a:p>
            <a:pPr algn="ctr"/>
            <a:r>
              <a:rPr lang="ar-SA" sz="4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الحضارة الإسلامية</a:t>
            </a:r>
            <a:endParaRPr lang="ar-SA" sz="44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http://t1.gstatic.com/images?q=tbn:ANd9GcSxCaCClRk97b5jzrVSG9k3CXGZG9KTkci1hQVRvc9OT_TEmndw"/>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t1.gstatic.com/images?q=tbn:ANd9GcSw1EL5OevuAZIYFYU8rp7izY4B6nstbPFeXUfnIKsoCQTURZ66AQ"/>
          <p:cNvPicPr>
            <a:picLocks noChangeAspect="1" noChangeArrowheads="1"/>
          </p:cNvPicPr>
          <p:nvPr/>
        </p:nvPicPr>
        <p:blipFill>
          <a:blip r:embed="rId2" cstate="print"/>
          <a:srcRect/>
          <a:stretch>
            <a:fillRect/>
          </a:stretch>
        </p:blipFill>
        <p:spPr bwMode="auto">
          <a:xfrm>
            <a:off x="0" y="0"/>
            <a:ext cx="3851920" cy="3356992"/>
          </a:xfrm>
          <a:prstGeom prst="rect">
            <a:avLst/>
          </a:prstGeom>
          <a:noFill/>
        </p:spPr>
      </p:pic>
      <p:sp>
        <p:nvSpPr>
          <p:cNvPr id="3" name="مستطيل 2"/>
          <p:cNvSpPr/>
          <p:nvPr/>
        </p:nvSpPr>
        <p:spPr>
          <a:xfrm>
            <a:off x="4355976" y="692696"/>
            <a:ext cx="4062910" cy="2185214"/>
          </a:xfrm>
          <a:prstGeom prst="rect">
            <a:avLst/>
          </a:prstGeom>
          <a:noFill/>
        </p:spPr>
        <p:txBody>
          <a:bodyPr wrap="square" lIns="91440" tIns="45720" rIns="91440" bIns="45720">
            <a:spAutoFit/>
          </a:bodyPr>
          <a:lstStyle/>
          <a:p>
            <a:pPr algn="ctr"/>
            <a:r>
              <a:rPr lang="ar-SA" sz="2800" b="1" cap="all" spc="0" dirty="0" smtClean="0">
                <a:ln w="9000" cmpd="sng">
                  <a:solidFill>
                    <a:srgbClr val="996633"/>
                  </a:solidFill>
                  <a:prstDash val="solid"/>
                </a:ln>
                <a:solidFill>
                  <a:srgbClr val="996633"/>
                </a:solidFill>
                <a:effectLst>
                  <a:reflection blurRad="12700" stA="28000" endPos="45000" dist="1000" dir="5400000" sy="-100000" algn="bl" rotWithShape="0"/>
                </a:effectLst>
              </a:rPr>
              <a:t>تعيين العمال والولاة على </a:t>
            </a:r>
          </a:p>
          <a:p>
            <a:pPr algn="ctr"/>
            <a:r>
              <a:rPr lang="ar-SA" sz="3600" b="1" cap="all" dirty="0" smtClean="0">
                <a:ln w="9000" cmpd="sng">
                  <a:solidFill>
                    <a:srgbClr val="996633"/>
                  </a:solidFill>
                  <a:prstDash val="solid"/>
                </a:ln>
                <a:solidFill>
                  <a:srgbClr val="996633"/>
                </a:solidFill>
                <a:effectLst>
                  <a:reflection blurRad="12700" stA="28000" endPos="45000" dist="1000" dir="5400000" sy="-100000" algn="bl" rotWithShape="0"/>
                </a:effectLst>
              </a:rPr>
              <a:t>أجزاء الدولة الإسلامية ليسهل تنظيم أمورها وإدارة شؤونها</a:t>
            </a:r>
            <a:endParaRPr lang="ar-SA" sz="3600" b="1" cap="all" spc="0" dirty="0">
              <a:ln w="9000" cmpd="sng">
                <a:solidFill>
                  <a:srgbClr val="996633"/>
                </a:solidFill>
                <a:prstDash val="solid"/>
              </a:ln>
              <a:solidFill>
                <a:srgbClr val="996633"/>
              </a:solidFill>
              <a:effectLst>
                <a:reflection blurRad="12700" stA="28000" endPos="45000" dist="1000" dir="5400000" sy="-100000" algn="bl" rotWithShape="0"/>
              </a:effectLst>
            </a:endParaRPr>
          </a:p>
        </p:txBody>
      </p:sp>
      <p:pic>
        <p:nvPicPr>
          <p:cNvPr id="4" name="Picture 2" descr="http://t1.gstatic.com/images?q=tbn:ANd9GcSw1EL5OevuAZIYFYU8rp7izY4B6nstbPFeXUfnIKsoCQTURZ66AQ"/>
          <p:cNvPicPr>
            <a:picLocks noChangeAspect="1" noChangeArrowheads="1"/>
          </p:cNvPicPr>
          <p:nvPr/>
        </p:nvPicPr>
        <p:blipFill>
          <a:blip r:embed="rId2" cstate="print"/>
          <a:srcRect/>
          <a:stretch>
            <a:fillRect/>
          </a:stretch>
        </p:blipFill>
        <p:spPr bwMode="auto">
          <a:xfrm>
            <a:off x="4211960" y="3356992"/>
            <a:ext cx="4932040" cy="3501008"/>
          </a:xfrm>
          <a:prstGeom prst="rect">
            <a:avLst/>
          </a:prstGeom>
          <a:noFill/>
        </p:spPr>
      </p:pic>
      <p:sp>
        <p:nvSpPr>
          <p:cNvPr id="5" name="مستطيل 4"/>
          <p:cNvSpPr/>
          <p:nvPr/>
        </p:nvSpPr>
        <p:spPr>
          <a:xfrm>
            <a:off x="251520" y="4077072"/>
            <a:ext cx="3925038" cy="2062103"/>
          </a:xfrm>
          <a:prstGeom prst="rect">
            <a:avLst/>
          </a:prstGeom>
          <a:noFill/>
        </p:spPr>
        <p:txBody>
          <a:bodyPr wrap="square" lIns="91440" tIns="45720" rIns="91440" bIns="45720">
            <a:spAutoFit/>
          </a:bodyPr>
          <a:lstStyle/>
          <a:p>
            <a:pPr algn="ctr"/>
            <a:r>
              <a:rPr lang="ar-SA" sz="3200" b="1" cap="all" spc="0" dirty="0" smtClean="0">
                <a:ln w="9000" cmpd="sng">
                  <a:solidFill>
                    <a:srgbClr val="996633"/>
                  </a:solidFill>
                  <a:prstDash val="solid"/>
                </a:ln>
                <a:solidFill>
                  <a:srgbClr val="996633"/>
                </a:solidFill>
                <a:effectLst>
                  <a:reflection blurRad="12700" stA="28000" endPos="45000" dist="1000" dir="5400000" sy="-100000" algn="bl" rotWithShape="0"/>
                </a:effectLst>
              </a:rPr>
              <a:t>كان النبي الكريم</a:t>
            </a:r>
          </a:p>
          <a:p>
            <a:pPr algn="ctr"/>
            <a:r>
              <a:rPr lang="ar-SA" sz="3200" b="1" cap="all" dirty="0" smtClean="0">
                <a:ln w="9000" cmpd="sng">
                  <a:solidFill>
                    <a:srgbClr val="996633"/>
                  </a:solidFill>
                  <a:prstDash val="solid"/>
                </a:ln>
                <a:solidFill>
                  <a:srgbClr val="996633"/>
                </a:solidFill>
                <a:effectLst>
                  <a:reflection blurRad="12700" stA="28000" endPos="45000" dist="1000" dir="5400000" sy="-100000" algn="bl" rotWithShape="0"/>
                </a:effectLst>
              </a:rPr>
              <a:t>يرسل العمال والأمراء إلى إطراف الجزيرة نيابة عنه في إدارة شؤون الولايات</a:t>
            </a:r>
            <a:endParaRPr lang="ar-SA" sz="4000" b="1" cap="all" spc="0" dirty="0">
              <a:ln w="9000" cmpd="sng">
                <a:solidFill>
                  <a:srgbClr val="996633"/>
                </a:solidFill>
                <a:prstDash val="solid"/>
              </a:ln>
              <a:solidFill>
                <a:srgbClr val="996633"/>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dow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5"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dow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t1.gstatic.com/images?q=tbn:ANd9GcSw1EL5OevuAZIYFYU8rp7izY4B6nstbPFeXUfnIKsoCQTURZ66AQ"/>
          <p:cNvPicPr>
            <a:picLocks noChangeAspect="1" noChangeArrowheads="1"/>
          </p:cNvPicPr>
          <p:nvPr/>
        </p:nvPicPr>
        <p:blipFill>
          <a:blip r:embed="rId2" cstate="print"/>
          <a:srcRect/>
          <a:stretch>
            <a:fillRect/>
          </a:stretch>
        </p:blipFill>
        <p:spPr bwMode="auto">
          <a:xfrm>
            <a:off x="4211960" y="0"/>
            <a:ext cx="4932040" cy="3501008"/>
          </a:xfrm>
          <a:prstGeom prst="rect">
            <a:avLst/>
          </a:prstGeom>
          <a:noFill/>
        </p:spPr>
      </p:pic>
      <p:sp>
        <p:nvSpPr>
          <p:cNvPr id="3" name="مستطيل 2"/>
          <p:cNvSpPr/>
          <p:nvPr/>
        </p:nvSpPr>
        <p:spPr>
          <a:xfrm>
            <a:off x="0" y="0"/>
            <a:ext cx="4062910" cy="3539430"/>
          </a:xfrm>
          <a:prstGeom prst="rect">
            <a:avLst/>
          </a:prstGeom>
          <a:noFill/>
        </p:spPr>
        <p:txBody>
          <a:bodyPr wrap="square" lIns="91440" tIns="45720" rIns="91440" bIns="45720">
            <a:spAutoFit/>
          </a:bodyPr>
          <a:lstStyle/>
          <a:p>
            <a:pPr algn="ctr"/>
            <a:r>
              <a:rPr lang="ar-SA" sz="3200" b="1" cap="all" spc="0" dirty="0" smtClean="0">
                <a:ln w="9000" cmpd="sng">
                  <a:solidFill>
                    <a:srgbClr val="996633"/>
                  </a:solidFill>
                  <a:prstDash val="solid"/>
                </a:ln>
                <a:solidFill>
                  <a:srgbClr val="996633"/>
                </a:solidFill>
                <a:effectLst>
                  <a:reflection blurRad="12700" stA="28000" endPos="45000" dist="1000" dir="5400000" sy="-100000" algn="bl" rotWithShape="0"/>
                </a:effectLst>
              </a:rPr>
              <a:t>الخليفة عمر بن الخطاب </a:t>
            </a:r>
          </a:p>
          <a:p>
            <a:pPr algn="ctr"/>
            <a:r>
              <a:rPr lang="ar-SA" sz="3200" b="1" cap="all" spc="0" dirty="0" smtClean="0">
                <a:ln w="9000" cmpd="sng">
                  <a:solidFill>
                    <a:srgbClr val="996633"/>
                  </a:solidFill>
                  <a:prstDash val="solid"/>
                </a:ln>
                <a:solidFill>
                  <a:srgbClr val="996633"/>
                </a:solidFill>
                <a:effectLst>
                  <a:reflection blurRad="12700" stA="28000" endPos="45000" dist="1000" dir="5400000" sy="-100000" algn="bl" rotWithShape="0"/>
                </a:effectLst>
              </a:rPr>
              <a:t>رضي الله عنه</a:t>
            </a:r>
          </a:p>
          <a:p>
            <a:pPr algn="ctr"/>
            <a:r>
              <a:rPr lang="ar-SA" sz="3200" b="1" cap="all" dirty="0" smtClean="0">
                <a:ln w="9000" cmpd="sng">
                  <a:solidFill>
                    <a:srgbClr val="996633"/>
                  </a:solidFill>
                  <a:prstDash val="solid"/>
                </a:ln>
                <a:solidFill>
                  <a:srgbClr val="996633"/>
                </a:solidFill>
                <a:effectLst>
                  <a:reflection blurRad="12700" stA="28000" endPos="45000" dist="1000" dir="5400000" sy="-100000" algn="bl" rotWithShape="0"/>
                </a:effectLst>
              </a:rPr>
              <a:t>اتسعت رقعة الدولة الإسلامية</a:t>
            </a:r>
          </a:p>
          <a:p>
            <a:pPr algn="ctr"/>
            <a:r>
              <a:rPr lang="ar-SA" sz="3200" b="1" cap="all" spc="0" dirty="0" smtClean="0">
                <a:ln w="9000" cmpd="sng">
                  <a:solidFill>
                    <a:srgbClr val="996633"/>
                  </a:solidFill>
                  <a:prstDash val="solid"/>
                </a:ln>
                <a:solidFill>
                  <a:srgbClr val="996633"/>
                </a:solidFill>
                <a:effectLst>
                  <a:reflection blurRad="12700" stA="28000" endPos="45000" dist="1000" dir="5400000" sy="-100000" algn="bl" rotWithShape="0"/>
                </a:effectLst>
              </a:rPr>
              <a:t>قسم الدولة إلى أقسام إدارية</a:t>
            </a:r>
          </a:p>
          <a:p>
            <a:pPr algn="ctr"/>
            <a:r>
              <a:rPr lang="ar-SA" sz="3200" b="1" cap="all" dirty="0" smtClean="0">
                <a:ln w="9000" cmpd="sng">
                  <a:solidFill>
                    <a:srgbClr val="996633"/>
                  </a:solidFill>
                  <a:prstDash val="solid"/>
                </a:ln>
                <a:solidFill>
                  <a:srgbClr val="996633"/>
                </a:solidFill>
                <a:effectLst>
                  <a:reflection blurRad="12700" stA="28000" endPos="45000" dist="1000" dir="5400000" sy="-100000" algn="bl" rotWithShape="0"/>
                </a:effectLst>
              </a:rPr>
              <a:t>ليسهل حكمها وإدارة شؤونها</a:t>
            </a:r>
          </a:p>
          <a:p>
            <a:pPr algn="ctr"/>
            <a:r>
              <a:rPr lang="ar-SA" sz="3200" b="1" cap="all" spc="0" dirty="0" smtClean="0">
                <a:ln w="9000" cmpd="sng">
                  <a:solidFill>
                    <a:srgbClr val="996633"/>
                  </a:solidFill>
                  <a:prstDash val="solid"/>
                </a:ln>
                <a:solidFill>
                  <a:srgbClr val="996633"/>
                </a:solidFill>
                <a:effectLst>
                  <a:reflection blurRad="12700" stA="28000" endPos="45000" dist="1000" dir="5400000" sy="-100000" algn="bl" rotWithShape="0"/>
                </a:effectLst>
              </a:rPr>
              <a:t>عين على كل قسم عامل أو واليا</a:t>
            </a:r>
            <a:endParaRPr lang="ar-SA" sz="4000" b="1" cap="all" spc="0" dirty="0">
              <a:ln w="9000" cmpd="sng">
                <a:solidFill>
                  <a:srgbClr val="996633"/>
                </a:solidFill>
                <a:prstDash val="solid"/>
              </a:ln>
              <a:solidFill>
                <a:srgbClr val="996633"/>
              </a:solidFill>
              <a:effectLst>
                <a:reflection blurRad="12700" stA="28000" endPos="45000" dist="1000" dir="5400000" sy="-100000" algn="bl" rotWithShape="0"/>
              </a:effectLst>
            </a:endParaRPr>
          </a:p>
        </p:txBody>
      </p:sp>
      <p:pic>
        <p:nvPicPr>
          <p:cNvPr id="4" name="Picture 2" descr="http://t1.gstatic.com/images?q=tbn:ANd9GcSw1EL5OevuAZIYFYU8rp7izY4B6nstbPFeXUfnIKsoCQTURZ66AQ"/>
          <p:cNvPicPr>
            <a:picLocks noChangeAspect="1" noChangeArrowheads="1"/>
          </p:cNvPicPr>
          <p:nvPr/>
        </p:nvPicPr>
        <p:blipFill>
          <a:blip r:embed="rId2" cstate="print"/>
          <a:srcRect/>
          <a:stretch>
            <a:fillRect/>
          </a:stretch>
        </p:blipFill>
        <p:spPr bwMode="auto">
          <a:xfrm>
            <a:off x="0" y="3356992"/>
            <a:ext cx="4932040" cy="3501008"/>
          </a:xfrm>
          <a:prstGeom prst="rect">
            <a:avLst/>
          </a:prstGeom>
          <a:noFill/>
        </p:spPr>
      </p:pic>
      <p:sp>
        <p:nvSpPr>
          <p:cNvPr id="5" name="مستطيل 4"/>
          <p:cNvSpPr/>
          <p:nvPr/>
        </p:nvSpPr>
        <p:spPr>
          <a:xfrm>
            <a:off x="5081090" y="3318570"/>
            <a:ext cx="4062910" cy="3662541"/>
          </a:xfrm>
          <a:prstGeom prst="rect">
            <a:avLst/>
          </a:prstGeom>
          <a:noFill/>
        </p:spPr>
        <p:txBody>
          <a:bodyPr wrap="square" lIns="91440" tIns="45720" rIns="91440" bIns="45720">
            <a:spAutoFit/>
          </a:bodyPr>
          <a:lstStyle/>
          <a:p>
            <a:pPr algn="ctr"/>
            <a:r>
              <a:rPr lang="ar-SA" sz="3200" b="1" cap="all" spc="0" dirty="0" smtClean="0">
                <a:ln w="9000" cmpd="sng">
                  <a:solidFill>
                    <a:srgbClr val="996633"/>
                  </a:solidFill>
                  <a:prstDash val="solid"/>
                </a:ln>
                <a:solidFill>
                  <a:srgbClr val="996633"/>
                </a:solidFill>
                <a:effectLst>
                  <a:reflection blurRad="12700" stA="28000" endPos="45000" dist="1000" dir="5400000" sy="-100000" algn="bl" rotWithShape="0"/>
                </a:effectLst>
              </a:rPr>
              <a:t>الدولة الأموية</a:t>
            </a:r>
          </a:p>
          <a:p>
            <a:pPr algn="ctr"/>
            <a:r>
              <a:rPr lang="ar-SA" sz="3200" b="1" cap="all" dirty="0" smtClean="0">
                <a:ln w="9000" cmpd="sng">
                  <a:solidFill>
                    <a:srgbClr val="996633"/>
                  </a:solidFill>
                  <a:prstDash val="solid"/>
                </a:ln>
                <a:solidFill>
                  <a:srgbClr val="996633"/>
                </a:solidFill>
                <a:effectLst>
                  <a:reflection blurRad="12700" stA="28000" endPos="45000" dist="1000" dir="5400000" sy="-100000" algn="bl" rotWithShape="0"/>
                </a:effectLst>
              </a:rPr>
              <a:t>و</a:t>
            </a:r>
          </a:p>
          <a:p>
            <a:pPr algn="ctr"/>
            <a:r>
              <a:rPr lang="ar-SA" sz="3200" b="1" cap="all" spc="0" dirty="0" smtClean="0">
                <a:ln w="9000" cmpd="sng">
                  <a:solidFill>
                    <a:srgbClr val="996633"/>
                  </a:solidFill>
                  <a:prstDash val="solid"/>
                </a:ln>
                <a:solidFill>
                  <a:srgbClr val="996633"/>
                </a:solidFill>
                <a:effectLst>
                  <a:reflection blurRad="12700" stA="28000" endPos="45000" dist="1000" dir="5400000" sy="-100000" algn="bl" rotWithShape="0"/>
                </a:effectLst>
              </a:rPr>
              <a:t>الدولة العباسية</a:t>
            </a:r>
          </a:p>
          <a:p>
            <a:pPr algn="ctr"/>
            <a:r>
              <a:rPr lang="ar-SA" sz="3200" b="1" cap="all" dirty="0" smtClean="0">
                <a:ln w="9000" cmpd="sng">
                  <a:solidFill>
                    <a:srgbClr val="996633"/>
                  </a:solidFill>
                  <a:prstDash val="solid"/>
                </a:ln>
                <a:solidFill>
                  <a:srgbClr val="996633"/>
                </a:solidFill>
                <a:effectLst>
                  <a:reflection blurRad="12700" stA="28000" endPos="45000" dist="1000" dir="5400000" sy="-100000" algn="bl" rotWithShape="0"/>
                </a:effectLst>
              </a:rPr>
              <a:t>اتبعوا سياسية  </a:t>
            </a:r>
          </a:p>
          <a:p>
            <a:pPr algn="ctr"/>
            <a:r>
              <a:rPr lang="ar-SA" sz="3200" b="1" cap="all" spc="0" dirty="0" smtClean="0">
                <a:ln w="9000" cmpd="sng">
                  <a:solidFill>
                    <a:srgbClr val="996633"/>
                  </a:solidFill>
                  <a:prstDash val="solid"/>
                </a:ln>
                <a:solidFill>
                  <a:srgbClr val="996633"/>
                </a:solidFill>
                <a:effectLst>
                  <a:reflection blurRad="12700" stA="28000" endPos="45000" dist="1000" dir="5400000" sy="-100000" algn="bl" rotWithShape="0"/>
                </a:effectLst>
              </a:rPr>
              <a:t>عمر رضي الله عنه</a:t>
            </a:r>
          </a:p>
          <a:p>
            <a:pPr algn="ctr"/>
            <a:r>
              <a:rPr lang="ar-SA" sz="3200" b="1" cap="all" dirty="0" smtClean="0">
                <a:ln w="9000" cmpd="sng">
                  <a:solidFill>
                    <a:srgbClr val="996633"/>
                  </a:solidFill>
                  <a:prstDash val="solid"/>
                </a:ln>
                <a:solidFill>
                  <a:srgbClr val="996633"/>
                </a:solidFill>
                <a:effectLst>
                  <a:reflection blurRad="12700" stA="28000" endPos="45000" dist="1000" dir="5400000" sy="-100000" algn="bl" rotWithShape="0"/>
                </a:effectLst>
              </a:rPr>
              <a:t>في</a:t>
            </a:r>
          </a:p>
          <a:p>
            <a:pPr algn="ctr"/>
            <a:r>
              <a:rPr lang="ar-SA" sz="3200" b="1" cap="all" spc="0" dirty="0" smtClean="0">
                <a:ln w="9000" cmpd="sng">
                  <a:solidFill>
                    <a:srgbClr val="996633"/>
                  </a:solidFill>
                  <a:prstDash val="solid"/>
                </a:ln>
                <a:solidFill>
                  <a:srgbClr val="996633"/>
                </a:solidFill>
                <a:effectLst>
                  <a:reflection blurRad="12700" stA="28000" endPos="45000" dist="1000" dir="5400000" sy="-100000" algn="bl" rotWithShape="0"/>
                </a:effectLst>
              </a:rPr>
              <a:t>إدارة الولايات</a:t>
            </a:r>
            <a:endParaRPr lang="ar-SA" sz="4000" b="1" cap="all" spc="0" dirty="0">
              <a:ln w="9000" cmpd="sng">
                <a:solidFill>
                  <a:srgbClr val="996633"/>
                </a:solidFill>
                <a:prstDash val="solid"/>
              </a:ln>
              <a:solidFill>
                <a:srgbClr val="996633"/>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dow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5"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dow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www.alweam.net/gallery/data/media/6/a6ar-b-2-5-9.gif"/>
          <p:cNvPicPr>
            <a:picLocks noChangeAspect="1" noChangeArrowheads="1"/>
          </p:cNvPicPr>
          <p:nvPr/>
        </p:nvPicPr>
        <p:blipFill>
          <a:blip r:embed="rId2" cstate="print"/>
          <a:srcRect/>
          <a:stretch>
            <a:fillRect/>
          </a:stretch>
        </p:blipFill>
        <p:spPr bwMode="auto">
          <a:xfrm>
            <a:off x="1" y="1124745"/>
            <a:ext cx="9144000" cy="5733256"/>
          </a:xfrm>
          <a:prstGeom prst="rect">
            <a:avLst/>
          </a:prstGeom>
          <a:noFill/>
        </p:spPr>
      </p:pic>
      <p:sp>
        <p:nvSpPr>
          <p:cNvPr id="2" name="مستطيل 1"/>
          <p:cNvSpPr/>
          <p:nvPr/>
        </p:nvSpPr>
        <p:spPr>
          <a:xfrm>
            <a:off x="2627784" y="332656"/>
            <a:ext cx="4062910" cy="707886"/>
          </a:xfrm>
          <a:prstGeom prst="rect">
            <a:avLst/>
          </a:prstGeom>
          <a:noFill/>
        </p:spPr>
        <p:style>
          <a:lnRef idx="0">
            <a:schemeClr val="accent6"/>
          </a:lnRef>
          <a:fillRef idx="3">
            <a:schemeClr val="accent6"/>
          </a:fillRef>
          <a:effectRef idx="3">
            <a:schemeClr val="accent6"/>
          </a:effectRef>
          <a:fontRef idx="minor">
            <a:schemeClr val="lt1"/>
          </a:fontRef>
        </p:style>
        <p:txBody>
          <a:bodyPr wrap="square" lIns="91440" tIns="45720" rIns="91440" bIns="45720">
            <a:spAutoFit/>
          </a:bodyPr>
          <a:lstStyle/>
          <a:p>
            <a:pPr algn="ctr"/>
            <a:r>
              <a:rPr lang="ar-SA" sz="4000" b="1" cap="all" spc="0" dirty="0" smtClean="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rPr>
              <a:t>ملخص النظام السياسي</a:t>
            </a:r>
            <a:endParaRPr lang="ar-SA" sz="4800" b="1" cap="all" spc="0" dirty="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endParaRPr>
          </a:p>
        </p:txBody>
      </p:sp>
      <p:sp>
        <p:nvSpPr>
          <p:cNvPr id="6" name="مستطيل 5"/>
          <p:cNvSpPr/>
          <p:nvPr/>
        </p:nvSpPr>
        <p:spPr>
          <a:xfrm>
            <a:off x="3419872" y="1484784"/>
            <a:ext cx="4062910" cy="923330"/>
          </a:xfrm>
          <a:prstGeom prst="rect">
            <a:avLst/>
          </a:prstGeom>
          <a:noFill/>
        </p:spPr>
        <p:style>
          <a:lnRef idx="0">
            <a:schemeClr val="accent6"/>
          </a:lnRef>
          <a:fillRef idx="3">
            <a:schemeClr val="accent6"/>
          </a:fillRef>
          <a:effectRef idx="3">
            <a:schemeClr val="accent6"/>
          </a:effectRef>
          <a:fontRef idx="minor">
            <a:schemeClr val="lt1"/>
          </a:fontRef>
        </p:style>
        <p:txBody>
          <a:bodyPr wrap="square" lIns="91440" tIns="45720" rIns="91440" bIns="45720">
            <a:spAutoFit/>
          </a:bodyPr>
          <a:lstStyle/>
          <a:p>
            <a:pPr algn="ctr"/>
            <a:r>
              <a:rPr lang="ar-SA" sz="5400" b="1" cap="all" spc="0" dirty="0" smtClean="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cs typeface="Farsi Simple Bold" pitchFamily="2" charset="-78"/>
              </a:rPr>
              <a:t>الخلافة</a:t>
            </a:r>
            <a:endParaRPr lang="ar-SA" sz="6600" b="1" cap="all" spc="0" dirty="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cs typeface="Farsi Simple Bold" pitchFamily="2" charset="-78"/>
            </a:endParaRPr>
          </a:p>
        </p:txBody>
      </p:sp>
      <p:sp>
        <p:nvSpPr>
          <p:cNvPr id="7" name="مستطيل 6"/>
          <p:cNvSpPr/>
          <p:nvPr/>
        </p:nvSpPr>
        <p:spPr>
          <a:xfrm>
            <a:off x="2843808" y="2420888"/>
            <a:ext cx="4062910" cy="3046988"/>
          </a:xfrm>
          <a:prstGeom prst="rect">
            <a:avLst/>
          </a:prstGeom>
          <a:noFill/>
        </p:spPr>
        <p:style>
          <a:lnRef idx="0">
            <a:schemeClr val="accent6"/>
          </a:lnRef>
          <a:fillRef idx="3">
            <a:schemeClr val="accent6"/>
          </a:fillRef>
          <a:effectRef idx="3">
            <a:schemeClr val="accent6"/>
          </a:effectRef>
          <a:fontRef idx="minor">
            <a:schemeClr val="lt1"/>
          </a:fontRef>
        </p:style>
        <p:txBody>
          <a:bodyPr wrap="square" lIns="91440" tIns="45720" rIns="91440" bIns="45720">
            <a:spAutoFit/>
          </a:bodyPr>
          <a:lstStyle/>
          <a:p>
            <a:pPr algn="ctr"/>
            <a:r>
              <a:rPr lang="ar-SA" sz="3200" b="1" cap="all" spc="0" dirty="0" smtClean="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rPr>
              <a:t>الخليفة  يتولى أمور المسلمين  نيابة عن النبي الكريم وترك أمر اختيار خليفة من بعده شورى وتغيرت طريقة اختيار الخليفة إلى وراثة في العهد الأموي</a:t>
            </a:r>
            <a:endParaRPr lang="ar-SA" sz="4000" b="1" cap="all" spc="0" dirty="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endParaRPr>
          </a:p>
        </p:txBody>
      </p:sp>
      <p:pic>
        <p:nvPicPr>
          <p:cNvPr id="8" name="Picture 2" descr="http://www.alweam.net/gallery/data/media/6/a6ar-b-2-5-9.gif"/>
          <p:cNvPicPr>
            <a:picLocks noChangeAspect="1" noChangeArrowheads="1"/>
          </p:cNvPicPr>
          <p:nvPr/>
        </p:nvPicPr>
        <p:blipFill>
          <a:blip r:embed="rId2" cstate="print"/>
          <a:srcRect/>
          <a:stretch>
            <a:fillRect/>
          </a:stretch>
        </p:blipFill>
        <p:spPr bwMode="auto">
          <a:xfrm>
            <a:off x="0" y="1340768"/>
            <a:ext cx="9144000" cy="5517232"/>
          </a:xfrm>
          <a:prstGeom prst="rect">
            <a:avLst/>
          </a:prstGeom>
          <a:noFill/>
        </p:spPr>
      </p:pic>
      <p:sp>
        <p:nvSpPr>
          <p:cNvPr id="9" name="مستطيل 8"/>
          <p:cNvSpPr/>
          <p:nvPr/>
        </p:nvSpPr>
        <p:spPr>
          <a:xfrm>
            <a:off x="3572272" y="1637184"/>
            <a:ext cx="4062910" cy="923330"/>
          </a:xfrm>
          <a:prstGeom prst="rect">
            <a:avLst/>
          </a:prstGeom>
          <a:noFill/>
        </p:spPr>
        <p:style>
          <a:lnRef idx="0">
            <a:schemeClr val="accent6"/>
          </a:lnRef>
          <a:fillRef idx="3">
            <a:schemeClr val="accent6"/>
          </a:fillRef>
          <a:effectRef idx="3">
            <a:schemeClr val="accent6"/>
          </a:effectRef>
          <a:fontRef idx="minor">
            <a:schemeClr val="lt1"/>
          </a:fontRef>
        </p:style>
        <p:txBody>
          <a:bodyPr wrap="square" lIns="91440" tIns="45720" rIns="91440" bIns="45720">
            <a:spAutoFit/>
          </a:bodyPr>
          <a:lstStyle/>
          <a:p>
            <a:pPr algn="ctr"/>
            <a:r>
              <a:rPr lang="ar-SA" sz="5400" b="1" cap="all" spc="0" dirty="0" smtClean="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cs typeface="Farsi Simple Bold" pitchFamily="2" charset="-78"/>
              </a:rPr>
              <a:t>الوزارة</a:t>
            </a:r>
            <a:endParaRPr lang="ar-SA" sz="6600" b="1" cap="all" spc="0" dirty="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cs typeface="Farsi Simple Bold" pitchFamily="2" charset="-78"/>
            </a:endParaRPr>
          </a:p>
        </p:txBody>
      </p:sp>
      <p:sp>
        <p:nvSpPr>
          <p:cNvPr id="10" name="مستطيل 9"/>
          <p:cNvSpPr/>
          <p:nvPr/>
        </p:nvSpPr>
        <p:spPr>
          <a:xfrm>
            <a:off x="2267744" y="2492896"/>
            <a:ext cx="4968552" cy="3046988"/>
          </a:xfrm>
          <a:prstGeom prst="rect">
            <a:avLst/>
          </a:prstGeom>
          <a:noFill/>
        </p:spPr>
        <p:style>
          <a:lnRef idx="0">
            <a:schemeClr val="accent6"/>
          </a:lnRef>
          <a:fillRef idx="3">
            <a:schemeClr val="accent6"/>
          </a:fillRef>
          <a:effectRef idx="3">
            <a:schemeClr val="accent6"/>
          </a:effectRef>
          <a:fontRef idx="minor">
            <a:schemeClr val="lt1"/>
          </a:fontRef>
        </p:style>
        <p:txBody>
          <a:bodyPr wrap="square" lIns="91440" tIns="45720" rIns="91440" bIns="45720">
            <a:spAutoFit/>
          </a:bodyPr>
          <a:lstStyle/>
          <a:p>
            <a:pPr algn="ctr"/>
            <a:r>
              <a:rPr lang="ar-SA" sz="3200" b="1" cap="all" spc="0" dirty="0" smtClean="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rPr>
              <a:t>الوزارة هي المعاونة للخليفة في تحمل أعباء الحكم  وكان هناك من يعاون النبي الكريم في إدارة الدولة وكذلك الخلفاء الراشدين والدولة </a:t>
            </a:r>
            <a:r>
              <a:rPr lang="ar-SA" sz="3200" b="1" cap="all" spc="0" dirty="0" err="1" smtClean="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rPr>
              <a:t>الامويه</a:t>
            </a:r>
            <a:r>
              <a:rPr lang="ar-SA" sz="3200" b="1" cap="all" spc="0" dirty="0" smtClean="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rPr>
              <a:t> دون إن يلقبوا بوزراء ولم يظهر هذا اللقب إلا في العهد العباسي</a:t>
            </a:r>
            <a:endParaRPr lang="ar-SA" sz="4000" b="1" cap="all" spc="0" dirty="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endParaRPr>
          </a:p>
        </p:txBody>
      </p:sp>
      <p:pic>
        <p:nvPicPr>
          <p:cNvPr id="12" name="Picture 2" descr="http://www.alweam.net/gallery/data/media/6/a6ar-b-2-5-9.gif"/>
          <p:cNvPicPr>
            <a:picLocks noChangeAspect="1" noChangeArrowheads="1"/>
          </p:cNvPicPr>
          <p:nvPr/>
        </p:nvPicPr>
        <p:blipFill>
          <a:blip r:embed="rId2" cstate="print"/>
          <a:srcRect/>
          <a:stretch>
            <a:fillRect/>
          </a:stretch>
        </p:blipFill>
        <p:spPr bwMode="auto">
          <a:xfrm>
            <a:off x="0" y="1340768"/>
            <a:ext cx="9144000" cy="5517232"/>
          </a:xfrm>
          <a:prstGeom prst="rect">
            <a:avLst/>
          </a:prstGeom>
          <a:noFill/>
        </p:spPr>
      </p:pic>
      <p:sp>
        <p:nvSpPr>
          <p:cNvPr id="11" name="مستطيل 10"/>
          <p:cNvSpPr/>
          <p:nvPr/>
        </p:nvSpPr>
        <p:spPr>
          <a:xfrm>
            <a:off x="3275856" y="1628800"/>
            <a:ext cx="4062910" cy="923330"/>
          </a:xfrm>
          <a:prstGeom prst="rect">
            <a:avLst/>
          </a:prstGeom>
          <a:noFill/>
        </p:spPr>
        <p:style>
          <a:lnRef idx="0">
            <a:schemeClr val="accent6"/>
          </a:lnRef>
          <a:fillRef idx="3">
            <a:schemeClr val="accent6"/>
          </a:fillRef>
          <a:effectRef idx="3">
            <a:schemeClr val="accent6"/>
          </a:effectRef>
          <a:fontRef idx="minor">
            <a:schemeClr val="lt1"/>
          </a:fontRef>
        </p:style>
        <p:txBody>
          <a:bodyPr wrap="square" lIns="91440" tIns="45720" rIns="91440" bIns="45720">
            <a:spAutoFit/>
          </a:bodyPr>
          <a:lstStyle/>
          <a:p>
            <a:pPr algn="ctr"/>
            <a:r>
              <a:rPr lang="ar-SA" sz="5400" b="1" cap="all" spc="0" dirty="0" smtClean="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cs typeface="Farsi Simple Bold" pitchFamily="2" charset="-78"/>
              </a:rPr>
              <a:t>الإمارة</a:t>
            </a:r>
            <a:endParaRPr lang="ar-SA" sz="6600" b="1" cap="all" spc="0" dirty="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cs typeface="Farsi Simple Bold" pitchFamily="2" charset="-78"/>
            </a:endParaRPr>
          </a:p>
        </p:txBody>
      </p:sp>
      <p:sp>
        <p:nvSpPr>
          <p:cNvPr id="13" name="مستطيل 12"/>
          <p:cNvSpPr/>
          <p:nvPr/>
        </p:nvSpPr>
        <p:spPr>
          <a:xfrm>
            <a:off x="2339752" y="2492896"/>
            <a:ext cx="4638974" cy="3293209"/>
          </a:xfrm>
          <a:prstGeom prst="rect">
            <a:avLst/>
          </a:prstGeom>
          <a:noFill/>
        </p:spPr>
        <p:style>
          <a:lnRef idx="0">
            <a:schemeClr val="accent6"/>
          </a:lnRef>
          <a:fillRef idx="3">
            <a:schemeClr val="accent6"/>
          </a:fillRef>
          <a:effectRef idx="3">
            <a:schemeClr val="accent6"/>
          </a:effectRef>
          <a:fontRef idx="minor">
            <a:schemeClr val="lt1"/>
          </a:fontRef>
        </p:style>
        <p:txBody>
          <a:bodyPr wrap="square" lIns="91440" tIns="45720" rIns="91440" bIns="45720">
            <a:spAutoFit/>
          </a:bodyPr>
          <a:lstStyle/>
          <a:p>
            <a:pPr algn="ctr"/>
            <a:r>
              <a:rPr lang="ar-SA" sz="2800" b="1" cap="all" spc="0" dirty="0" smtClean="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rPr>
              <a:t>تعيين العمال على أجزاء الدولة لإدارتها وتسهيل شؤونها وكان النبي الكريم والخلفاء من بعده يرسلوا العمال إلى أجزاء الدولة  من اجل ذلك إما عمر رضي الله عنه والدولة الأموية والعباسية فعينوا في كل منطقه عامل أو والي لإدارة شؤ</a:t>
            </a:r>
            <a:r>
              <a:rPr lang="ar-SA" sz="4000" b="1" cap="all" spc="0" dirty="0" smtClean="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rPr>
              <a:t>ونها</a:t>
            </a:r>
            <a:endParaRPr lang="ar-SA" sz="4800" b="1" cap="all" spc="0" dirty="0">
              <a:ln w="9000" cmpd="sng">
                <a:solidFill>
                  <a:srgbClr val="996633"/>
                </a:solidFill>
                <a:prstDash val="solid"/>
              </a:ln>
              <a:solidFill>
                <a:schemeClr val="accent2">
                  <a:lumMod val="40000"/>
                  <a:lumOff val="60000"/>
                </a:schemeClr>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dow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5"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dow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5"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heckerboard(dow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diamond(in)">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5"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checkerboard(down)">
                                      <p:cBhvr>
                                        <p:cTn id="27" dur="2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5"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checkerboard(down)">
                                      <p:cBhvr>
                                        <p:cTn id="32" dur="20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5"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checkerboard(down)">
                                      <p:cBhvr>
                                        <p:cTn id="37" dur="20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diamond(in)">
                                      <p:cBhvr>
                                        <p:cTn id="42" dur="20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5"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checkerboard(down)">
                                      <p:cBhvr>
                                        <p:cTn id="4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9" grpId="0"/>
      <p:bldP spid="10" grpId="0"/>
      <p:bldP spid="11"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واحة98.jpg"/>
          <p:cNvPicPr>
            <a:picLocks noChangeAspect="1"/>
          </p:cNvPicPr>
          <p:nvPr/>
        </p:nvPicPr>
        <p:blipFill>
          <a:blip r:embed="rId2" cstate="print"/>
          <a:stretch>
            <a:fillRect/>
          </a:stretch>
        </p:blipFill>
        <p:spPr>
          <a:xfrm>
            <a:off x="0" y="0"/>
            <a:ext cx="9144000" cy="6858000"/>
          </a:xfrm>
          <a:prstGeom prst="rect">
            <a:avLst/>
          </a:prstGeom>
        </p:spPr>
      </p:pic>
      <p:sp>
        <p:nvSpPr>
          <p:cNvPr id="3" name="مستطيل 2"/>
          <p:cNvSpPr/>
          <p:nvPr/>
        </p:nvSpPr>
        <p:spPr>
          <a:xfrm>
            <a:off x="3635896" y="1124744"/>
            <a:ext cx="4062910" cy="923330"/>
          </a:xfrm>
          <a:prstGeom prst="rect">
            <a:avLst/>
          </a:prstGeom>
          <a:noFill/>
        </p:spPr>
        <p:style>
          <a:lnRef idx="0">
            <a:schemeClr val="accent6"/>
          </a:lnRef>
          <a:fillRef idx="3">
            <a:schemeClr val="accent6"/>
          </a:fillRef>
          <a:effectRef idx="3">
            <a:schemeClr val="accent6"/>
          </a:effectRef>
          <a:fontRef idx="minor">
            <a:schemeClr val="lt1"/>
          </a:fontRef>
        </p:style>
        <p:txBody>
          <a:bodyPr wrap="square" lIns="91440" tIns="45720" rIns="91440" bIns="45720">
            <a:spAutoFit/>
          </a:bodyPr>
          <a:lstStyle/>
          <a:p>
            <a:pPr algn="ctr"/>
            <a:r>
              <a:rPr lang="ar-SA" sz="5400" b="1" cap="all" spc="0" dirty="0" smtClean="0">
                <a:ln w="9000" cmpd="sng">
                  <a:solidFill>
                    <a:srgbClr val="FFFF00"/>
                  </a:solidFill>
                  <a:prstDash val="solid"/>
                </a:ln>
                <a:solidFill>
                  <a:schemeClr val="bg1"/>
                </a:solidFill>
                <a:effectLst>
                  <a:reflection blurRad="12700" stA="28000" endPos="45000" dist="1000" dir="5400000" sy="-100000" algn="bl" rotWithShape="0"/>
                </a:effectLst>
                <a:cs typeface="Farsi Simple Bold" pitchFamily="2" charset="-78"/>
              </a:rPr>
              <a:t>في أمان الله</a:t>
            </a:r>
            <a:endParaRPr lang="ar-SA" sz="6600" b="1" cap="all" spc="0" dirty="0">
              <a:ln w="9000" cmpd="sng">
                <a:solidFill>
                  <a:srgbClr val="FFFF00"/>
                </a:solidFill>
                <a:prstDash val="solid"/>
              </a:ln>
              <a:solidFill>
                <a:schemeClr val="bg1"/>
              </a:solidFill>
              <a:effectLst>
                <a:reflection blurRad="12700" stA="28000" endPos="45000" dist="1000" dir="5400000" sy="-100000" algn="bl" rotWithShape="0"/>
              </a:effectLst>
              <a:cs typeface="Farsi Simple Bold" pitchFamily="2" charset="-78"/>
            </a:endParaRPr>
          </a:p>
        </p:txBody>
      </p:sp>
      <p:pic>
        <p:nvPicPr>
          <p:cNvPr id="22530" name="Picture 2" descr="C:\Users\Dell\Desktop\My Pictures\ورود\1749.gif"/>
          <p:cNvPicPr>
            <a:picLocks noChangeAspect="1" noChangeArrowheads="1" noCrop="1"/>
          </p:cNvPicPr>
          <p:nvPr/>
        </p:nvPicPr>
        <p:blipFill>
          <a:blip r:embed="rId3" cstate="print"/>
          <a:srcRect/>
          <a:stretch>
            <a:fillRect/>
          </a:stretch>
        </p:blipFill>
        <p:spPr bwMode="auto">
          <a:xfrm rot="21371002">
            <a:off x="3333104" y="2296845"/>
            <a:ext cx="2824160" cy="1814190"/>
          </a:xfrm>
          <a:prstGeom prst="rect">
            <a:avLst/>
          </a:prstGeom>
          <a:ln>
            <a:noFill/>
          </a:ln>
          <a:effectLst>
            <a:softEdge rad="112500"/>
          </a:effectLst>
        </p:spPr>
      </p:pic>
      <p:pic>
        <p:nvPicPr>
          <p:cNvPr id="6" name="Picture 2" descr="C:\Users\Dell\Desktop\My Pictures\ورود\1749.gif"/>
          <p:cNvPicPr>
            <a:picLocks noChangeAspect="1" noChangeArrowheads="1" noCrop="1"/>
          </p:cNvPicPr>
          <p:nvPr/>
        </p:nvPicPr>
        <p:blipFill>
          <a:blip r:embed="rId3" cstate="print"/>
          <a:srcRect/>
          <a:stretch>
            <a:fillRect/>
          </a:stretch>
        </p:blipFill>
        <p:spPr bwMode="auto">
          <a:xfrm rot="357422">
            <a:off x="6612334" y="1966754"/>
            <a:ext cx="2444124" cy="1814190"/>
          </a:xfrm>
          <a:prstGeom prst="rect">
            <a:avLst/>
          </a:prstGeom>
          <a:ln>
            <a:noFill/>
          </a:ln>
          <a:effectLst>
            <a:softEdge rad="112500"/>
          </a:effectLst>
        </p:spPr>
      </p:pic>
      <p:sp>
        <p:nvSpPr>
          <p:cNvPr id="7" name="مستطيل 6"/>
          <p:cNvSpPr/>
          <p:nvPr/>
        </p:nvSpPr>
        <p:spPr>
          <a:xfrm rot="997463">
            <a:off x="5033922" y="3414830"/>
            <a:ext cx="4062910" cy="923330"/>
          </a:xfrm>
          <a:prstGeom prst="rect">
            <a:avLst/>
          </a:prstGeom>
          <a:noFill/>
        </p:spPr>
        <p:style>
          <a:lnRef idx="0">
            <a:schemeClr val="accent6"/>
          </a:lnRef>
          <a:fillRef idx="3">
            <a:schemeClr val="accent6"/>
          </a:fillRef>
          <a:effectRef idx="3">
            <a:schemeClr val="accent6"/>
          </a:effectRef>
          <a:fontRef idx="minor">
            <a:schemeClr val="lt1"/>
          </a:fontRef>
        </p:style>
        <p:txBody>
          <a:bodyPr wrap="square" lIns="91440" tIns="45720" rIns="91440" bIns="45720">
            <a:spAutoFit/>
          </a:bodyPr>
          <a:lstStyle/>
          <a:p>
            <a:pPr algn="ctr"/>
            <a:r>
              <a:rPr lang="ar-SA" sz="5400" b="1" cap="all" spc="0" dirty="0" smtClean="0">
                <a:ln w="9000" cmpd="sng">
                  <a:solidFill>
                    <a:srgbClr val="FFFF00"/>
                  </a:solidFill>
                  <a:prstDash val="solid"/>
                </a:ln>
                <a:solidFill>
                  <a:schemeClr val="bg1"/>
                </a:solidFill>
                <a:effectLst>
                  <a:reflection blurRad="12700" stA="28000" endPos="45000" dist="1000" dir="5400000" sy="-100000" algn="bl" rotWithShape="0"/>
                </a:effectLst>
                <a:cs typeface="Farsi Simple Bold" pitchFamily="2" charset="-78"/>
              </a:rPr>
              <a:t>في أمان الله</a:t>
            </a:r>
            <a:endParaRPr lang="ar-SA" sz="6600" b="1" cap="all" spc="0" dirty="0">
              <a:ln w="9000" cmpd="sng">
                <a:solidFill>
                  <a:srgbClr val="FFFF00"/>
                </a:solidFill>
                <a:prstDash val="solid"/>
              </a:ln>
              <a:solidFill>
                <a:schemeClr val="bg1"/>
              </a:solidFill>
              <a:effectLst>
                <a:reflection blurRad="12700" stA="28000" endPos="45000" dist="1000" dir="5400000" sy="-100000" algn="bl" rotWithShape="0"/>
              </a:effectLst>
              <a:cs typeface="Farsi Simple Bold" pitchFamily="2" charset="-78"/>
            </a:endParaRPr>
          </a:p>
        </p:txBody>
      </p:sp>
      <p:sp>
        <p:nvSpPr>
          <p:cNvPr id="8" name="مستطيل 7"/>
          <p:cNvSpPr/>
          <p:nvPr/>
        </p:nvSpPr>
        <p:spPr>
          <a:xfrm rot="15982713">
            <a:off x="1113380" y="2071566"/>
            <a:ext cx="4062910" cy="923330"/>
          </a:xfrm>
          <a:prstGeom prst="rect">
            <a:avLst/>
          </a:prstGeom>
          <a:noFill/>
        </p:spPr>
        <p:style>
          <a:lnRef idx="0">
            <a:schemeClr val="accent6"/>
          </a:lnRef>
          <a:fillRef idx="3">
            <a:schemeClr val="accent6"/>
          </a:fillRef>
          <a:effectRef idx="3">
            <a:schemeClr val="accent6"/>
          </a:effectRef>
          <a:fontRef idx="minor">
            <a:schemeClr val="lt1"/>
          </a:fontRef>
        </p:style>
        <p:txBody>
          <a:bodyPr wrap="square" lIns="91440" tIns="45720" rIns="91440" bIns="45720">
            <a:spAutoFit/>
          </a:bodyPr>
          <a:lstStyle/>
          <a:p>
            <a:pPr algn="ctr"/>
            <a:r>
              <a:rPr lang="ar-SA" sz="5400" b="1" cap="all" spc="0" dirty="0" smtClean="0">
                <a:ln w="9000" cmpd="sng">
                  <a:solidFill>
                    <a:srgbClr val="FFFF00"/>
                  </a:solidFill>
                  <a:prstDash val="solid"/>
                </a:ln>
                <a:solidFill>
                  <a:schemeClr val="accent6">
                    <a:lumMod val="20000"/>
                    <a:lumOff val="80000"/>
                  </a:schemeClr>
                </a:solidFill>
                <a:effectLst>
                  <a:reflection blurRad="12700" stA="28000" endPos="45000" dist="1000" dir="5400000" sy="-100000" algn="bl" rotWithShape="0"/>
                </a:effectLst>
                <a:cs typeface="Farsi Simple Bold" pitchFamily="2" charset="-78"/>
              </a:rPr>
              <a:t>في أمان الله</a:t>
            </a:r>
            <a:endParaRPr lang="ar-SA" sz="6600" b="1" cap="all" spc="0" dirty="0">
              <a:ln w="9000" cmpd="sng">
                <a:solidFill>
                  <a:srgbClr val="FFFF00"/>
                </a:solidFill>
                <a:prstDash val="solid"/>
              </a:ln>
              <a:solidFill>
                <a:schemeClr val="accent6">
                  <a:lumMod val="20000"/>
                  <a:lumOff val="80000"/>
                </a:schemeClr>
              </a:solidFill>
              <a:effectLst>
                <a:reflection blurRad="12700" stA="28000" endPos="45000" dist="1000" dir="5400000" sy="-100000" algn="bl" rotWithShape="0"/>
              </a:effectLst>
              <a:cs typeface="Farsi Simple Bold" pitchFamily="2" charset="-78"/>
            </a:endParaRPr>
          </a:p>
        </p:txBody>
      </p:sp>
      <p:sp>
        <p:nvSpPr>
          <p:cNvPr id="9" name="مستطيل 8"/>
          <p:cNvSpPr/>
          <p:nvPr/>
        </p:nvSpPr>
        <p:spPr>
          <a:xfrm>
            <a:off x="2123728" y="5517232"/>
            <a:ext cx="2367957" cy="923330"/>
          </a:xfrm>
          <a:prstGeom prst="rect">
            <a:avLst/>
          </a:prstGeom>
          <a:noFill/>
        </p:spPr>
        <p:txBody>
          <a:bodyPr wrap="none" lIns="91440" tIns="45720" rIns="91440" bIns="45720">
            <a:spAutoFit/>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pPr algn="ctr"/>
            <a:r>
              <a:rPr lang="ar-SA" sz="5400" b="1" cap="none" spc="0" dirty="0" err="1" smtClean="0">
                <a:ln w="10541" cmpd="sng">
                  <a:solidFill>
                    <a:srgbClr val="C00000"/>
                  </a:solidFill>
                  <a:prstDash val="solid"/>
                </a:ln>
                <a:solidFill>
                  <a:srgbClr val="FFFF00"/>
                </a:solidFill>
                <a:effectLst/>
              </a:rPr>
              <a:t>وضوووح</a:t>
            </a:r>
            <a:endParaRPr lang="ar-SA" sz="5400" b="1" cap="none" spc="0" dirty="0">
              <a:ln w="10541" cmpd="sng">
                <a:solidFill>
                  <a:srgbClr val="C00000"/>
                </a:solidFill>
                <a:prstDash val="solid"/>
              </a:ln>
              <a:solidFill>
                <a:srgbClr val="FFFF00"/>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dow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5"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dow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5"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down)">
                                      <p:cBhvr>
                                        <p:cTn id="1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8" grpId="0"/>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201</Words>
  <Application>Microsoft Office PowerPoint</Application>
  <PresentationFormat>عرض على الشاشة (3:4)‏</PresentationFormat>
  <Paragraphs>34</Paragraphs>
  <Slides>8</Slides>
  <Notes>0</Notes>
  <HiddenSlides>0</HiddenSlides>
  <MMClips>0</MMClips>
  <ScaleCrop>false</ScaleCrop>
  <HeadingPairs>
    <vt:vector size="4" baseType="variant">
      <vt:variant>
        <vt:lpstr>سمة</vt:lpstr>
      </vt:variant>
      <vt:variant>
        <vt:i4>1</vt:i4>
      </vt:variant>
      <vt:variant>
        <vt:lpstr>عناوين الشرائح</vt:lpstr>
      </vt:variant>
      <vt:variant>
        <vt:i4>8</vt:i4>
      </vt:variant>
    </vt:vector>
  </HeadingPairs>
  <TitlesOfParts>
    <vt:vector size="9"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Dell</dc:creator>
  <cp:lastModifiedBy>Dell</cp:lastModifiedBy>
  <cp:revision>12</cp:revision>
  <dcterms:created xsi:type="dcterms:W3CDTF">2011-08-07T21:48:19Z</dcterms:created>
  <dcterms:modified xsi:type="dcterms:W3CDTF">2013-03-26T22:39:56Z</dcterms:modified>
</cp:coreProperties>
</file>