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77" r:id="rId3"/>
    <p:sldId id="260" r:id="rId4"/>
    <p:sldId id="261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81" r:id="rId23"/>
    <p:sldId id="282" r:id="rId24"/>
    <p:sldId id="283" r:id="rId25"/>
    <p:sldId id="276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70211-B431-4D24-8CF0-1652793174DF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AD79-0F16-4F8E-A7A2-7A79DEB3AB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ltareekh.com/vb/showthread.php?t=5693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My Pictures\بطاقات\i244843298_80105_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t3.gstatic.com/images?q=tbn:ANd9GcR9OLSify5tKyU0nmhJMIxpMD8oQvAoHTTghAqwdogc71blH5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579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t0.gstatic.com/images?q=tbn:ANd9GcSwVC0sUJrp0QUAyr-lWPapYhcrncALSnCim8ihlW5dkDvx9lpQcb4L1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438400"/>
            <a:ext cx="620077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reeef_com-b29af9691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924800" y="4038600"/>
            <a:ext cx="10406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فسري</a:t>
            </a:r>
          </a:p>
        </p:txBody>
      </p:sp>
      <p:sp>
        <p:nvSpPr>
          <p:cNvPr id="5" name="مستطيل 4"/>
          <p:cNvSpPr/>
          <p:nvPr/>
        </p:nvSpPr>
        <p:spPr>
          <a:xfrm rot="617608">
            <a:off x="5273528" y="2737433"/>
            <a:ext cx="268535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تسمية </a:t>
            </a:r>
          </a:p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الدولة الامويه</a:t>
            </a:r>
          </a:p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بهذا الاسم</a:t>
            </a:r>
          </a:p>
        </p:txBody>
      </p:sp>
      <p:sp>
        <p:nvSpPr>
          <p:cNvPr id="6" name="مستطيل 5"/>
          <p:cNvSpPr/>
          <p:nvPr/>
        </p:nvSpPr>
        <p:spPr>
          <a:xfrm rot="20627122">
            <a:off x="2263279" y="2183152"/>
            <a:ext cx="2059047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أمية بن</a:t>
            </a:r>
          </a:p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عبد شمس</a:t>
            </a:r>
          </a:p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بن</a:t>
            </a:r>
          </a:p>
          <a:p>
            <a:pPr algn="ctr">
              <a:defRPr/>
            </a:pPr>
            <a:r>
              <a:rPr lang="ar-SA" sz="4000" b="1" cap="all" dirty="0" err="1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عبدمناف</a:t>
            </a:r>
            <a:endParaRPr lang="ar-SA" sz="4000" b="1" cap="all" dirty="0">
              <a:ln w="9000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Diwani Simple Striped" pitchFamily="2" charset="-78"/>
            </a:endParaRPr>
          </a:p>
        </p:txBody>
      </p:sp>
      <p:pic>
        <p:nvPicPr>
          <p:cNvPr id="7" name="صورة 6" descr="abstract0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452320" y="1556792"/>
            <a:ext cx="689295" cy="54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abstract0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100392" y="2492896"/>
            <a:ext cx="507475" cy="40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abstract0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627784" y="5805264"/>
            <a:ext cx="689295" cy="40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abstract0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35896" y="5517232"/>
            <a:ext cx="507475" cy="40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2.gstatic.com/images?q=tbn:ANd9GcTl9y_HvC1TXxFMbEhoKS8leKwjHiTlQBw7ghp0Si-zyX8H1Fba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http://t2.gstatic.com/images?q=tbn:ANd9GcTl9y_HvC1TXxFMbEhoKS8leKwjHiTlQBw7ghp0Si-zyX8H1Fba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6934200" y="5486400"/>
            <a:ext cx="2209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عدد حكام الدولة الامويه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62800" y="2895600"/>
            <a:ext cx="102944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14 </a:t>
            </a:r>
          </a:p>
          <a:p>
            <a:pPr algn="ctr">
              <a:defRPr/>
            </a:pPr>
            <a:r>
              <a:rPr lang="ar-SA" sz="48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خليفة</a:t>
            </a:r>
          </a:p>
        </p:txBody>
      </p:sp>
      <p:pic>
        <p:nvPicPr>
          <p:cNvPr id="5" name="Picture 2" descr="http://t2.gstatic.com/images?q=tbn:ANd9GcTl9y_HvC1TXxFMbEhoKS8leKwjHiTlQBw7ghp0Si-zyX8H1Fba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2438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0" y="5411450"/>
            <a:ext cx="243638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تاريخ سقوط الدولة الامويه</a:t>
            </a:r>
          </a:p>
        </p:txBody>
      </p:sp>
      <p:pic>
        <p:nvPicPr>
          <p:cNvPr id="7" name="Picture 2" descr="http://t2.gstatic.com/images?q=tbn:ANd9GcTl9y_HvC1TXxFMbEhoKS8leKwjHiTlQBw7ghp0Si-zyX8H1Fba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2438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8"/>
          <p:cNvSpPr/>
          <p:nvPr/>
        </p:nvSpPr>
        <p:spPr>
          <a:xfrm>
            <a:off x="4800600" y="2743200"/>
            <a:ext cx="97013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91</a:t>
            </a:r>
          </a:p>
          <a:p>
            <a:pPr algn="ctr">
              <a:defRPr/>
            </a:pPr>
            <a:r>
              <a:rPr lang="ar-SA" sz="54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عام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286000" y="5411450"/>
            <a:ext cx="243638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تاريخ قيام</a:t>
            </a:r>
          </a:p>
          <a:p>
            <a:pPr algn="ctr">
              <a:defRPr/>
            </a:pPr>
            <a:r>
              <a:rPr lang="ar-SA" sz="44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الدولة الامويه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43400" y="5411450"/>
            <a:ext cx="243638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مدة حكم الدولة الامويه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667000" y="2590800"/>
            <a:ext cx="97013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41</a:t>
            </a:r>
          </a:p>
          <a:p>
            <a:pPr algn="ctr">
              <a:defRPr/>
            </a:pPr>
            <a:r>
              <a:rPr lang="ar-SA" sz="54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عام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02207" y="2590800"/>
            <a:ext cx="117532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132</a:t>
            </a:r>
          </a:p>
          <a:p>
            <a:pPr algn="ctr">
              <a:defRPr/>
            </a:pPr>
            <a:r>
              <a:rPr lang="ar-SA" sz="54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عام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1.gstatic.com/images?q=tbn:ANd9GcTR0KZGQQOkymlkANsdLJK3yeQi7Mh-fhcoFQqB8pUpwUowc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t1.gstatic.com/images?q=tbn:ANd9GcTR0KZGQQOkymlkANsdLJK3yeQi7Mh-fhcoFQqB8pUpwUowc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 rot="659977">
            <a:off x="-409712" y="1556153"/>
            <a:ext cx="441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أول حكام الدولة الامويه</a:t>
            </a:r>
          </a:p>
        </p:txBody>
      </p:sp>
      <p:sp>
        <p:nvSpPr>
          <p:cNvPr id="5" name="مستطيل 4"/>
          <p:cNvSpPr/>
          <p:nvPr/>
        </p:nvSpPr>
        <p:spPr>
          <a:xfrm rot="431505">
            <a:off x="-304800" y="5105400"/>
            <a:ext cx="441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أخر حكام الدولة الامويه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0" y="533400"/>
            <a:ext cx="3429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معاوية 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بن أبي سفيان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00" y="4038600"/>
            <a:ext cx="3429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مروان 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rgbClr val="9966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بن محمد</a:t>
            </a:r>
          </a:p>
        </p:txBody>
      </p:sp>
      <p:pic>
        <p:nvPicPr>
          <p:cNvPr id="11" name="صورة 10" descr="بدون عنوا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0"/>
            <a:ext cx="33528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esktop\imagesCAXBDY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669442" y="5410200"/>
            <a:ext cx="32752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41هـ     -      132هـ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77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صورة 1" descr="hldy03_woodfilled_vtvs_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743771">
            <a:off x="1342987" y="3892615"/>
            <a:ext cx="441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dirty="0">
                <a:ln w="18415" cmpd="sng">
                  <a:solidFill>
                    <a:srgbClr val="99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حكام الدولة الامويه</a:t>
            </a:r>
          </a:p>
        </p:txBody>
      </p:sp>
      <p:sp>
        <p:nvSpPr>
          <p:cNvPr id="4" name="مستطيل 3"/>
          <p:cNvSpPr/>
          <p:nvPr/>
        </p:nvSpPr>
        <p:spPr>
          <a:xfrm rot="430321">
            <a:off x="5714559" y="3533228"/>
            <a:ext cx="1752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rgbClr val="F692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معاوية 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rgbClr val="F692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بن أبي سفيان</a:t>
            </a:r>
          </a:p>
        </p:txBody>
      </p:sp>
      <p:sp>
        <p:nvSpPr>
          <p:cNvPr id="5" name="مستطيل 4"/>
          <p:cNvSpPr/>
          <p:nvPr/>
        </p:nvSpPr>
        <p:spPr>
          <a:xfrm rot="430321">
            <a:off x="3809558" y="3076028"/>
            <a:ext cx="1752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عبد الملك بن مروان</a:t>
            </a:r>
          </a:p>
        </p:txBody>
      </p:sp>
      <p:sp>
        <p:nvSpPr>
          <p:cNvPr id="6" name="مستطيل 5"/>
          <p:cNvSpPr/>
          <p:nvPr/>
        </p:nvSpPr>
        <p:spPr>
          <a:xfrm rot="430321">
            <a:off x="2209359" y="2618828"/>
            <a:ext cx="1752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rgbClr val="321900"/>
                  </a:solidFill>
                  <a:prstDash val="solid"/>
                </a:ln>
                <a:solidFill>
                  <a:srgbClr val="321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الوليد بن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rgbClr val="321900"/>
                  </a:solidFill>
                  <a:prstDash val="solid"/>
                </a:ln>
                <a:solidFill>
                  <a:srgbClr val="321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عبد الملك</a:t>
            </a:r>
          </a:p>
        </p:txBody>
      </p:sp>
      <p:sp>
        <p:nvSpPr>
          <p:cNvPr id="7" name="مستطيل 6"/>
          <p:cNvSpPr/>
          <p:nvPr/>
        </p:nvSpPr>
        <p:spPr>
          <a:xfrm rot="430321">
            <a:off x="532959" y="2161627"/>
            <a:ext cx="1752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rgbClr val="996633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عمر بن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rgbClr val="996633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عبد العزيز</a:t>
            </a:r>
          </a:p>
        </p:txBody>
      </p:sp>
      <p:pic>
        <p:nvPicPr>
          <p:cNvPr id="23560" name="صورة 10" descr="318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33288">
            <a:off x="2392363" y="3011488"/>
            <a:ext cx="11985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صورة 11" descr="318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33288">
            <a:off x="715963" y="2401888"/>
            <a:ext cx="11985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صورة 12" descr="318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33288">
            <a:off x="4068763" y="3316288"/>
            <a:ext cx="11985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صورة 13" descr="318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33288">
            <a:off x="5943600" y="3946525"/>
            <a:ext cx="11985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 rot="664889">
            <a:off x="1135811" y="145735"/>
            <a:ext cx="56810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ar-SA" sz="4000" b="1" dirty="0">
              <a:ln w="19050">
                <a:solidFill>
                  <a:srgbClr val="F6920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Diwani Simple Striped" pitchFamily="2" charset="-78"/>
            </a:endParaRPr>
          </a:p>
          <a:p>
            <a:pPr algn="ctr">
              <a:defRPr/>
            </a:pPr>
            <a:r>
              <a:rPr lang="ar-SA" sz="8800" b="1" dirty="0">
                <a:ln w="19050">
                  <a:solidFill>
                    <a:srgbClr val="FFCC66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المدينة المنورة</a:t>
            </a:r>
          </a:p>
        </p:txBody>
      </p:sp>
      <p:sp>
        <p:nvSpPr>
          <p:cNvPr id="14" name="مستطيل 13"/>
          <p:cNvSpPr/>
          <p:nvPr/>
        </p:nvSpPr>
        <p:spPr>
          <a:xfrm rot="664889">
            <a:off x="4362129" y="1369813"/>
            <a:ext cx="5681025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ar-SA" sz="4000" b="1" dirty="0">
              <a:ln w="19050">
                <a:solidFill>
                  <a:srgbClr val="F6920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Diwani Simple Striped" pitchFamily="2" charset="-78"/>
            </a:endParaRPr>
          </a:p>
          <a:p>
            <a:pPr algn="ctr">
              <a:defRPr/>
            </a:pPr>
            <a:r>
              <a:rPr lang="ar-SA" sz="5400" b="1" dirty="0">
                <a:ln w="19050">
                  <a:solidFill>
                    <a:srgbClr val="FFCC66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مكة المكرمة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صورة 3" descr="get-12-2009-gwve7uz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2"/>
          <p:cNvSpPr>
            <a:spLocks noChangeArrowheads="1"/>
          </p:cNvSpPr>
          <p:nvPr/>
        </p:nvSpPr>
        <p:spPr bwMode="auto">
          <a:xfrm>
            <a:off x="1524000" y="914400"/>
            <a:ext cx="5715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</a:rPr>
              <a:t>وهو من مشاهير الصحابة وفضلائهم (رضي الله عنهم جميعاً) دعا له الرسول صلى الله عليه وسلم فقال: (اللهم اجعله هادياً مهدياً واهد به).</a:t>
            </a:r>
            <a:endParaRPr lang="ar-SA" sz="2000" dirty="0">
              <a:ln>
                <a:solidFill>
                  <a:srgbClr val="336600"/>
                </a:solidFill>
              </a:ln>
              <a:solidFill>
                <a:srgbClr val="336600"/>
              </a:solidFill>
            </a:endParaRPr>
          </a:p>
        </p:txBody>
      </p:sp>
      <p:pic>
        <p:nvPicPr>
          <p:cNvPr id="24580" name="Picture 4" descr="C:\Users\Dell\Desktop\My Pictures\ورود\17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95300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Dell\Desktop\My Pictures\ورود\17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02920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Users\Dell\Desktop\My Pictures\ورود\17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18160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C:\Users\Dell\Desktop\My Pictures\ورود\17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2920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C:\Users\Dell\Desktop\My Pictures\ورود\17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C:\Users\Dell\Desktop\My Pictures\ورود\17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609600" y="4876800"/>
            <a:ext cx="28194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843808" y="2924944"/>
            <a:ext cx="1912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بن عبد مناف</a:t>
            </a:r>
            <a:endParaRPr lang="ar-SA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3861048"/>
            <a:ext cx="7971184" cy="57606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23528" y="3933056"/>
            <a:ext cx="8246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أمية بن عبد شمس هو ابن عم </a:t>
            </a:r>
            <a:r>
              <a:rPr lang="ar-S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عبدالمطلب</a:t>
            </a: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بن هاشم جد الرسول الكريم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7385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Dell\Desktop\is3ryr6omyb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648200"/>
            <a:ext cx="609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سحابة 5"/>
          <p:cNvSpPr/>
          <p:nvPr/>
        </p:nvSpPr>
        <p:spPr>
          <a:xfrm rot="5923657">
            <a:off x="4014087" y="1758602"/>
            <a:ext cx="3632429" cy="17526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سحابة 4"/>
          <p:cNvSpPr/>
          <p:nvPr/>
        </p:nvSpPr>
        <p:spPr>
          <a:xfrm rot="6553487">
            <a:off x="6230210" y="2129658"/>
            <a:ext cx="3657600" cy="17526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" name="مستطيل 3"/>
          <p:cNvSpPr/>
          <p:nvPr/>
        </p:nvSpPr>
        <p:spPr>
          <a:xfrm rot="438058">
            <a:off x="5032013" y="1472606"/>
            <a:ext cx="17526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أسلم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يوم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فتح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مكة</a:t>
            </a:r>
          </a:p>
        </p:txBody>
      </p:sp>
      <p:sp>
        <p:nvSpPr>
          <p:cNvPr id="7" name="سحابة 6"/>
          <p:cNvSpPr/>
          <p:nvPr/>
        </p:nvSpPr>
        <p:spPr>
          <a:xfrm rot="4383819">
            <a:off x="-457761" y="2500056"/>
            <a:ext cx="3657600" cy="17526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سحابة 7"/>
          <p:cNvSpPr/>
          <p:nvPr/>
        </p:nvSpPr>
        <p:spPr>
          <a:xfrm rot="5054942">
            <a:off x="1740944" y="1793105"/>
            <a:ext cx="3657600" cy="17526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مستطيل 8"/>
          <p:cNvSpPr/>
          <p:nvPr/>
        </p:nvSpPr>
        <p:spPr>
          <a:xfrm rot="21150269">
            <a:off x="2538595" y="1419495"/>
            <a:ext cx="1752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أحد 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كتاب 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الوحي</a:t>
            </a:r>
          </a:p>
        </p:txBody>
      </p:sp>
      <p:sp>
        <p:nvSpPr>
          <p:cNvPr id="10" name="مستطيل 9"/>
          <p:cNvSpPr/>
          <p:nvPr/>
        </p:nvSpPr>
        <p:spPr>
          <a:xfrm rot="20545507">
            <a:off x="328795" y="2333894"/>
            <a:ext cx="1752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توفي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في</a:t>
            </a:r>
          </a:p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دمشق</a:t>
            </a:r>
          </a:p>
        </p:txBody>
      </p:sp>
      <p:sp>
        <p:nvSpPr>
          <p:cNvPr id="11" name="مستطيل 10"/>
          <p:cNvSpPr/>
          <p:nvPr/>
        </p:nvSpPr>
        <p:spPr>
          <a:xfrm rot="997465">
            <a:off x="7062605" y="1873717"/>
            <a:ext cx="17526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ولد بمكة قبل الهجرة النبوية بـ15 سنة</a:t>
            </a:r>
          </a:p>
        </p:txBody>
      </p:sp>
      <p:pic>
        <p:nvPicPr>
          <p:cNvPr id="25619" name="صورة 11" descr="AG00129_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0292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صورة 12" descr="AG00129_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958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صورة 13" descr="AG00129_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صورة 14" descr="AG00129_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00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ell\Desktop\imagesCAKXB3T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52600" y="1676400"/>
            <a:ext cx="48006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6600" b="1" dirty="0">
                <a:ln w="19050">
                  <a:solidFill>
                    <a:srgbClr val="41631B"/>
                  </a:solidFill>
                  <a:prstDash val="solid"/>
                </a:ln>
                <a:solidFill>
                  <a:srgbClr val="41631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أهم أعمال معاوية </a:t>
            </a:r>
          </a:p>
          <a:p>
            <a:pPr algn="ctr">
              <a:defRPr/>
            </a:pPr>
            <a:r>
              <a:rPr lang="ar-SA" sz="6600" b="1" dirty="0">
                <a:ln w="19050">
                  <a:solidFill>
                    <a:srgbClr val="41631B"/>
                  </a:solidFill>
                  <a:prstDash val="solid"/>
                </a:ln>
                <a:solidFill>
                  <a:srgbClr val="41631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بن أبي سفيان رضي الله عنه</a:t>
            </a:r>
            <a:r>
              <a:rPr lang="ar-SA" sz="6000" b="1" dirty="0">
                <a:ln w="19050">
                  <a:solidFill>
                    <a:srgbClr val="41631B"/>
                  </a:solidFill>
                  <a:prstDash val="solid"/>
                </a:ln>
                <a:solidFill>
                  <a:srgbClr val="41631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	</a:t>
            </a:r>
          </a:p>
        </p:txBody>
      </p:sp>
      <p:pic>
        <p:nvPicPr>
          <p:cNvPr id="4" name="صورة 3" descr="واحة253.gif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400" y="3886200"/>
            <a:ext cx="2362200" cy="2362200"/>
          </a:xfrm>
          <a:prstGeom prst="rect">
            <a:avLst/>
          </a:prstGeom>
        </p:spPr>
      </p:pic>
      <p:pic>
        <p:nvPicPr>
          <p:cNvPr id="26629" name="Picture 3" descr="C:\Users\Dell\Desktop\My Pictures\اشكال متحركه\واحة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69352">
            <a:off x="7181850" y="385763"/>
            <a:ext cx="17573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صورة 5" descr="AG00129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862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صورة 6" descr="AG00129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562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صورة 7" descr="AG00129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276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صورة 8" descr="AG00129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800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صورة 9" descr="AG00129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0292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صورة 10" descr="AG00129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81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صورة 11" descr="AG00129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958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9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Dell\Desktop\imagesCA83FY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3800" cy="228600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إطار 2"/>
          <p:cNvSpPr/>
          <p:nvPr/>
        </p:nvSpPr>
        <p:spPr>
          <a:xfrm>
            <a:off x="4876800" y="0"/>
            <a:ext cx="4267200" cy="2362200"/>
          </a:xfrm>
          <a:prstGeom prst="fra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181600" y="304800"/>
            <a:ext cx="36576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اتخذ دمشق عاصمة للدولة الأموية في بلاد الشام</a:t>
            </a:r>
          </a:p>
        </p:txBody>
      </p:sp>
      <p:pic>
        <p:nvPicPr>
          <p:cNvPr id="5" name="صورة 4" descr="image00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143609">
            <a:off x="3544216" y="518216"/>
            <a:ext cx="1104900" cy="2631921"/>
          </a:xfrm>
          <a:prstGeom prst="rect">
            <a:avLst/>
          </a:prstGeom>
        </p:spPr>
      </p:pic>
      <p:pic>
        <p:nvPicPr>
          <p:cNvPr id="81922" name="Picture 2" descr="http://t1.gstatic.com/images?q=tbn:ANd9GcTKo0Ggob_EPn1s1ZOu-J5Ar0F2EnmLwcE6gPkj3uCxiEcSkjqo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3810000" cy="205740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إطار 6"/>
          <p:cNvSpPr/>
          <p:nvPr/>
        </p:nvSpPr>
        <p:spPr>
          <a:xfrm>
            <a:off x="4876800" y="2286000"/>
            <a:ext cx="4267200" cy="2209800"/>
          </a:xfrm>
          <a:prstGeom prst="fra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05400" y="2514600"/>
            <a:ext cx="3733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أنشأ ديوان الخاتم لختم رسائل الخليفة منعا للتزوير</a:t>
            </a:r>
          </a:p>
        </p:txBody>
      </p:sp>
      <p:pic>
        <p:nvPicPr>
          <p:cNvPr id="10" name="Picture 4" descr="http://t0.gstatic.com/images?q=tbn:ANd9GcSuKcCf3UY6dApi6QHpl98DJUHCTGSgJdtEqb6WWWdX0mzgJ-U57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3810000" cy="220980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صورة 10" descr="image00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143609">
            <a:off x="3618010" y="2758763"/>
            <a:ext cx="1104900" cy="2474266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876800" y="4495800"/>
            <a:ext cx="4267200" cy="2362200"/>
          </a:xfrm>
          <a:prstGeom prst="fram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257800" y="4724400"/>
            <a:ext cx="3505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أول من وضع نظام البريد لنقل رسائل الخليفة وأوامره</a:t>
            </a:r>
          </a:p>
        </p:txBody>
      </p:sp>
      <p:pic>
        <p:nvPicPr>
          <p:cNvPr id="15" name="صورة 14" descr="image00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143609">
            <a:off x="3621552" y="4573312"/>
            <a:ext cx="1104900" cy="217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/>
          <p:cNvSpPr/>
          <p:nvPr/>
        </p:nvSpPr>
        <p:spPr>
          <a:xfrm>
            <a:off x="4724400" y="381000"/>
            <a:ext cx="4114800" cy="2895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76800" y="762000"/>
            <a:ext cx="33528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8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أهتم بالأسطول البحري وبنى مراكز لصناعة السفن</a:t>
            </a:r>
          </a:p>
        </p:txBody>
      </p:sp>
      <p:pic>
        <p:nvPicPr>
          <p:cNvPr id="79878" name="Picture 6" descr="http://t0.gstatic.com/images?q=tbn:ANd9GcQUGhmG-WyLXLOrIzsV7HuhsGXON_GJSNi2hMIh8UkSMKyjyUX8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3657600" cy="236220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صورة 7" descr="image00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143609">
            <a:off x="3850152" y="763311"/>
            <a:ext cx="1104900" cy="2175724"/>
          </a:xfrm>
          <a:prstGeom prst="rect">
            <a:avLst/>
          </a:prstGeom>
        </p:spPr>
      </p:pic>
      <p:pic>
        <p:nvPicPr>
          <p:cNvPr id="79880" name="Picture 8" descr="http://t1.gstatic.com/images?q=tbn:ANd9GcQMplDM8FU-9tehLWMghHvag_8p0ApgKeGjWDcl_nKFMtOaCGtC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3505200" cy="213360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إطار 9"/>
          <p:cNvSpPr/>
          <p:nvPr/>
        </p:nvSpPr>
        <p:spPr>
          <a:xfrm>
            <a:off x="4724400" y="3581400"/>
            <a:ext cx="4114800" cy="2895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105400" y="3962400"/>
            <a:ext cx="33528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8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نظم حملات الصوائف </a:t>
            </a:r>
            <a:r>
              <a:rPr lang="ar-SA" sz="4800" b="1" dirty="0" err="1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iwani Simple Striped" pitchFamily="2" charset="-78"/>
              </a:rPr>
              <a:t>والشواتي</a:t>
            </a:r>
            <a:endParaRPr lang="ar-SA" sz="48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Diwani Simple Striped" pitchFamily="2" charset="-78"/>
            </a:endParaRPr>
          </a:p>
        </p:txBody>
      </p:sp>
      <p:pic>
        <p:nvPicPr>
          <p:cNvPr id="9" name="صورة 8" descr="image002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143609">
            <a:off x="3850153" y="3887511"/>
            <a:ext cx="1104900" cy="217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99592" y="3212976"/>
            <a:ext cx="7395120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013184" y="2967335"/>
            <a:ext cx="71176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لصد هجمات الروم المتكررة على سواحل الدولة الإسلامية</a:t>
            </a:r>
          </a:p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وليظهر قوة المسلمين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9592" y="4365104"/>
            <a:ext cx="739512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051720" y="4365104"/>
            <a:ext cx="54168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هي جيوش منظمة تخرج كل عام في فصلي </a:t>
            </a:r>
          </a:p>
          <a:p>
            <a:pPr algn="ctr"/>
            <a:r>
              <a:rPr lang="ar-SA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الصيف والشتاء لمحاربة الروم</a:t>
            </a:r>
            <a:endParaRPr lang="ar-SA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99992" y="5877272"/>
            <a:ext cx="3722712" cy="6263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389083" y="5661248"/>
            <a:ext cx="42530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مؤسسة البريد السعودي</a:t>
            </a:r>
            <a:endParaRPr lang="ar-SA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7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476399"/>
            <a:ext cx="78708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5229200"/>
            <a:ext cx="78771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67544" y="5229200"/>
            <a:ext cx="8259216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411760" y="4005064"/>
            <a:ext cx="6062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وخوفا من اختلاف المسلمين وتفرق كلمتهم</a:t>
            </a:r>
            <a:endParaRPr lang="ar-SA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60032" y="5301208"/>
            <a:ext cx="3397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سنة مدة حكمه</a:t>
            </a:r>
            <a:endParaRPr lang="ar-SA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6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29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ستطيل 4"/>
          <p:cNvSpPr/>
          <p:nvPr/>
        </p:nvSpPr>
        <p:spPr>
          <a:xfrm>
            <a:off x="954475" y="1916832"/>
            <a:ext cx="2194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أمان الله</a:t>
            </a:r>
            <a:endParaRPr lang="ar-SA" sz="4400" b="0" cap="none" spc="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صورة 5" descr="addemoticons1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463827"/>
            <a:ext cx="5983336" cy="2394173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55976" y="4581128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none" spc="0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وضوووح</a:t>
            </a:r>
            <a:endParaRPr lang="ar-SA" sz="5400" b="1" cap="none" spc="0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29425" y="4005064"/>
            <a:ext cx="3894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http://www.education-sa.com/forum/</a:t>
            </a:r>
            <a:endParaRPr lang="ar-SA" b="1" dirty="0"/>
          </a:p>
        </p:txBody>
      </p:sp>
      <p:sp>
        <p:nvSpPr>
          <p:cNvPr id="9" name="مستطيل 8"/>
          <p:cNvSpPr/>
          <p:nvPr/>
        </p:nvSpPr>
        <p:spPr>
          <a:xfrm>
            <a:off x="5364088" y="3429000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تعليم </a:t>
            </a:r>
            <a:r>
              <a:rPr lang="ar-SA" b="1" dirty="0" err="1" smtClean="0"/>
              <a:t>كوم -</a:t>
            </a:r>
            <a:r>
              <a:rPr lang="ar-SA" b="1" dirty="0" smtClean="0"/>
              <a:t> </a:t>
            </a:r>
            <a:r>
              <a:rPr lang="en-US" b="1" dirty="0" smtClean="0"/>
              <a:t>Education com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Dell\Desktop\imagesCA02YXW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C:\Users\Dell\Desktop\‫imagesCA02YXWJ - نسخة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C:\Users\Dell\Desktop\‫imagesCA02YXWJ - نسخة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9530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C:\Users\Dell\Desktop\‫imagesCA02YXWJ - نسخة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5638800" y="5105400"/>
            <a:ext cx="24497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DecoType Naskh Extensions" pitchFamily="2" charset="-78"/>
              </a:rPr>
              <a:t>عثمان بن عفان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914400" y="5105400"/>
            <a:ext cx="21771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DecoType Naskh Extensions" pitchFamily="2" charset="-78"/>
              </a:rPr>
              <a:t>علي بن أبي طالب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838200" y="0"/>
            <a:ext cx="26500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DecoType Naskh Extensions" pitchFamily="2" charset="-78"/>
              </a:rPr>
              <a:t>عمرين الخطاب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082946" y="5934670"/>
            <a:ext cx="1843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F692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ar-SA" sz="4000" b="1" cap="all" dirty="0">
                <a:ln w="9000" cmpd="sng">
                  <a:solidFill>
                    <a:srgbClr val="F692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سنوات</a:t>
            </a:r>
            <a:endParaRPr lang="ar-SA" sz="5400" b="1" cap="all" dirty="0">
              <a:ln w="9000" cmpd="sng">
                <a:solidFill>
                  <a:srgbClr val="F692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371600" y="1371600"/>
            <a:ext cx="16642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200" b="1" cap="all" dirty="0">
                <a:ln w="9000" cmpd="sng">
                  <a:solidFill>
                    <a:srgbClr val="F692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سنوات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180274" y="5934670"/>
            <a:ext cx="17075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rgbClr val="F692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ar-SA" sz="4000" b="1" cap="all" dirty="0">
                <a:ln w="9000" cmpd="sng">
                  <a:solidFill>
                    <a:srgbClr val="F692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ar-SA" sz="4400" b="1" cap="all" dirty="0">
                <a:ln w="9000" cmpd="sng">
                  <a:solidFill>
                    <a:srgbClr val="F692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سنة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148040" y="1219200"/>
            <a:ext cx="13147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rgbClr val="F692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عامين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57200" y="2438400"/>
            <a:ext cx="8001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SA" sz="3600" b="1" dirty="0">
                <a:ln>
                  <a:solidFill>
                    <a:sysClr val="windowText" lastClr="000000"/>
                  </a:solidFill>
                </a:ln>
                <a:solidFill>
                  <a:srgbClr val="F69200"/>
                </a:solidFill>
              </a:rPr>
              <a:t>الخلافة الراشدة كانت بعد النبي صلى الله عليه وسلم ثلاثين عاما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295732" y="3733800"/>
            <a:ext cx="4770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2800" b="1" dirty="0">
                <a:ln>
                  <a:solidFill>
                    <a:sysClr val="windowText" lastClr="000000"/>
                  </a:solidFill>
                </a:ln>
                <a:solidFill>
                  <a:srgbClr val="F69200"/>
                </a:solidFill>
              </a:rPr>
              <a:t>أبى محمد الحسن بن على عليهم السلام </a:t>
            </a:r>
          </a:p>
        </p:txBody>
      </p:sp>
      <p:pic>
        <p:nvPicPr>
          <p:cNvPr id="21" name="صورة 20" descr="537_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مستطيل 21"/>
          <p:cNvSpPr>
            <a:spLocks noChangeArrowheads="1"/>
          </p:cNvSpPr>
          <p:nvPr/>
        </p:nvSpPr>
        <p:spPr bwMode="auto">
          <a:xfrm>
            <a:off x="1447800" y="1600200"/>
            <a:ext cx="6324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5400" b="1"/>
              <a:t>عن النبي صلى الله عليه وسلم أنه قال: الخلافة في </a:t>
            </a:r>
            <a:r>
              <a:rPr lang="ar-SA" sz="5400" b="1">
                <a:hlinkClick r:id="rId5"/>
              </a:rPr>
              <a:t>أمتي ثلاثون </a:t>
            </a:r>
            <a:r>
              <a:rPr lang="ar-SA" sz="5400" b="1"/>
              <a:t>سنة، ثم يكون بعد ذلك الملك... </a:t>
            </a:r>
          </a:p>
          <a:p>
            <a:r>
              <a:rPr lang="ar-SA" sz="5400" b="1"/>
              <a:t>رواه أحمد والترمذي</a:t>
            </a:r>
            <a:endParaRPr lang="ar-SA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صورة 2" descr="20080602_010436_Mdt2996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 rot="596316">
            <a:off x="2161673" y="706709"/>
            <a:ext cx="2361544" cy="40626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rgbClr val="996600"/>
                  </a:solidFill>
                  <a:prstDash val="solid"/>
                </a:ln>
                <a:solidFill>
                  <a:srgbClr val="99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من هو</a:t>
            </a:r>
          </a:p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rgbClr val="996600"/>
                  </a:solidFill>
                  <a:prstDash val="solid"/>
                </a:ln>
                <a:solidFill>
                  <a:srgbClr val="99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أخر الخلفاء </a:t>
            </a:r>
          </a:p>
          <a:p>
            <a:pPr algn="ctr">
              <a:defRPr/>
            </a:pPr>
            <a:r>
              <a:rPr lang="ar-SA" sz="4000" b="1" cap="all" dirty="0">
                <a:ln w="9000" cmpd="sng">
                  <a:solidFill>
                    <a:srgbClr val="996600"/>
                  </a:solidFill>
                  <a:prstDash val="solid"/>
                </a:ln>
                <a:solidFill>
                  <a:srgbClr val="99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الراشدين</a:t>
            </a:r>
            <a:endParaRPr lang="ar-SA" sz="3200" b="1" cap="all" dirty="0">
              <a:ln w="9000" cmpd="sng">
                <a:solidFill>
                  <a:srgbClr val="996600"/>
                </a:solidFill>
                <a:prstDash val="solid"/>
              </a:ln>
              <a:solidFill>
                <a:srgbClr val="99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SA" sz="13800" b="1" cap="all" dirty="0">
                <a:ln w="9000" cmpd="sng">
                  <a:solidFill>
                    <a:srgbClr val="996600"/>
                  </a:solidFill>
                  <a:prstDash val="solid"/>
                </a:ln>
                <a:solidFill>
                  <a:srgbClr val="99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؟</a:t>
            </a:r>
          </a:p>
        </p:txBody>
      </p:sp>
      <p:pic>
        <p:nvPicPr>
          <p:cNvPr id="5" name="صورة 4" descr="addemoticons172.gif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7944" y="5085184"/>
            <a:ext cx="1276350" cy="790575"/>
          </a:xfrm>
          <a:prstGeom prst="rect">
            <a:avLst/>
          </a:prstGeom>
        </p:spPr>
      </p:pic>
      <p:pic>
        <p:nvPicPr>
          <p:cNvPr id="6" name="صورة 5" descr="i78742907_35566.gif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847326">
            <a:off x="5766938" y="690617"/>
            <a:ext cx="2352675" cy="2158323"/>
          </a:xfrm>
          <a:prstGeom prst="rect">
            <a:avLst/>
          </a:prstGeom>
        </p:spPr>
      </p:pic>
      <p:pic>
        <p:nvPicPr>
          <p:cNvPr id="7" name="صورة 6" descr="i78742907_35566.gif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968">
            <a:off x="6605996" y="3027729"/>
            <a:ext cx="2142024" cy="215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imagesCAKAGQ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087676" y="457200"/>
            <a:ext cx="24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الدرس الثاني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71800" y="5029200"/>
            <a:ext cx="35878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قيام الدولة الأموية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 descr="i244843213_93178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619672" y="0"/>
            <a:ext cx="4987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/>
              <a:t>علي بن أبي </a:t>
            </a:r>
            <a:r>
              <a:rPr lang="ar-SA" sz="3600" b="1" dirty="0" smtClean="0"/>
              <a:t>طالب رضي الله عنه</a:t>
            </a:r>
            <a:endParaRPr lang="ar-SA" sz="3600" b="1" dirty="0"/>
          </a:p>
        </p:txBody>
      </p:sp>
      <p:sp>
        <p:nvSpPr>
          <p:cNvPr id="6" name="مستطيل 5"/>
          <p:cNvSpPr/>
          <p:nvPr/>
        </p:nvSpPr>
        <p:spPr>
          <a:xfrm rot="1360624">
            <a:off x="6249926" y="1064755"/>
            <a:ext cx="284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تاريخ </a:t>
            </a:r>
            <a:r>
              <a:rPr lang="ar-SA" sz="2400" b="1" dirty="0" smtClean="0"/>
              <a:t>الميلاد: </a:t>
            </a:r>
            <a:r>
              <a:rPr lang="ar-SA" sz="2400" b="1" dirty="0"/>
              <a:t>13 رجب </a:t>
            </a:r>
            <a:endParaRPr lang="ar-SA" sz="2400" b="1" dirty="0" smtClean="0"/>
          </a:p>
          <a:p>
            <a:r>
              <a:rPr lang="ar-SA" sz="2400" b="1" dirty="0" smtClean="0"/>
              <a:t>40هـ</a:t>
            </a:r>
          </a:p>
        </p:txBody>
      </p:sp>
      <p:sp>
        <p:nvSpPr>
          <p:cNvPr id="7" name="مستطيل 6"/>
          <p:cNvSpPr/>
          <p:nvPr/>
        </p:nvSpPr>
        <p:spPr>
          <a:xfrm rot="1223696">
            <a:off x="6225812" y="1930697"/>
            <a:ext cx="264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مكان </a:t>
            </a:r>
            <a:r>
              <a:rPr lang="ar-SA" sz="2400" b="1" dirty="0" smtClean="0"/>
              <a:t>الميلاد  مكة</a:t>
            </a:r>
          </a:p>
        </p:txBody>
      </p:sp>
      <p:sp>
        <p:nvSpPr>
          <p:cNvPr id="8" name="مستطيل 7"/>
          <p:cNvSpPr/>
          <p:nvPr/>
        </p:nvSpPr>
        <p:spPr>
          <a:xfrm rot="1544079">
            <a:off x="5666319" y="2448445"/>
            <a:ext cx="2917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/>
              <a:t>تاريخ الوفاة </a:t>
            </a:r>
            <a:endParaRPr lang="ar-SA" sz="2000" b="1" dirty="0" smtClean="0"/>
          </a:p>
          <a:p>
            <a:r>
              <a:rPr lang="ar-SA" sz="2000" b="1" dirty="0" smtClean="0"/>
              <a:t> </a:t>
            </a:r>
            <a:r>
              <a:rPr lang="ar-SA" sz="2000" b="1" dirty="0"/>
              <a:t>رمضان 40 هـ،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135560" y="4790075"/>
            <a:ext cx="1083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i="1" dirty="0"/>
              <a:t>مكان الوفاة الكوفة، العراق </a:t>
            </a:r>
          </a:p>
        </p:txBody>
      </p:sp>
      <p:sp>
        <p:nvSpPr>
          <p:cNvPr id="10" name="مستطيل 9"/>
          <p:cNvSpPr/>
          <p:nvPr/>
        </p:nvSpPr>
        <p:spPr>
          <a:xfrm rot="20491083">
            <a:off x="216474" y="1241603"/>
            <a:ext cx="2567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/>
              <a:t>أعلى رسول الله مكانته، وقربه منه، حتى قال له لما استخلفه على المدينة في غزوة تبوك: أَلاَ تَرْضَى أَنْ تَكُونَ مِنِّي بِمَنْزِلَةِ هَارُونَ مِنْ مُوسَى؟ إِلاَّ أَنَّهُ لَيْسَ نَبِيُّ </a:t>
            </a:r>
            <a:r>
              <a:rPr lang="ar-SA" sz="2400" b="1" dirty="0"/>
              <a:t>بَعْدِي.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347864" y="1556792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قال -عليه أفضل الصلاة والسلام-</a:t>
            </a:r>
            <a:r>
              <a:rPr lang="ar-SA" sz="2400" b="1" dirty="0" smtClean="0"/>
              <a:t>: </a:t>
            </a:r>
            <a:r>
              <a:rPr lang="ar-SA" sz="2400" b="1" dirty="0"/>
              <a:t>اشتاقت الجنّةِ إلى ثلاثة : إلى علي ، وعمّار وبلال </a:t>
            </a:r>
          </a:p>
        </p:txBody>
      </p:sp>
      <p:pic>
        <p:nvPicPr>
          <p:cNvPr id="18" name="صورة 17" descr="abstract0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883225">
            <a:off x="5576529" y="980931"/>
            <a:ext cx="380233" cy="13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743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1" descr="واحة9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438400" y="533400"/>
            <a:ext cx="62023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مقتل علي بن أبي طالب رضي الله عنه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85800" y="1905000"/>
            <a:ext cx="81099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مبايعة أهل العراق للحسن بن علي رضي الله عنهما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38200" y="3581400"/>
            <a:ext cx="7792518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تنازل الحسن بن علي بن أبي طالب رضي الله عنه </a:t>
            </a:r>
          </a:p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عن الخلافة</a:t>
            </a:r>
          </a:p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لمعاوية بن أبي سفيان   رضي الله عنه</a:t>
            </a:r>
          </a:p>
        </p:txBody>
      </p:sp>
      <p:pic>
        <p:nvPicPr>
          <p:cNvPr id="6" name="صورة 5" descr="abstract04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0" y="-1"/>
            <a:ext cx="6618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1" descr="5reeef_com-b29af9691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772400" y="3886200"/>
            <a:ext cx="10406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فسري</a:t>
            </a:r>
          </a:p>
        </p:txBody>
      </p:sp>
      <p:sp>
        <p:nvSpPr>
          <p:cNvPr id="4" name="مستطيل 3"/>
          <p:cNvSpPr/>
          <p:nvPr/>
        </p:nvSpPr>
        <p:spPr>
          <a:xfrm rot="728974">
            <a:off x="5266371" y="2929676"/>
            <a:ext cx="2689414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8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تنازل الحسن بن علي رضي الله عنهما</a:t>
            </a:r>
          </a:p>
          <a:p>
            <a:pPr algn="ctr">
              <a:defRPr/>
            </a:pPr>
            <a:r>
              <a:rPr lang="ar-SA" sz="28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 الخلافة لمعاوية رضي الله عنه</a:t>
            </a:r>
          </a:p>
        </p:txBody>
      </p:sp>
      <p:sp>
        <p:nvSpPr>
          <p:cNvPr id="5" name="مستطيل 4"/>
          <p:cNvSpPr/>
          <p:nvPr/>
        </p:nvSpPr>
        <p:spPr>
          <a:xfrm rot="20700620">
            <a:off x="2007997" y="2327103"/>
            <a:ext cx="2203339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حقنا لدماء المسلمين وتوحيد لكلمتهم</a:t>
            </a:r>
          </a:p>
        </p:txBody>
      </p:sp>
      <p:pic>
        <p:nvPicPr>
          <p:cNvPr id="6" name="صورة 5" descr="webweaver_fallstar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5000">
            <a:off x="3266726" y="5397401"/>
            <a:ext cx="1290097" cy="1219390"/>
          </a:xfrm>
          <a:prstGeom prst="rect">
            <a:avLst/>
          </a:prstGeom>
        </p:spPr>
      </p:pic>
      <p:pic>
        <p:nvPicPr>
          <p:cNvPr id="7" name="صورة 6" descr="webweaver_fallstar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5000">
            <a:off x="2252828" y="5637192"/>
            <a:ext cx="1290097" cy="1430466"/>
          </a:xfrm>
          <a:prstGeom prst="rect">
            <a:avLst/>
          </a:prstGeom>
        </p:spPr>
      </p:pic>
      <p:pic>
        <p:nvPicPr>
          <p:cNvPr id="8" name="صورة 7" descr="webweaver_fallstar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5000">
            <a:off x="7914925" y="2451008"/>
            <a:ext cx="1290097" cy="1219390"/>
          </a:xfrm>
          <a:prstGeom prst="rect">
            <a:avLst/>
          </a:prstGeom>
        </p:spPr>
      </p:pic>
      <p:pic>
        <p:nvPicPr>
          <p:cNvPr id="9" name="صورة 8" descr="webweaver_fallstar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5000">
            <a:off x="7229125" y="1536610"/>
            <a:ext cx="1290097" cy="1219390"/>
          </a:xfrm>
          <a:prstGeom prst="rect">
            <a:avLst/>
          </a:prstGeom>
        </p:spPr>
      </p:pic>
      <p:pic>
        <p:nvPicPr>
          <p:cNvPr id="13" name="صورة 12" descr="webweaver_fallstar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5000">
            <a:off x="3167228" y="5200542"/>
            <a:ext cx="1290097" cy="1430466"/>
          </a:xfrm>
          <a:prstGeom prst="rect">
            <a:avLst/>
          </a:prstGeom>
        </p:spPr>
      </p:pic>
      <p:pic>
        <p:nvPicPr>
          <p:cNvPr id="14" name="صورة 13" descr="webweaver_fallstar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5000">
            <a:off x="7205827" y="1369992"/>
            <a:ext cx="1290097" cy="1430466"/>
          </a:xfrm>
          <a:prstGeom prst="rect">
            <a:avLst/>
          </a:prstGeom>
        </p:spPr>
      </p:pic>
      <p:pic>
        <p:nvPicPr>
          <p:cNvPr id="15" name="صورة 14" descr="webweaver_fallstar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5000">
            <a:off x="2329027" y="5637192"/>
            <a:ext cx="1290097" cy="1430466"/>
          </a:xfrm>
          <a:prstGeom prst="rect">
            <a:avLst/>
          </a:prstGeom>
        </p:spPr>
      </p:pic>
      <p:pic>
        <p:nvPicPr>
          <p:cNvPr id="16" name="صورة 15" descr="abstract02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444208" y="836712"/>
            <a:ext cx="689295" cy="54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صورة 16" descr="abstract02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88024" y="5013176"/>
            <a:ext cx="689295" cy="54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reeef_com-b29af9691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924800" y="4038600"/>
            <a:ext cx="10406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فسري</a:t>
            </a:r>
          </a:p>
        </p:txBody>
      </p:sp>
      <p:sp>
        <p:nvSpPr>
          <p:cNvPr id="5" name="مستطيل 4"/>
          <p:cNvSpPr/>
          <p:nvPr/>
        </p:nvSpPr>
        <p:spPr>
          <a:xfrm rot="683285">
            <a:off x="5273441" y="2730085"/>
            <a:ext cx="237597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تسمية </a:t>
            </a:r>
          </a:p>
          <a:p>
            <a:pPr algn="ctr">
              <a:defRPr/>
            </a:pPr>
            <a:r>
              <a:rPr lang="ar-SA" sz="2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العام الذي تولى فيه </a:t>
            </a:r>
          </a:p>
          <a:p>
            <a:pPr algn="ctr">
              <a:defRPr/>
            </a:pPr>
            <a:r>
              <a:rPr lang="ar-SA" sz="2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معاوية رضي الله عنه </a:t>
            </a:r>
          </a:p>
          <a:p>
            <a:pPr algn="ctr">
              <a:defRPr/>
            </a:pPr>
            <a:r>
              <a:rPr lang="ar-SA" sz="2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الحكم</a:t>
            </a:r>
          </a:p>
          <a:p>
            <a:pPr algn="ctr">
              <a:defRPr/>
            </a:pPr>
            <a:r>
              <a:rPr lang="ar-SA" sz="24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بعام الجماعة</a:t>
            </a:r>
            <a:endParaRPr lang="ar-SA" sz="3600" b="1" cap="all" dirty="0">
              <a:ln w="9000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Diwani Simple Stripe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 rot="20707540">
            <a:off x="1866704" y="2767340"/>
            <a:ext cx="283763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لإجماع</a:t>
            </a:r>
          </a:p>
          <a:p>
            <a:pPr algn="ctr">
              <a:defRPr/>
            </a:pPr>
            <a:r>
              <a:rPr lang="ar-SA" sz="4800" b="1" cap="all" dirty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Diwani Simple Striped" pitchFamily="2" charset="-78"/>
              </a:rPr>
              <a:t> الناس على مبايعته</a:t>
            </a:r>
          </a:p>
        </p:txBody>
      </p:sp>
      <p:pic>
        <p:nvPicPr>
          <p:cNvPr id="7" name="صورة 6" descr="abstract0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444208" y="836712"/>
            <a:ext cx="689295" cy="54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abstract02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88024" y="5085184"/>
            <a:ext cx="689295" cy="54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457</Words>
  <Application>Microsoft Office PowerPoint</Application>
  <PresentationFormat>عرض على الشاشة (3:4)‏</PresentationFormat>
  <Paragraphs>115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42</cp:revision>
  <dcterms:created xsi:type="dcterms:W3CDTF">2011-07-24T00:48:50Z</dcterms:created>
  <dcterms:modified xsi:type="dcterms:W3CDTF">2013-03-26T22:06:29Z</dcterms:modified>
</cp:coreProperties>
</file>