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2"/>
  </p:notesMasterIdLst>
  <p:sldIdLst>
    <p:sldId id="256" r:id="rId2"/>
    <p:sldId id="261" r:id="rId3"/>
    <p:sldId id="257" r:id="rId4"/>
    <p:sldId id="258" r:id="rId5"/>
    <p:sldId id="259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60" r:id="rId21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39" d="100"/>
          <a:sy n="39" d="100"/>
        </p:scale>
        <p:origin x="-85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0B64D69C-859F-42FF-8E29-B9AAC548A153}" type="datetimeFigureOut">
              <a:rPr lang="ar-SA" smtClean="0"/>
              <a:pPr/>
              <a:t>16/05/34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6485C16-E2BB-412D-B222-2A5CA9F25396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="" xmlns:p14="http://schemas.microsoft.com/office/powerpoint/2010/main" val="200124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85C16-E2BB-412D-B222-2A5CA9F25396}" type="slidenum">
              <a:rPr lang="ar-SA" smtClean="0"/>
              <a:pPr/>
              <a:t>15</a:t>
            </a:fld>
            <a:endParaRPr lang="ar-SA"/>
          </a:p>
        </p:txBody>
      </p:sp>
    </p:spTree>
    <p:extLst>
      <p:ext uri="{BB962C8B-B14F-4D97-AF65-F5344CB8AC3E}">
        <p14:creationId xmlns="" xmlns:p14="http://schemas.microsoft.com/office/powerpoint/2010/main" val="1762941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16/05/34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16/05/34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16/05/34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16/05/34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16/05/34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16/05/34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16/05/34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16/05/34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16/05/34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16/05/34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16/05/34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pPr/>
              <a:t>16/05/34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1_10164135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رة 3" descr="spik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9553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صورة 4" descr="spik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48464" y="0"/>
            <a:ext cx="39553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صورة 5" descr="spik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405672" y="-4405672"/>
            <a:ext cx="332656" cy="914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صورة 6" descr="spik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405672" y="2119672"/>
            <a:ext cx="332656" cy="914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صورة 8" descr="341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905500"/>
            <a:ext cx="952500" cy="95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صورة 9" descr="341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52500" cy="95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صورة 10" descr="341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91500" y="5905500"/>
            <a:ext cx="952500" cy="95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صورة 11" descr="341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91500" y="0"/>
            <a:ext cx="952500" cy="95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مستطيل 12"/>
          <p:cNvSpPr/>
          <p:nvPr/>
        </p:nvSpPr>
        <p:spPr>
          <a:xfrm>
            <a:off x="3131840" y="764704"/>
            <a:ext cx="475643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Bold Italic Art" pitchFamily="2" charset="-78"/>
              </a:rPr>
              <a:t>بسم </a:t>
            </a:r>
            <a:r>
              <a:rPr lang="ar-SA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Bold Italic Art" pitchFamily="2" charset="-78"/>
              </a:rPr>
              <a:t>ا</a:t>
            </a:r>
            <a:r>
              <a:rPr lang="ar-SA" sz="3600" b="1" dirty="0" smtClean="0">
                <a:ln w="3155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Bold Italic Art" pitchFamily="2" charset="-78"/>
              </a:rPr>
              <a:t>لله </a:t>
            </a:r>
            <a:r>
              <a:rPr lang="ar-SA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Bold Italic Art" pitchFamily="2" charset="-78"/>
              </a:rPr>
              <a:t>ا</a:t>
            </a:r>
            <a:r>
              <a:rPr lang="ar-SA" sz="3600" b="1" dirty="0" smtClean="0">
                <a:ln w="31550" cmpd="sng">
                  <a:solidFill>
                    <a:srgbClr val="FF6699"/>
                  </a:solidFill>
                  <a:prstDash val="solid"/>
                </a:ln>
                <a:solidFill>
                  <a:srgbClr val="FF6699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Bold Italic Art" pitchFamily="2" charset="-78"/>
              </a:rPr>
              <a:t>لرح</a:t>
            </a:r>
            <a:r>
              <a:rPr lang="ar-SA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Bold Italic Art" pitchFamily="2" charset="-78"/>
              </a:rPr>
              <a:t>من</a:t>
            </a:r>
            <a:r>
              <a:rPr lang="ar-SA" sz="3600" b="1" dirty="0" smtClean="0">
                <a:ln w="31550" cmpd="sng">
                  <a:solidFill>
                    <a:schemeClr val="accent3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Bold Italic Art" pitchFamily="2" charset="-78"/>
              </a:rPr>
              <a:t> الر</a:t>
            </a:r>
            <a:r>
              <a:rPr lang="ar-SA" sz="3600" b="1" dirty="0" smtClean="0">
                <a:ln w="31550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Bold Italic Art" pitchFamily="2" charset="-78"/>
              </a:rPr>
              <a:t>حيم</a:t>
            </a:r>
            <a:endParaRPr lang="ar-SA" sz="3600" b="1" cap="none" spc="0" dirty="0">
              <a:ln w="31550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cs typeface="Bold Italic Art" pitchFamily="2" charset="-78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539552" y="5157192"/>
            <a:ext cx="684674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dirty="0" smtClean="0">
                <a:ln w="31550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Bold Italic Art" pitchFamily="2" charset="-78"/>
              </a:rPr>
              <a:t>السلام </a:t>
            </a:r>
            <a:r>
              <a:rPr lang="ar-SA" sz="3600" b="1" dirty="0" smtClean="0">
                <a:ln w="31550" cmpd="sng">
                  <a:solidFill>
                    <a:srgbClr val="FF6699"/>
                  </a:solidFill>
                  <a:prstDash val="solid"/>
                </a:ln>
                <a:solidFill>
                  <a:srgbClr val="FF6699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Bold Italic Art" pitchFamily="2" charset="-78"/>
              </a:rPr>
              <a:t>عليكن</a:t>
            </a:r>
            <a:r>
              <a:rPr lang="ar-SA" sz="3600" b="1" dirty="0" smtClean="0">
                <a:ln w="31550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Bold Italic Art" pitchFamily="2" charset="-78"/>
              </a:rPr>
              <a:t> </a:t>
            </a:r>
            <a:r>
              <a:rPr lang="ar-SA" sz="3600" b="1" dirty="0" smtClean="0">
                <a:ln w="31550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Bold Italic Art" pitchFamily="2" charset="-78"/>
              </a:rPr>
              <a:t>ورحمة </a:t>
            </a:r>
            <a:r>
              <a:rPr lang="ar-SA" sz="3600" b="1" dirty="0" smtClean="0">
                <a:ln w="315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Bold Italic Art" pitchFamily="2" charset="-78"/>
              </a:rPr>
              <a:t>الله </a:t>
            </a:r>
            <a:r>
              <a:rPr lang="ar-SA" sz="3600" b="1" dirty="0" smtClean="0">
                <a:ln w="3155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Bold Italic Art" pitchFamily="2" charset="-78"/>
              </a:rPr>
              <a:t>وبركاته</a:t>
            </a:r>
            <a:endParaRPr lang="ar-SA" sz="3600" b="1" cap="none" spc="0" dirty="0">
              <a:ln w="3155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cs typeface="Bold Italic Art" pitchFamily="2" charset="-78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2483768" y="6021288"/>
            <a:ext cx="3779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http://www.education-sa.com/forum/</a:t>
            </a:r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3275856" y="4437112"/>
            <a:ext cx="2475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 smtClean="0">
                <a:solidFill>
                  <a:schemeClr val="bg1"/>
                </a:solidFill>
              </a:rPr>
              <a:t>تعليم </a:t>
            </a:r>
            <a:r>
              <a:rPr lang="ar-SA" b="1" dirty="0" err="1" smtClean="0">
                <a:solidFill>
                  <a:schemeClr val="bg1"/>
                </a:solidFill>
              </a:rPr>
              <a:t>كوم -</a:t>
            </a:r>
            <a:r>
              <a:rPr lang="ar-SA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Education com</a:t>
            </a:r>
            <a:endParaRPr lang="ar-SA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3" y="1600200"/>
            <a:ext cx="6810375" cy="366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95160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47" y="0"/>
            <a:ext cx="9252519" cy="1793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93141"/>
            <a:ext cx="9221372" cy="1563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708920"/>
            <a:ext cx="938213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40768"/>
            <a:ext cx="938213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42726"/>
            <a:ext cx="9221371" cy="194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528" y="4581128"/>
            <a:ext cx="938213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257800"/>
            <a:ext cx="9143999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95369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6632"/>
            <a:ext cx="8956600" cy="340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80728"/>
            <a:ext cx="4322763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00808"/>
            <a:ext cx="4322763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001" y="2469357"/>
            <a:ext cx="4322763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" y="3432969"/>
            <a:ext cx="8983374" cy="3425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15411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036496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71395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933769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84244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33643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72967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938705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14" y="2060848"/>
            <a:ext cx="8851900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3016"/>
            <a:ext cx="8845550" cy="331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73933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1530"/>
            <a:ext cx="9035234" cy="1669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5013176"/>
            <a:ext cx="9004944" cy="173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700808"/>
            <a:ext cx="2828925" cy="1619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716697"/>
            <a:ext cx="2695575" cy="1695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716698"/>
            <a:ext cx="2971081" cy="3103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63052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22"/>
            <a:ext cx="9150350" cy="6836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02969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331788"/>
            <a:ext cx="8156575" cy="620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30449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79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2411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1_100H4H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827584" y="0"/>
            <a:ext cx="727280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8000" dirty="0" smtClean="0">
                <a:ln w="1841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في  أمان الله</a:t>
            </a:r>
            <a:endParaRPr lang="ar-SA" sz="8000" dirty="0">
              <a:ln w="18415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صورة 4" descr="AG00129_.GIF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11960" y="3068960"/>
            <a:ext cx="720080" cy="693985"/>
          </a:xfrm>
          <a:prstGeom prst="rect">
            <a:avLst/>
          </a:prstGeom>
        </p:spPr>
      </p:pic>
      <p:pic>
        <p:nvPicPr>
          <p:cNvPr id="6" name="صورة 5" descr="AG00129_.GIF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67744" y="2060848"/>
            <a:ext cx="555022" cy="360040"/>
          </a:xfrm>
          <a:prstGeom prst="rect">
            <a:avLst/>
          </a:prstGeom>
        </p:spPr>
      </p:pic>
      <p:pic>
        <p:nvPicPr>
          <p:cNvPr id="7" name="صورة 6" descr="AG00129_.GIF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91680" y="2852936"/>
            <a:ext cx="555022" cy="360040"/>
          </a:xfrm>
          <a:prstGeom prst="rect">
            <a:avLst/>
          </a:prstGeom>
        </p:spPr>
      </p:pic>
      <p:pic>
        <p:nvPicPr>
          <p:cNvPr id="8" name="صورة 7" descr="AG00129_.GIF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87624" y="4005064"/>
            <a:ext cx="555022" cy="360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صورة 8" descr="AG00129_.GIF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67744" y="3284984"/>
            <a:ext cx="555022" cy="360040"/>
          </a:xfrm>
          <a:prstGeom prst="rect">
            <a:avLst/>
          </a:prstGeom>
        </p:spPr>
      </p:pic>
      <p:pic>
        <p:nvPicPr>
          <p:cNvPr id="10" name="صورة 9" descr="AG00129_.GIF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99592" y="3068960"/>
            <a:ext cx="555022" cy="360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صورة 10" descr="AG00129_.GIF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19672" y="3573016"/>
            <a:ext cx="555022" cy="360040"/>
          </a:xfrm>
          <a:prstGeom prst="rect">
            <a:avLst/>
          </a:prstGeom>
        </p:spPr>
      </p:pic>
      <p:pic>
        <p:nvPicPr>
          <p:cNvPr id="12" name="صورة 11" descr="AG00129_.GIF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95736" y="4221088"/>
            <a:ext cx="555022" cy="360040"/>
          </a:xfrm>
          <a:prstGeom prst="rect">
            <a:avLst/>
          </a:prstGeom>
        </p:spPr>
      </p:pic>
      <p:pic>
        <p:nvPicPr>
          <p:cNvPr id="13" name="صورة 12" descr="AG00129_.GIF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11760" y="4725144"/>
            <a:ext cx="555022" cy="360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صورة 13" descr="AG00129_.GIF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95936" y="5013176"/>
            <a:ext cx="555022" cy="360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صورة 14" descr="AG00129_.GIF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63888" y="4653136"/>
            <a:ext cx="555022" cy="360040"/>
          </a:xfrm>
          <a:prstGeom prst="rect">
            <a:avLst/>
          </a:prstGeom>
        </p:spPr>
      </p:pic>
      <p:pic>
        <p:nvPicPr>
          <p:cNvPr id="16" name="صورة 15" descr="AG00129_.GIF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03848" y="4149080"/>
            <a:ext cx="555022" cy="360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صورة 16" descr="AG00129_.GIF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84168" y="2708920"/>
            <a:ext cx="555022" cy="360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صورة 17" descr="AG00129_.GIF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28184" y="4293096"/>
            <a:ext cx="555022" cy="360040"/>
          </a:xfrm>
          <a:prstGeom prst="rect">
            <a:avLst/>
          </a:prstGeom>
        </p:spPr>
      </p:pic>
      <p:pic>
        <p:nvPicPr>
          <p:cNvPr id="19" name="صورة 18" descr="AG00129_.GIF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32040" y="4725144"/>
            <a:ext cx="555022" cy="360040"/>
          </a:xfrm>
          <a:prstGeom prst="rect">
            <a:avLst/>
          </a:prstGeom>
        </p:spPr>
      </p:pic>
      <p:pic>
        <p:nvPicPr>
          <p:cNvPr id="20" name="صورة 19" descr="AG00129_.GIF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092280" y="3789040"/>
            <a:ext cx="555022" cy="360040"/>
          </a:xfrm>
          <a:prstGeom prst="rect">
            <a:avLst/>
          </a:prstGeom>
        </p:spPr>
      </p:pic>
      <p:pic>
        <p:nvPicPr>
          <p:cNvPr id="21" name="صورة 20" descr="AG00129_.GIF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164288" y="2924944"/>
            <a:ext cx="555022" cy="360040"/>
          </a:xfrm>
          <a:prstGeom prst="rect">
            <a:avLst/>
          </a:prstGeom>
        </p:spPr>
      </p:pic>
      <p:pic>
        <p:nvPicPr>
          <p:cNvPr id="22" name="صورة 21" descr="AG00129_.GIF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79912" y="1772816"/>
            <a:ext cx="555022" cy="360040"/>
          </a:xfrm>
          <a:prstGeom prst="rect">
            <a:avLst/>
          </a:prstGeom>
        </p:spPr>
      </p:pic>
      <p:pic>
        <p:nvPicPr>
          <p:cNvPr id="23" name="صورة 22" descr="AG00129_.GIF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92080" y="1772816"/>
            <a:ext cx="555022" cy="360040"/>
          </a:xfrm>
          <a:prstGeom prst="rect">
            <a:avLst/>
          </a:prstGeom>
        </p:spPr>
      </p:pic>
      <p:pic>
        <p:nvPicPr>
          <p:cNvPr id="24" name="صورة 23" descr="AG00129_.GIF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84168" y="3861048"/>
            <a:ext cx="555022" cy="360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صورة 24" descr="AG00129_.GIF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372200" y="3284984"/>
            <a:ext cx="555022" cy="360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صورة 25" descr="AG00129_.GIF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92080" y="4221088"/>
            <a:ext cx="555022" cy="360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صورة 26" descr="AG00129_.GIF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83968" y="4365104"/>
            <a:ext cx="555022" cy="360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صورة 27" descr="AG00129_.GIF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55776" y="3789040"/>
            <a:ext cx="555022" cy="360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صورة 28" descr="AG00129_.GIF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740352" y="3429000"/>
            <a:ext cx="555022" cy="360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صورة 29" descr="AG00129_.GIF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092280" y="4293096"/>
            <a:ext cx="555022" cy="360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صورة 30" descr="AG00129_.GIF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380312" y="2492896"/>
            <a:ext cx="555022" cy="360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صورة 31" descr="AG00129_.GIF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24128" y="4869160"/>
            <a:ext cx="555022" cy="360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صورة 32" descr="AG00129_.GIF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83768" y="2708920"/>
            <a:ext cx="555022" cy="360040"/>
          </a:xfrm>
          <a:prstGeom prst="rect">
            <a:avLst/>
          </a:prstGeom>
        </p:spPr>
      </p:pic>
      <p:pic>
        <p:nvPicPr>
          <p:cNvPr id="34" name="صورة 33" descr="AG00129_.GIF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19672" y="2204864"/>
            <a:ext cx="555022" cy="360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صورة 34" descr="AG00129_.GIF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15816" y="1628800"/>
            <a:ext cx="555022" cy="360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صورة 35" descr="AG00129_.GIF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75856" y="2276872"/>
            <a:ext cx="555022" cy="360040"/>
          </a:xfrm>
          <a:prstGeom prst="rect">
            <a:avLst/>
          </a:prstGeom>
        </p:spPr>
      </p:pic>
      <p:pic>
        <p:nvPicPr>
          <p:cNvPr id="37" name="صورة 36" descr="AG00129_.GIF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55976" y="2204864"/>
            <a:ext cx="555022" cy="360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صورة 37" descr="AG00129_.GIF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44008" y="1484784"/>
            <a:ext cx="555022" cy="360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صورة 38" descr="AG00129_.GIF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28184" y="1772816"/>
            <a:ext cx="555022" cy="360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صورة 39" descr="AG00129_.GIF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64088" y="2348880"/>
            <a:ext cx="555022" cy="360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صورة 40" descr="AG00129_.GIF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44208" y="2276872"/>
            <a:ext cx="555022" cy="360040"/>
          </a:xfrm>
          <a:prstGeom prst="rect">
            <a:avLst/>
          </a:prstGeom>
        </p:spPr>
      </p:pic>
      <p:sp>
        <p:nvSpPr>
          <p:cNvPr id="42" name="مستطيل 41"/>
          <p:cNvSpPr/>
          <p:nvPr/>
        </p:nvSpPr>
        <p:spPr>
          <a:xfrm>
            <a:off x="3472644" y="5934670"/>
            <a:ext cx="24064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5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وضوووح</a:t>
            </a:r>
            <a:endParaRPr lang="ar-SA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imagesCAKAGQH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2088428" y="548680"/>
            <a:ext cx="396294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dirty="0" smtClean="0">
                <a:ln w="3155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الدرس الحادي والعشرون</a:t>
            </a:r>
            <a:endParaRPr lang="ar-SA" sz="3600" b="1" cap="none" spc="0" dirty="0">
              <a:ln w="31550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3419872" y="4725144"/>
            <a:ext cx="293381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dirty="0" smtClean="0">
                <a:ln w="3155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سقوط</a:t>
            </a:r>
          </a:p>
          <a:p>
            <a:pPr algn="ctr"/>
            <a:r>
              <a:rPr lang="ar-SA" sz="4400" b="1" cap="none" spc="0" dirty="0" smtClean="0">
                <a:ln w="3155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الدولة العثمانية</a:t>
            </a:r>
            <a:endParaRPr lang="ar-SA" sz="4400" b="1" cap="none" spc="0" dirty="0">
              <a:ln w="31550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7" name="صورة 6" descr="الراشد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5" y="0"/>
            <a:ext cx="3635896" cy="6858000"/>
          </a:xfrm>
          <a:prstGeom prst="rect">
            <a:avLst/>
          </a:prstGeom>
        </p:spPr>
      </p:pic>
      <p:pic>
        <p:nvPicPr>
          <p:cNvPr id="10" name="صورة 9" descr="341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5436096" cy="1268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صورة 10" descr="341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589240"/>
            <a:ext cx="5652120" cy="1268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 descr="imagesCA7VQ3F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0" y="0"/>
            <a:ext cx="882047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ضعف الوازع الديني وعدم قيام الناس بواجبهم الدعوي</a:t>
            </a:r>
            <a:endParaRPr lang="ar-S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0" y="6211669"/>
            <a:ext cx="882047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ضعف الخلفاء المتأخرين وميلهم للترف</a:t>
            </a:r>
            <a:endParaRPr lang="ar-S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0" y="1772816"/>
            <a:ext cx="1043608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اتساع</a:t>
            </a:r>
          </a:p>
          <a:p>
            <a:pPr algn="ctr"/>
            <a:r>
              <a:rPr lang="ar-S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مساحة</a:t>
            </a:r>
          </a:p>
          <a:p>
            <a:pPr algn="ctr"/>
            <a:r>
              <a:rPr lang="ar-S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الدولة</a:t>
            </a:r>
          </a:p>
          <a:p>
            <a:pPr algn="ctr"/>
            <a:r>
              <a:rPr lang="ar-S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وتنوع</a:t>
            </a:r>
          </a:p>
          <a:p>
            <a:pPr algn="ctr"/>
            <a:r>
              <a:rPr lang="ar-S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عناصر</a:t>
            </a:r>
          </a:p>
          <a:p>
            <a:pPr algn="ctr"/>
            <a:r>
              <a:rPr lang="ar-S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الجيش</a:t>
            </a:r>
            <a:endParaRPr lang="ar-SA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7775848" y="980728"/>
            <a:ext cx="1368152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تردي </a:t>
            </a:r>
          </a:p>
          <a:p>
            <a:pPr algn="ctr"/>
            <a:r>
              <a:rPr lang="ar-S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أوضاع</a:t>
            </a:r>
          </a:p>
          <a:p>
            <a:pPr algn="ctr"/>
            <a:r>
              <a:rPr lang="ar-S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الجيش</a:t>
            </a:r>
          </a:p>
          <a:p>
            <a:pPr algn="ctr"/>
            <a:r>
              <a:rPr lang="ar-S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وتدخله في</a:t>
            </a:r>
          </a:p>
          <a:p>
            <a:pPr algn="ctr"/>
            <a:r>
              <a:rPr lang="ar-S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شؤون</a:t>
            </a:r>
          </a:p>
          <a:p>
            <a:pPr algn="ctr"/>
            <a:r>
              <a:rPr lang="ar-S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الدولة</a:t>
            </a:r>
          </a:p>
          <a:p>
            <a:pPr algn="ctr"/>
            <a:r>
              <a:rPr lang="ar-S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الإدارية</a:t>
            </a:r>
          </a:p>
          <a:p>
            <a:pPr algn="ctr"/>
            <a:r>
              <a:rPr lang="ar-S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و</a:t>
            </a:r>
            <a:r>
              <a:rPr lang="ar-S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السياسية</a:t>
            </a:r>
            <a:endParaRPr lang="ar-S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699792" y="4293096"/>
            <a:ext cx="363589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1342هـ</a:t>
            </a:r>
            <a:endParaRPr lang="ar-SA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3"/>
            <a:ext cx="8594973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01979"/>
            <a:ext cx="659606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32025"/>
            <a:ext cx="659606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12" y="3503047"/>
            <a:ext cx="659606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49158"/>
            <a:ext cx="8533907" cy="2708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49831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325" y="2070100"/>
            <a:ext cx="6737350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75286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4" y="188640"/>
            <a:ext cx="8964488" cy="203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4" y="2420888"/>
            <a:ext cx="9144000" cy="4458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52295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" y="188641"/>
            <a:ext cx="9053513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" y="1772817"/>
            <a:ext cx="9053513" cy="1728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243" y="3645024"/>
            <a:ext cx="1524000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645024"/>
            <a:ext cx="2428875" cy="1885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5" y="4869160"/>
            <a:ext cx="2800350" cy="1638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45024"/>
            <a:ext cx="2466975" cy="1847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09076846"/>
      </p:ext>
    </p:extLst>
  </p:cSld>
  <p:clrMapOvr>
    <a:masterClrMapping/>
  </p:clrMapOvr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58</Words>
  <Application>Microsoft Office PowerPoint</Application>
  <PresentationFormat>عرض على الشاشة (3:4)‏</PresentationFormat>
  <Paragraphs>27</Paragraphs>
  <Slides>20</Slides>
  <Notes>1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21" baseType="lpstr">
      <vt:lpstr>سمة Office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Dell</dc:creator>
  <cp:lastModifiedBy>Dell</cp:lastModifiedBy>
  <cp:revision>34</cp:revision>
  <dcterms:created xsi:type="dcterms:W3CDTF">2011-08-05T12:59:42Z</dcterms:created>
  <dcterms:modified xsi:type="dcterms:W3CDTF">2013-03-26T22:43:16Z</dcterms:modified>
</cp:coreProperties>
</file>