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1"/>
  </p:notesMasterIdLst>
  <p:sldIdLst>
    <p:sldId id="256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68" r:id="rId3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39" d="100"/>
          <a:sy n="39" d="100"/>
        </p:scale>
        <p:origin x="-3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E9F68CA-EC7D-483C-B12F-E81F143D9573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A6E61F4-E261-4C5B-8898-D39F4C1F0FE5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1454437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E61F4-E261-4C5B-8898-D39F4C1F0FE5}" type="slidenum">
              <a:rPr lang="ar-SA" smtClean="0"/>
              <a:pPr/>
              <a:t>1</a:t>
            </a:fld>
            <a:endParaRPr lang="ar-S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E61F4-E261-4C5B-8898-D39F4C1F0FE5}" type="slidenum">
              <a:rPr lang="ar-SA" smtClean="0"/>
              <a:pPr/>
              <a:t>16</a:t>
            </a:fld>
            <a:endParaRPr lang="ar-SA"/>
          </a:p>
        </p:txBody>
      </p:sp>
    </p:spTree>
    <p:extLst>
      <p:ext uri="{BB962C8B-B14F-4D97-AF65-F5344CB8AC3E}">
        <p14:creationId xmlns="" xmlns:p14="http://schemas.microsoft.com/office/powerpoint/2010/main" val="220735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16/05/34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zkarf16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مستطيل 2"/>
          <p:cNvSpPr/>
          <p:nvPr/>
        </p:nvSpPr>
        <p:spPr>
          <a:xfrm>
            <a:off x="1763688" y="1628800"/>
            <a:ext cx="53543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بسم الله الرحمن الرحيم</a:t>
            </a:r>
            <a:endParaRPr lang="ar-SA" sz="6600" b="1" cap="none" spc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khbar MT" pitchFamily="2" charset="-78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470797" y="3356992"/>
            <a:ext cx="61895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dirty="0" smtClean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khbar MT" pitchFamily="2" charset="-78"/>
              </a:rPr>
              <a:t>السلام عليكن ورحمة الله وبركاته</a:t>
            </a:r>
            <a:endParaRPr lang="ar-SA" sz="5400" b="1" cap="none" spc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khbar MT" pitchFamily="2" charset="-78"/>
            </a:endParaRPr>
          </a:p>
        </p:txBody>
      </p:sp>
      <p:pic>
        <p:nvPicPr>
          <p:cNvPr id="10" name="صورة 9" descr="webweaver_fallstars.gif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39952" y="1052736"/>
            <a:ext cx="914400" cy="914400"/>
          </a:xfrm>
          <a:prstGeom prst="rect">
            <a:avLst/>
          </a:prstGeom>
        </p:spPr>
      </p:pic>
      <p:pic>
        <p:nvPicPr>
          <p:cNvPr id="1026" name="Picture 2" descr="C:\Users\Dell\Desktop\My Pictures\افلاك\AG00129_.GIF"/>
          <p:cNvPicPr>
            <a:picLocks noChangeAspect="1" noChangeArrowheads="1" noCrop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4067944" y="2636912"/>
            <a:ext cx="1099939" cy="1099939"/>
          </a:xfrm>
          <a:prstGeom prst="rect">
            <a:avLst/>
          </a:prstGeom>
          <a:noFill/>
        </p:spPr>
      </p:pic>
      <p:pic>
        <p:nvPicPr>
          <p:cNvPr id="12" name="صورة 11" descr="webweaver_fallstars.gif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83968" y="5085184"/>
            <a:ext cx="914400" cy="914400"/>
          </a:xfrm>
          <a:prstGeom prst="rect">
            <a:avLst/>
          </a:prstGeom>
        </p:spPr>
      </p:pic>
      <p:pic>
        <p:nvPicPr>
          <p:cNvPr id="13" name="صورة 12" descr="webweaver_fallstars.gif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63688" y="2852936"/>
            <a:ext cx="914400" cy="914400"/>
          </a:xfrm>
          <a:prstGeom prst="rect">
            <a:avLst/>
          </a:prstGeom>
        </p:spPr>
      </p:pic>
      <p:pic>
        <p:nvPicPr>
          <p:cNvPr id="14" name="صورة 13" descr="webweaver_fallstars.gif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68344" y="2924944"/>
            <a:ext cx="914400" cy="914400"/>
          </a:xfrm>
          <a:prstGeom prst="rect">
            <a:avLst/>
          </a:prstGeom>
        </p:spPr>
      </p:pic>
      <p:pic>
        <p:nvPicPr>
          <p:cNvPr id="15" name="صورة 14" descr="webweaver_fallstars.gif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43808" y="3933056"/>
            <a:ext cx="914400" cy="914400"/>
          </a:xfrm>
          <a:prstGeom prst="rect">
            <a:avLst/>
          </a:prstGeom>
        </p:spPr>
      </p:pic>
      <p:pic>
        <p:nvPicPr>
          <p:cNvPr id="16" name="صورة 15" descr="webweaver_fallstars.gif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80112" y="3933056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t1.gstatic.com/images?q=tbn:ANd9GcT-aqG_DOH1Sq03GiunNcpvSky8OKHexjISeEgTLKDqmBAtEhxkFXeOY2b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85184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1331640" y="5288340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dirty="0" smtClean="0">
                <a:ln w="18415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اجتماع السلطة والقيادة في السلطان قطز كانت دافعا قويا  لرفع معنويات المسلمين في مواجهة العدو الصليبي</a:t>
            </a:r>
            <a:endParaRPr lang="ar-SA" sz="3200" dirty="0">
              <a:ln w="18415" cmpd="sng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t0.gstatic.com/images?q=tbn:ANd9GcSE8a_wX9fAKEfoRLZo2QVugnn-nIGeDSATVD_f49eZzm4iXb-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467544" y="692696"/>
            <a:ext cx="35283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dirty="0" smtClean="0">
                <a:ln w="18415" cmpd="sng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جهود المقاومة الإسلامية للحملات الصليبية والغزو المغولي بالترابط والتفاعل والتكامل بين مصر والشام والعراق</a:t>
            </a:r>
            <a:endParaRPr lang="ar-SA" sz="3200" dirty="0">
              <a:ln w="18415" cmpd="sng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bg2">
                  <a:lumMod val="1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t2.gstatic.com/images?q=tbn:ANd9GcRfnRWlXBz4iVgInCxKgXx2eWb3YbYw0iipfRbCI49UV-Z1oSy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مستطيل 2"/>
          <p:cNvSpPr/>
          <p:nvPr/>
        </p:nvSpPr>
        <p:spPr>
          <a:xfrm>
            <a:off x="1115616" y="332656"/>
            <a:ext cx="4320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dirty="0" smtClean="0">
                <a:ln w="1841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أهمية الإعداد النفسي والمادي للجيش واختيار موقع المعركة</a:t>
            </a:r>
            <a:endParaRPr lang="ar-SA" sz="3200" dirty="0">
              <a:ln w="18415" cmpd="sng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280"/>
            <a:ext cx="9161331" cy="689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25826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930277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960563"/>
            <a:ext cx="7181850" cy="294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26181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871296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692696"/>
            <a:ext cx="8304213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98" y="2348880"/>
            <a:ext cx="868788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8" y="3392996"/>
            <a:ext cx="830421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55" y="4437112"/>
            <a:ext cx="8687884" cy="24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6" y="5904912"/>
            <a:ext cx="830421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5918519"/>
            <a:ext cx="829786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50841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173288"/>
            <a:ext cx="6742113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039931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58098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87475"/>
            <a:ext cx="7560840" cy="409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9493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721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34062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385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6463446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70162"/>
            <a:ext cx="829786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253141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75" y="4714080"/>
            <a:ext cx="25781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999161"/>
            <a:ext cx="275590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02043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344"/>
            <a:ext cx="9144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996952"/>
            <a:ext cx="8918575" cy="372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06403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4" y="-36740"/>
            <a:ext cx="9144000" cy="689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63279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204788"/>
            <a:ext cx="8802687" cy="645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41053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314325"/>
            <a:ext cx="8802687" cy="623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1484784"/>
            <a:ext cx="53228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64904"/>
            <a:ext cx="34559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295" y="3645024"/>
            <a:ext cx="22923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4725144"/>
            <a:ext cx="57912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85" y="5661248"/>
            <a:ext cx="53594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0142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1"/>
            <a:ext cx="8964488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3749675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724" y="2492896"/>
            <a:ext cx="60594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94" y="3701143"/>
            <a:ext cx="8950325" cy="315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904921"/>
            <a:ext cx="444976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072992" y="6205954"/>
            <a:ext cx="6012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b="1" dirty="0"/>
              <a:t>قوله -صلى الله عليه وسلم- :" ما ترك قوم الجهادَ إلا عمهم الله بالعذاب </a:t>
            </a:r>
          </a:p>
        </p:txBody>
      </p:sp>
    </p:spTree>
    <p:extLst>
      <p:ext uri="{BB962C8B-B14F-4D97-AF65-F5344CB8AC3E}">
        <p14:creationId xmlns="" xmlns:p14="http://schemas.microsoft.com/office/powerpoint/2010/main" val="4135066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0" y="116632"/>
            <a:ext cx="8802687" cy="294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59619"/>
            <a:ext cx="3219450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29291"/>
            <a:ext cx="3335337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20" y="1318144"/>
            <a:ext cx="41211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929" y="1916112"/>
            <a:ext cx="4170363" cy="10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3" y="2927350"/>
            <a:ext cx="9144000" cy="389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14614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7" y="1887538"/>
            <a:ext cx="9096375" cy="309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05607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01U054ilS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339752" y="3501008"/>
            <a:ext cx="4320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dirty="0" smtClean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في أمان </a:t>
            </a:r>
          </a:p>
          <a:p>
            <a:pPr algn="ctr"/>
            <a:r>
              <a:rPr lang="ar-SA" sz="3200" dirty="0" smtClean="0">
                <a:ln w="18415" cmpd="sng">
                  <a:solidFill>
                    <a:srgbClr val="FFFF66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ndalus" pitchFamily="18" charset="-78"/>
                <a:cs typeface="Andalus" pitchFamily="18" charset="-78"/>
              </a:rPr>
              <a:t>الله</a:t>
            </a:r>
            <a:endParaRPr lang="ar-SA" sz="3200" dirty="0">
              <a:ln w="18415" cmpd="sng">
                <a:solidFill>
                  <a:srgbClr val="FFFF66"/>
                </a:solidFill>
                <a:prstDash val="solid"/>
              </a:ln>
              <a:solidFill>
                <a:srgbClr val="FFFF66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203848" y="5934670"/>
            <a:ext cx="2055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cap="none" spc="0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وضووح</a:t>
            </a:r>
            <a:endParaRPr lang="ar-SA" sz="5400" b="1" cap="none" spc="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99792" y="2204864"/>
            <a:ext cx="377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http://www.education-sa.com/forum/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3275856" y="1772816"/>
            <a:ext cx="24753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b="1" dirty="0" smtClean="0"/>
              <a:t>تعليم </a:t>
            </a:r>
            <a:r>
              <a:rPr lang="ar-SA" b="1" dirty="0" err="1" smtClean="0"/>
              <a:t>كوم -</a:t>
            </a:r>
            <a:r>
              <a:rPr lang="ar-SA" b="1" dirty="0" smtClean="0"/>
              <a:t> </a:t>
            </a:r>
            <a:r>
              <a:rPr lang="en-US" b="1" dirty="0" smtClean="0"/>
              <a:t>Education com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imagesCAKAGQ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2339752" y="404664"/>
            <a:ext cx="41649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الدرس السابع عشر</a:t>
            </a:r>
            <a:endParaRPr lang="ar-SA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صورة 3" descr="webweaver_fallstars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1520" y="908720"/>
            <a:ext cx="899592" cy="864096"/>
          </a:xfrm>
          <a:prstGeom prst="rect">
            <a:avLst/>
          </a:prstGeom>
        </p:spPr>
      </p:pic>
      <p:pic>
        <p:nvPicPr>
          <p:cNvPr id="5" name="صورة 4" descr="webweaver_fallstars.gif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56376" y="0"/>
            <a:ext cx="899592" cy="864096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43808" y="4941168"/>
            <a:ext cx="39148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S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دروس وعبر من </a:t>
            </a:r>
          </a:p>
          <a:p>
            <a:pPr algn="ctr"/>
            <a:r>
              <a:rPr lang="ar-SA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الغزو الصليبي والمغولي</a:t>
            </a:r>
            <a:endParaRPr lang="ar-SA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ell\Desktop\مجلد جديد ‫‬\imagesCAYRWKK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62250"/>
            <a:ext cx="3995936" cy="4095750"/>
          </a:xfrm>
          <a:prstGeom prst="rect">
            <a:avLst/>
          </a:prstGeom>
          <a:noFill/>
        </p:spPr>
      </p:pic>
      <p:pic>
        <p:nvPicPr>
          <p:cNvPr id="3" name="Picture 4" descr="http://t1.gstatic.com/images?q=tbn:ANd9GcTxOSUoeBF7DPoht2lXB6txsp-p4X7RA4gSEjFhcjX4K-Y5ZJt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76672"/>
            <a:ext cx="6912768" cy="1986137"/>
          </a:xfrm>
          <a:prstGeom prst="rect">
            <a:avLst/>
          </a:prstGeom>
          <a:ln w="190500" cap="sq">
            <a:solidFill>
              <a:schemeClr val="bg2">
                <a:lumMod val="2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http://t1.gstatic.com/images?q=tbn:ANd9GcSh4X1oWsGbNW3nGtTrrvDmddFPzIvFDUhCeE4ThiJ4p4oCxCn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356992"/>
            <a:ext cx="3203848" cy="3501008"/>
          </a:xfrm>
          <a:prstGeom prst="rect">
            <a:avLst/>
          </a:prstGeom>
          <a:noFill/>
        </p:spPr>
      </p:pic>
      <p:pic>
        <p:nvPicPr>
          <p:cNvPr id="17414" name="Picture 6" descr="http://t3.gstatic.com/images?q=tbn:ANd9GcQPdTh4AVJWyppi7TMdly9UTIR-tuAXueDY-xQNfKgvXq5ajL9vS8eDkozF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4697760"/>
            <a:ext cx="187220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60" name="Picture 28" descr="http://t1.gstatic.com/images?q=tbn:ANd9GcRi_hsk3-MFNLiq8WVxv2dGlvdB8tmEw2a3iMCkgRcLJC8Tn90eznXSRYw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365104"/>
            <a:ext cx="2448272" cy="2160240"/>
          </a:xfrm>
          <a:prstGeom prst="rect">
            <a:avLst/>
          </a:prstGeom>
          <a:noFill/>
        </p:spPr>
      </p:pic>
      <p:pic>
        <p:nvPicPr>
          <p:cNvPr id="18456" name="Picture 24" descr="http://t3.gstatic.com/images?q=tbn:ANd9GcSXxkaKgfyUOZ7rf1i8E4NxbWiHXoQt8Q3WN39GRcY3K866km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2314575" cy="2160240"/>
          </a:xfrm>
          <a:prstGeom prst="rect">
            <a:avLst/>
          </a:prstGeom>
          <a:noFill/>
        </p:spPr>
      </p:pic>
      <p:pic>
        <p:nvPicPr>
          <p:cNvPr id="18450" name="Picture 18" descr="http://t0.gstatic.com/images?q=tbn:ANd9GcRgJUPJ-5C25PC27o1czuxNWBNIpbbcNd1_DU1wODa9cJKYisA2Y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32656"/>
            <a:ext cx="1981200" cy="2305051"/>
          </a:xfrm>
          <a:prstGeom prst="rect">
            <a:avLst/>
          </a:prstGeom>
          <a:noFill/>
        </p:spPr>
      </p:pic>
      <p:pic>
        <p:nvPicPr>
          <p:cNvPr id="18452" name="Picture 20" descr="http://t1.gstatic.com/images?q=tbn:ANd9GcShHASchIRfUUbAk8KM8PhNzcpohkkjRIAJCeWngs0L4FD9DQOFNNxHnUz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933056"/>
            <a:ext cx="1815083" cy="2376264"/>
          </a:xfrm>
          <a:prstGeom prst="rect">
            <a:avLst/>
          </a:prstGeom>
          <a:noFill/>
        </p:spPr>
      </p:pic>
      <p:pic>
        <p:nvPicPr>
          <p:cNvPr id="18454" name="Picture 22" descr="http://t0.gstatic.com/images?q=tbn:ANd9GcRUM2q7Q6Bcscg2KfI0ii3suB3Czwc7AyxpqFTpKfpSBQXRg_CjZ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365104"/>
            <a:ext cx="2250951" cy="2160240"/>
          </a:xfrm>
          <a:prstGeom prst="rect">
            <a:avLst/>
          </a:prstGeom>
          <a:noFill/>
        </p:spPr>
      </p:pic>
      <p:pic>
        <p:nvPicPr>
          <p:cNvPr id="18458" name="Picture 26" descr="http://t1.gstatic.com/images?q=tbn:ANd9GcQBBFw3u4VE_iR6NuPUwbJWLQGqkeQnT2tliog3SEA2HTecYuv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620688"/>
            <a:ext cx="2390775" cy="1914526"/>
          </a:xfrm>
          <a:prstGeom prst="rect">
            <a:avLst/>
          </a:prstGeom>
          <a:noFill/>
        </p:spPr>
      </p:pic>
      <p:sp>
        <p:nvSpPr>
          <p:cNvPr id="17" name="مستطيل 16"/>
          <p:cNvSpPr/>
          <p:nvPr/>
        </p:nvSpPr>
        <p:spPr>
          <a:xfrm>
            <a:off x="1115616" y="2636912"/>
            <a:ext cx="680667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اتحاد أعداء الإسلام على اختلاف مللهم وتصارعهم</a:t>
            </a:r>
          </a:p>
          <a:p>
            <a:pPr algn="ctr"/>
            <a:r>
              <a:rPr lang="ar-SA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فيما بينهم في حروبهم ضد الإسلام والمسلمين</a:t>
            </a:r>
            <a:endParaRPr lang="ar-SA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t1.gstatic.com/images?q=tbn:ANd9GcSt3rU1H31oatpzYMyja6ackRtbMLxKjKeEsfPTGd0kOeJQcpZ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مستطيل 3"/>
          <p:cNvSpPr/>
          <p:nvPr/>
        </p:nvSpPr>
        <p:spPr>
          <a:xfrm>
            <a:off x="0" y="2636912"/>
            <a:ext cx="704391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3200" b="1" cap="none" spc="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العلاج </a:t>
            </a:r>
            <a:r>
              <a:rPr lang="ar-S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لهذه</a:t>
            </a:r>
            <a:r>
              <a:rPr lang="ar-SA" sz="3200" b="1" cap="none" spc="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الأمة  هو وحدتها وتربيتها على الإيمان </a:t>
            </a:r>
          </a:p>
          <a:p>
            <a:pPr algn="ctr"/>
            <a:r>
              <a:rPr lang="ar-SA" sz="3200" b="1" cap="none" spc="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وتوثيق صلتها بالله وإعدادها للجهاد في سبيل الله</a:t>
            </a:r>
            <a:endParaRPr lang="ar-SA" sz="3200" b="1" cap="none" spc="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imagesCAYDKOI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043608" y="5589240"/>
            <a:ext cx="7249100" cy="95410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إن الدولة ذات الخيرات الوفيرة مطمع للآخرين  وعليها إن تعد </a:t>
            </a:r>
          </a:p>
          <a:p>
            <a:pPr algn="ctr"/>
            <a:r>
              <a:rPr lang="ar-S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القوة الرادعة لحماية نفسها من تلك الإطماع</a:t>
            </a:r>
            <a:endParaRPr lang="ar-SA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t0.gstatic.com/images?q=tbn:ANd9GcQcFwkh-DqyWeAa97zgneTZhvpuFtCDaTxVxoLOQ_tnq7cTI9LNW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1" y="4919008"/>
            <a:ext cx="9144000" cy="193899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برز اثر الصبر في مواجهة الأعداء </a:t>
            </a:r>
          </a:p>
          <a:p>
            <a:pPr algn="ctr"/>
            <a:r>
              <a:rPr lang="ar-S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من الصليبين والمغول </a:t>
            </a:r>
          </a:p>
          <a:p>
            <a:pPr algn="ctr"/>
            <a:r>
              <a:rPr lang="ar-S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حتى حقق الله تعالى وعده للمسلمين بالنصر</a:t>
            </a:r>
            <a:endParaRPr lang="ar-SA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imagesCAY0T7H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مستطيل 2"/>
          <p:cNvSpPr/>
          <p:nvPr/>
        </p:nvSpPr>
        <p:spPr>
          <a:xfrm>
            <a:off x="1403648" y="4725144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200" dirty="0" smtClean="0">
                <a:ln w="18415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برز دور العلماء كقوة تستعين  بها الدولة  بالاستشارة في الحرب والإدارة وترغيب الناس في الجهاد</a:t>
            </a:r>
            <a:endParaRPr lang="ar-SA" sz="3200" dirty="0">
              <a:ln w="18415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165</Words>
  <Application>Microsoft Office PowerPoint</Application>
  <PresentationFormat>عرض على الشاشة (3:4)‏</PresentationFormat>
  <Paragraphs>26</Paragraphs>
  <Slides>29</Slides>
  <Notes>2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0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Dell</dc:creator>
  <cp:lastModifiedBy>Dell</cp:lastModifiedBy>
  <cp:revision>48</cp:revision>
  <dcterms:created xsi:type="dcterms:W3CDTF">2011-07-31T21:47:48Z</dcterms:created>
  <dcterms:modified xsi:type="dcterms:W3CDTF">2013-03-26T22:34:19Z</dcterms:modified>
</cp:coreProperties>
</file>