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4660"/>
  </p:normalViewPr>
  <p:slideViewPr>
    <p:cSldViewPr>
      <p:cViewPr>
        <p:scale>
          <a:sx n="70" d="100"/>
          <a:sy n="70" d="100"/>
        </p:scale>
        <p:origin x="-5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3856-CA4E-45CC-B95E-5B035E3FB7DE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0012-AC47-4796-B6D2-DF118CF75ED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286512" y="4714884"/>
            <a:ext cx="285748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cs typeface="AL-Mohanad Bold" pitchFamily="2" charset="-78"/>
              </a:rPr>
              <a:t>الموضوع : النص الشعري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كيف لم نحزن ؟!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141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35" t="10742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143372" y="1357298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يترك للطالب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928794" y="3143248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المزن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43042" y="4357694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الجبل العظيم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57290" y="5429264"/>
            <a:ext cx="62865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ترديد قول إنا لله وإنا إليه راجعون ، ولا حول ولا قوة إلا بالله العظيم .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35" t="12436" r="23095" b="6250"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35" t="10742" r="23095" b="4297"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3988362"/>
            <a:ext cx="257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 smtClean="0">
                <a:solidFill>
                  <a:srgbClr val="0000FF"/>
                </a:solidFill>
              </a:rPr>
              <a:t>هو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ar-EG" sz="2000" b="1" dirty="0" smtClean="0">
                <a:solidFill>
                  <a:srgbClr val="0000FF"/>
                </a:solidFill>
              </a:rPr>
              <a:t>الشيخ </a:t>
            </a:r>
            <a:r>
              <a:rPr lang="ar-EG" sz="2000" b="1" dirty="0" err="1">
                <a:solidFill>
                  <a:srgbClr val="0000FF"/>
                </a:solidFill>
              </a:rPr>
              <a:t>عبدالعزيز</a:t>
            </a:r>
            <a:r>
              <a:rPr lang="ar-EG" sz="2000" b="1" dirty="0">
                <a:solidFill>
                  <a:srgbClr val="0000FF"/>
                </a:solidFill>
              </a:rPr>
              <a:t> بن باز 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46040" y="6143644"/>
            <a:ext cx="385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توفى في 27\1\1420هجريا </a:t>
            </a:r>
            <a:r>
              <a:rPr lang="ar-EG" b="1" dirty="0" smtClean="0">
                <a:solidFill>
                  <a:srgbClr val="0000FF"/>
                </a:solidFill>
                <a:cs typeface="Arial" pitchFamily="34" charset="0"/>
              </a:rPr>
              <a:t>، لأن </a:t>
            </a: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الأمة فقدت بوفاته مفتيا وعالما وأبا رحيما كريما .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61631" y="5131370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0061" y="5702874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361631" y="5417122"/>
            <a:ext cx="352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dirty="0">
                <a:solidFill>
                  <a:srgbClr val="0000FF"/>
                </a:solidFill>
                <a:cs typeface="Arial" pitchFamily="34" charset="0"/>
              </a:rPr>
              <a:t>√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رابط بشكل مرفق 8"/>
          <p:cNvCxnSpPr/>
          <p:nvPr/>
        </p:nvCxnSpPr>
        <p:spPr>
          <a:xfrm rot="5400000">
            <a:off x="642910" y="4714884"/>
            <a:ext cx="1357322" cy="1357322"/>
          </a:xfrm>
          <a:prstGeom prst="bentConnector3">
            <a:avLst>
              <a:gd name="adj1" fmla="val 2586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H="1">
            <a:off x="5500694" y="1142984"/>
            <a:ext cx="1439863" cy="250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5572131" y="1071546"/>
            <a:ext cx="1296987" cy="47307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500694" y="1785926"/>
            <a:ext cx="1366838" cy="42862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 flipV="1">
            <a:off x="5500693" y="1643050"/>
            <a:ext cx="1285883" cy="428628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36087" y="3500438"/>
            <a:ext cx="407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2400" b="0" dirty="0">
                <a:solidFill>
                  <a:srgbClr val="006600"/>
                </a:solidFill>
                <a:cs typeface="Arial" pitchFamily="34" charset="0"/>
              </a:rPr>
              <a:t>√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929454" y="3786190"/>
            <a:ext cx="407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2400" b="0" dirty="0">
                <a:solidFill>
                  <a:srgbClr val="006600"/>
                </a:solidFill>
                <a:cs typeface="Arial" pitchFamily="34" charset="0"/>
              </a:rPr>
              <a:t>√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164517" y="3214686"/>
            <a:ext cx="407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2400" b="0" dirty="0">
                <a:solidFill>
                  <a:srgbClr val="006600"/>
                </a:solidFill>
                <a:cs typeface="Arial" pitchFamily="34" charset="0"/>
              </a:rPr>
              <a:t>√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38897" y="4948199"/>
            <a:ext cx="1330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مجدب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29058" y="5214950"/>
            <a:ext cx="3636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ما ورث من المال والمجد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30947" y="5500702"/>
            <a:ext cx="147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ظهر وبدا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-21"/>
            <a:ext cx="9144000" cy="685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81263" y="1500174"/>
            <a:ext cx="2233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عظيم في مقامك والرحيل 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5918" y="1733124"/>
            <a:ext cx="1951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1600" b="1" dirty="0" smtClean="0">
                <a:solidFill>
                  <a:srgbClr val="0000FF"/>
                </a:solidFill>
                <a:cs typeface="Arial" pitchFamily="34" charset="0"/>
              </a:rPr>
              <a:t>لأن لديك </a:t>
            </a:r>
            <a:r>
              <a:rPr lang="ar-EG" sz="1600" b="1" dirty="0" smtClean="0">
                <a:solidFill>
                  <a:srgbClr val="0000FF"/>
                </a:solidFill>
                <a:cs typeface="Arial" pitchFamily="34" charset="0"/>
              </a:rPr>
              <a:t>ميراث </a:t>
            </a: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الرسول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86314" y="2071678"/>
            <a:ext cx="2017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فضائل ومحاسن الميت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22836" y="4000504"/>
            <a:ext cx="3135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حزن الشاعر وذهول أسرته لموت الشيخ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16065" y="2643182"/>
            <a:ext cx="2198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وتدعوهم إلى حلف الفضول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3033" y="3643314"/>
            <a:ext cx="2486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وزادك في المبيت وفي مقيل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16189" y="4376330"/>
            <a:ext cx="2270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وتسألني ابنتي عما تراءى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42976" y="4590644"/>
            <a:ext cx="2700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لها من ليل حسرتنا الطويل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36790" y="3447636"/>
            <a:ext cx="2306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كتاب الله نورك في </a:t>
            </a:r>
            <a:r>
              <a:rPr lang="ar-EG" sz="1600" b="1" dirty="0" err="1" smtClean="0">
                <a:solidFill>
                  <a:srgbClr val="0000FF"/>
                </a:solidFill>
                <a:cs typeface="Arial" pitchFamily="34" charset="0"/>
              </a:rPr>
              <a:t>الدي</a:t>
            </a:r>
            <a:r>
              <a:rPr lang="ar-SA" sz="1600" b="1" dirty="0" smtClean="0">
                <a:solidFill>
                  <a:srgbClr val="0000FF"/>
                </a:solidFill>
                <a:cs typeface="Arial" pitchFamily="34" charset="0"/>
              </a:rPr>
              <a:t>ا</a:t>
            </a:r>
            <a:r>
              <a:rPr lang="ar-EG" sz="1600" b="1" dirty="0" err="1" smtClean="0">
                <a:solidFill>
                  <a:srgbClr val="0000FF"/>
                </a:solidFill>
                <a:cs typeface="Arial" pitchFamily="34" charset="0"/>
              </a:rPr>
              <a:t>جي</a:t>
            </a:r>
            <a:r>
              <a:rPr lang="ar-EG" sz="16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90802" y="2447504"/>
            <a:ext cx="2195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تنادي المسلمين إلى ائتلاف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14546" y="4876396"/>
            <a:ext cx="2559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حزنا كيف لم </a:t>
            </a:r>
            <a:r>
              <a:rPr lang="ar-SA" sz="1600" b="1" dirty="0" smtClean="0">
                <a:solidFill>
                  <a:srgbClr val="0000FF"/>
                </a:solidFill>
                <a:cs typeface="Arial" pitchFamily="34" charset="0"/>
              </a:rPr>
              <a:t>ن</a:t>
            </a:r>
            <a:r>
              <a:rPr lang="ar-EG" sz="1600" b="1" dirty="0" smtClean="0">
                <a:solidFill>
                  <a:srgbClr val="0000FF"/>
                </a:solidFill>
                <a:cs typeface="Arial" pitchFamily="34" charset="0"/>
              </a:rPr>
              <a:t>حزن </a:t>
            </a: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؛ ولكن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752578" y="5090710"/>
            <a:ext cx="223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1600" b="1" dirty="0">
                <a:solidFill>
                  <a:srgbClr val="0000FF"/>
                </a:solidFill>
                <a:cs typeface="Arial" pitchFamily="34" charset="0"/>
              </a:rPr>
              <a:t>أضأنا الحزن بالصبر الجميل</a:t>
            </a:r>
            <a:endParaRPr lang="en-US" sz="1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2844" y="1142984"/>
            <a:ext cx="8358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</a:rPr>
              <a:t>قال </a:t>
            </a:r>
            <a:r>
              <a:rPr lang="ar-EG" b="1" dirty="0" smtClean="0">
                <a:solidFill>
                  <a:srgbClr val="0000FF"/>
                </a:solidFill>
              </a:rPr>
              <a:t>رسول </a:t>
            </a:r>
            <a:r>
              <a:rPr lang="ar-EG" b="1" dirty="0">
                <a:solidFill>
                  <a:srgbClr val="0000FF"/>
                </a:solidFill>
              </a:rPr>
              <a:t>الله صلى الله عليه </a:t>
            </a:r>
            <a:r>
              <a:rPr lang="ar-EG" b="1" dirty="0" smtClean="0">
                <a:solidFill>
                  <a:srgbClr val="0000FF"/>
                </a:solidFill>
              </a:rPr>
              <a:t>وسلم:(</a:t>
            </a:r>
            <a:r>
              <a:rPr lang="ar-SA" b="1" dirty="0" smtClean="0">
                <a:solidFill>
                  <a:srgbClr val="0000FF"/>
                </a:solidFill>
              </a:rPr>
              <a:t>من سلك طريقاً يلتمس فيه علماً سهل اللَّه له طريقاً إلى الجنة</a:t>
            </a:r>
            <a:r>
              <a:rPr lang="ar-EG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71868" y="1643050"/>
            <a:ext cx="4948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قال صلى الله عليه وسلم:(خيركم من تعلم القرآن وعلمه)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72330" y="4429132"/>
            <a:ext cx="452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X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72330" y="2548590"/>
            <a:ext cx="452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X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81036" y="2857496"/>
            <a:ext cx="1790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cs typeface="Arial" pitchFamily="34" charset="0"/>
              </a:rPr>
              <a:t>هامة الجبل</a:t>
            </a:r>
            <a:endParaRPr lang="en-US" sz="2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158" y="4643446"/>
            <a:ext cx="6072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cs typeface="Arial" pitchFamily="34" charset="0"/>
              </a:rPr>
              <a:t>التعبير الأجمل :(نورك في الدياجي) ،لأن المقصود بالدياجي شدة الظلام أما نورك في الظلام يقصد ظلام الليل .</a:t>
            </a:r>
            <a:endParaRPr lang="en-US" sz="2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28860" y="1428736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يترك للطالب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635" t="11718" r="23095" b="4297"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533264" y="2548590"/>
            <a:ext cx="4459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ar-EG" sz="2800" b="0" dirty="0">
                <a:solidFill>
                  <a:srgbClr val="0000FF"/>
                </a:solidFill>
                <a:cs typeface="Arial" pitchFamily="34" charset="0"/>
              </a:rPr>
              <a:t>√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14414" y="3171766"/>
            <a:ext cx="6143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هو الحلف الذي عقدته قريش على ألا يجدوا مظلوماً بمكة إلا نصروه .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00166" y="4429132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يتوافق هذا القول معه لأنه سعى في الدنيا للآخرة وعمل الخير وعند ما مات ترك علماً ينتفع </a:t>
            </a:r>
            <a:r>
              <a:rPr lang="ar-SA" sz="2000" b="1" dirty="0" err="1" smtClean="0">
                <a:solidFill>
                  <a:srgbClr val="0000FF"/>
                </a:solidFill>
              </a:rPr>
              <a:t>به</a:t>
            </a:r>
            <a:r>
              <a:rPr lang="ar-SA" sz="2000" b="1" dirty="0" smtClean="0">
                <a:solidFill>
                  <a:srgbClr val="0000FF"/>
                </a:solidFill>
              </a:rPr>
              <a:t> المسلمون .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8150" y="5529220"/>
            <a:ext cx="3267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( الدنيا </a:t>
            </a:r>
            <a:r>
              <a:rPr lang="en-US" sz="2000" b="1" dirty="0" smtClean="0">
                <a:solidFill>
                  <a:srgbClr val="0000FF"/>
                </a:solidFill>
              </a:rPr>
              <a:t>X </a:t>
            </a:r>
            <a:r>
              <a:rPr lang="ar-SA" sz="2000" b="1" dirty="0" smtClean="0">
                <a:solidFill>
                  <a:srgbClr val="0000FF"/>
                </a:solidFill>
              </a:rPr>
              <a:t>الآخرة ) ( تعيش </a:t>
            </a:r>
            <a:r>
              <a:rPr lang="en-US" sz="2000" b="1" dirty="0" smtClean="0">
                <a:solidFill>
                  <a:srgbClr val="0000FF"/>
                </a:solidFill>
              </a:rPr>
              <a:t>X </a:t>
            </a:r>
            <a:r>
              <a:rPr lang="ar-SA" sz="2000" b="1" dirty="0" smtClean="0">
                <a:solidFill>
                  <a:srgbClr val="0000FF"/>
                </a:solidFill>
              </a:rPr>
              <a:t>تموت )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43042" y="1500174"/>
            <a:ext cx="5357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عظيم في مقامك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والرحيل</a:t>
            </a:r>
            <a:r>
              <a:rPr lang="ar-SA" sz="2000" b="1" dirty="0" smtClean="0">
                <a:solidFill>
                  <a:srgbClr val="0000FF"/>
                </a:solidFill>
                <a:cs typeface="Arial" pitchFamily="34" charset="0"/>
              </a:rPr>
              <a:t>  ** لأن لديك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ميراث الرسول 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57290" y="2100196"/>
            <a:ext cx="5786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تنادي المسلمين إلى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ائتلاف</a:t>
            </a:r>
            <a:r>
              <a:rPr lang="ar-SA" sz="2000" b="1" dirty="0" smtClean="0">
                <a:solidFill>
                  <a:srgbClr val="0000FF"/>
                </a:solidFill>
                <a:cs typeface="Arial" pitchFamily="34" charset="0"/>
              </a:rPr>
              <a:t>  **  </a:t>
            </a:r>
            <a:r>
              <a:rPr lang="ar-EG" sz="2000" b="1" dirty="0" smtClean="0">
                <a:solidFill>
                  <a:srgbClr val="0000FF"/>
                </a:solidFill>
                <a:cs typeface="Arial" pitchFamily="34" charset="0"/>
              </a:rPr>
              <a:t>وتدعوهم إلى حلف الفضول</a:t>
            </a:r>
            <a:endParaRPr lang="en-US" sz="2000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71670" y="4500570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حواراً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71802" y="4896161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الهمزة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785918" y="4896161"/>
            <a:ext cx="1071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كيف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253351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الحزن والألم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249</Words>
  <Application>Microsoft Office PowerPoint</Application>
  <PresentationFormat>عرض على الشاشة (3:4)‏</PresentationFormat>
  <Paragraphs>47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26</cp:revision>
  <dcterms:created xsi:type="dcterms:W3CDTF">2013-12-05T14:10:32Z</dcterms:created>
  <dcterms:modified xsi:type="dcterms:W3CDTF">2013-12-11T15:50:50Z</dcterms:modified>
</cp:coreProperties>
</file>