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99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2043" autoAdjust="0"/>
    <p:restoredTop sz="92652" autoAdjust="0"/>
  </p:normalViewPr>
  <p:slideViewPr>
    <p:cSldViewPr>
      <p:cViewPr>
        <p:scale>
          <a:sx n="76" d="100"/>
          <a:sy n="76" d="100"/>
        </p:scale>
        <p:origin x="-57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357290" y="1357298"/>
            <a:ext cx="7715304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الموضوع : </a:t>
            </a:r>
            <a:r>
              <a:rPr lang="ar-SA" sz="3200" b="1" dirty="0" err="1" smtClean="0">
                <a:solidFill>
                  <a:schemeClr val="tx1"/>
                </a:solidFill>
              </a:rPr>
              <a:t>استراتيجية</a:t>
            </a:r>
            <a:r>
              <a:rPr lang="ar-SA" sz="3200" b="1" dirty="0" smtClean="0">
                <a:solidFill>
                  <a:schemeClr val="tx1"/>
                </a:solidFill>
              </a:rPr>
              <a:t> الكتابة</a:t>
            </a:r>
          </a:p>
          <a:p>
            <a:pPr algn="ctr"/>
            <a:endParaRPr lang="ar-SA" sz="3200" b="1" dirty="0" smtClean="0">
              <a:solidFill>
                <a:schemeClr val="tx1"/>
              </a:solidFill>
            </a:endParaRP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الفن الكتابي ( تحويل نص سردي إلى نص حواري )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الأداء الكتابي ( تخطيط كتابة موضوع )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ص 167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33691" t="32226" r="10644" b="18945"/>
          <a:stretch>
            <a:fillRect/>
          </a:stretch>
        </p:blipFill>
        <p:spPr bwMode="auto">
          <a:xfrm>
            <a:off x="857224" y="1571612"/>
            <a:ext cx="828677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428628" y="3000372"/>
            <a:ext cx="3714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ربما لم يتنبه صاحب الوليمة إلى وجودي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857256" y="425321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الطعام جاهز ، تفضلوا إلى المائدة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857224" y="509833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فكَّر جحا وقال لنفسه : لابد أن هيأتي </a:t>
            </a:r>
            <a:r>
              <a:rPr lang="ar-SA" sz="2400" b="1" dirty="0" err="1" smtClean="0">
                <a:solidFill>
                  <a:srgbClr val="0000FF"/>
                </a:solidFill>
              </a:rPr>
              <a:t>الزرية</a:t>
            </a:r>
            <a:r>
              <a:rPr lang="ar-SA" sz="2400" b="1" dirty="0" smtClean="0">
                <a:solidFill>
                  <a:srgbClr val="0000FF"/>
                </a:solidFill>
              </a:rPr>
              <a:t> هي سبب هذا الإهمال .</a:t>
            </a:r>
            <a:endParaRPr lang="ar-SA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12451" t="13672" r="30420" b="16015"/>
          <a:stretch>
            <a:fillRect/>
          </a:stretch>
        </p:blipFill>
        <p:spPr bwMode="auto">
          <a:xfrm>
            <a:off x="0" y="928670"/>
            <a:ext cx="642938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14282" y="1077473"/>
            <a:ext cx="29289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فأسرع جحا عائدًا إلى البيت وَخلعَ عنه رداءه العتيق ، وارتدى آخر جديدًا أنيقًا ، وأسرع عائدًا إلى الوليمة  . فلمّا وصل استقبل قومه بالترحاب قائلين : مرحبًا بجحا . و جلس إلى المائدة فملأ صحنه بألوان الطعام ثم أرخى رداءه في الصحن وقال : كُل يا ردائي من هذا الدجاج المحمَّر والسمك المبهَّر . فصاح الحاضرون في دهشةٍ </a:t>
            </a:r>
            <a:r>
              <a:rPr lang="ar-SA" sz="2000" b="1" dirty="0" err="1" smtClean="0">
                <a:solidFill>
                  <a:srgbClr val="0000FF"/>
                </a:solidFill>
              </a:rPr>
              <a:t>به</a:t>
            </a:r>
            <a:r>
              <a:rPr lang="ar-SA" sz="2000" b="1" dirty="0" smtClean="0">
                <a:solidFill>
                  <a:srgbClr val="0000FF"/>
                </a:solidFill>
              </a:rPr>
              <a:t> : ما هذا يا جحا ؟ وما الذي تقوله ؟ فنظر إليهم ببرود وقال : ” إن تقديركم كان لردائي ؛ لذا فهو أحق بهذا الطعام مني  . ”</a:t>
            </a:r>
            <a:endParaRPr lang="ar-SA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 rot="20086674">
            <a:off x="4789329" y="5190496"/>
            <a:ext cx="2000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متروك للطلاب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 rot="20086674">
            <a:off x="2354422" y="1563028"/>
            <a:ext cx="2000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متروك للطلاب</a:t>
            </a:r>
          </a:p>
        </p:txBody>
      </p:sp>
      <p:sp>
        <p:nvSpPr>
          <p:cNvPr id="4" name="مستطيل 3"/>
          <p:cNvSpPr/>
          <p:nvPr/>
        </p:nvSpPr>
        <p:spPr>
          <a:xfrm rot="20086674">
            <a:off x="2360437" y="4547554"/>
            <a:ext cx="2000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متروك للطلاب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 rot="20086674">
            <a:off x="4575014" y="3404546"/>
            <a:ext cx="2000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متروك للطلاب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 rot="20086674">
            <a:off x="425596" y="3333109"/>
            <a:ext cx="2000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متروك للطلاب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 rot="20086674">
            <a:off x="4717891" y="3547423"/>
            <a:ext cx="2000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متروك للطلاب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285852" y="2790009"/>
            <a:ext cx="58579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طريق في الشجرة</a:t>
            </a:r>
          </a:p>
          <a:p>
            <a:r>
              <a:rPr lang="ar-SA" b="1" dirty="0" smtClean="0">
                <a:solidFill>
                  <a:srgbClr val="0000FF"/>
                </a:solidFill>
              </a:rPr>
              <a:t>كان جحا مع جماعةٍ من الشبَّان في نزهة فاتَّفقوا فيما بينهم على أن يسرقوا حذاءهُ .</a:t>
            </a:r>
          </a:p>
          <a:p>
            <a:r>
              <a:rPr lang="ar-SA" b="1" dirty="0" smtClean="0">
                <a:solidFill>
                  <a:srgbClr val="0000FF"/>
                </a:solidFill>
              </a:rPr>
              <a:t>فقالوا : مَن يقدرُ على صعودِ هذه الشجرة ؟</a:t>
            </a:r>
          </a:p>
          <a:p>
            <a:r>
              <a:rPr lang="ar-SA" b="1" dirty="0" smtClean="0">
                <a:solidFill>
                  <a:srgbClr val="0000FF"/>
                </a:solidFill>
              </a:rPr>
              <a:t>فقال جحا : أنا أصعدُها .</a:t>
            </a:r>
          </a:p>
          <a:p>
            <a:r>
              <a:rPr lang="ar-SA" b="1" dirty="0" smtClean="0">
                <a:solidFill>
                  <a:srgbClr val="0000FF"/>
                </a:solidFill>
              </a:rPr>
              <a:t>فقالوا : لا تقدر .</a:t>
            </a:r>
          </a:p>
          <a:p>
            <a:r>
              <a:rPr lang="ar-SA" b="1" dirty="0" smtClean="0">
                <a:solidFill>
                  <a:srgbClr val="0000FF"/>
                </a:solidFill>
              </a:rPr>
              <a:t>فَاغتاظَ منهم </a:t>
            </a:r>
            <a:r>
              <a:rPr lang="ar-SA" b="1" dirty="0" err="1" smtClean="0">
                <a:solidFill>
                  <a:srgbClr val="0000FF"/>
                </a:solidFill>
              </a:rPr>
              <a:t>و</a:t>
            </a:r>
            <a:r>
              <a:rPr lang="ar-SA" b="1" dirty="0" smtClean="0">
                <a:solidFill>
                  <a:srgbClr val="0000FF"/>
                </a:solidFill>
              </a:rPr>
              <a:t> جمع أطراف ثيابِهِ </a:t>
            </a:r>
            <a:r>
              <a:rPr lang="ar-SA" b="1" dirty="0" err="1" smtClean="0">
                <a:solidFill>
                  <a:srgbClr val="0000FF"/>
                </a:solidFill>
              </a:rPr>
              <a:t>و</a:t>
            </a:r>
            <a:r>
              <a:rPr lang="ar-SA" b="1" dirty="0" smtClean="0">
                <a:solidFill>
                  <a:srgbClr val="0000FF"/>
                </a:solidFill>
              </a:rPr>
              <a:t> خلعَ حذاءَه ، ثم </a:t>
            </a:r>
            <a:r>
              <a:rPr lang="ar-SA" b="1" dirty="0" err="1" smtClean="0">
                <a:solidFill>
                  <a:srgbClr val="0000FF"/>
                </a:solidFill>
              </a:rPr>
              <a:t>و</a:t>
            </a:r>
            <a:r>
              <a:rPr lang="ar-SA" b="1" dirty="0" smtClean="0">
                <a:solidFill>
                  <a:srgbClr val="0000FF"/>
                </a:solidFill>
              </a:rPr>
              <a:t> ضعهُ في عُبِّهِ جيدًا .</a:t>
            </a:r>
          </a:p>
          <a:p>
            <a:r>
              <a:rPr lang="ar-SA" b="1" dirty="0" smtClean="0">
                <a:solidFill>
                  <a:srgbClr val="0000FF"/>
                </a:solidFill>
              </a:rPr>
              <a:t>و قال : انظروا كيف أصعد .</a:t>
            </a:r>
          </a:p>
          <a:p>
            <a:r>
              <a:rPr lang="ar-SA" b="1" dirty="0" smtClean="0">
                <a:solidFill>
                  <a:srgbClr val="0000FF"/>
                </a:solidFill>
              </a:rPr>
              <a:t>فقالوا له : لماذا تجعلُ حذاءَكَ في عُبِّك ؟ و أيُّ حاجةٍ إليه في الشجرة ؟</a:t>
            </a:r>
          </a:p>
          <a:p>
            <a:r>
              <a:rPr lang="ar-SA" b="1" dirty="0" smtClean="0">
                <a:solidFill>
                  <a:srgbClr val="0000FF"/>
                </a:solidFill>
              </a:rPr>
              <a:t>فقال : مِنْ أينَ تعرفون يا أولادي ؟ فربَّما أجِدُ طريقًا في الشجرة إلى البيت ، </a:t>
            </a:r>
          </a:p>
          <a:p>
            <a:r>
              <a:rPr lang="ar-SA" b="1" dirty="0" smtClean="0">
                <a:solidFill>
                  <a:srgbClr val="0000FF"/>
                </a:solidFill>
              </a:rPr>
              <a:t>فأذهب منه .</a:t>
            </a:r>
            <a:endParaRPr lang="ar-SA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5929322" y="5500702"/>
            <a:ext cx="2143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00FF"/>
                </a:solidFill>
              </a:rPr>
              <a:t>ذات يوم ، حتَّى ، انتظر وقتًا ،عندما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260143" y="5500702"/>
            <a:ext cx="1669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في ، أمامه ، تحته</a:t>
            </a:r>
            <a:endParaRPr lang="ar-SA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2016112" y="1828800"/>
            <a:ext cx="6985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sym typeface="Wingdings 2" pitchFamily="18" charset="2"/>
              </a:rPr>
              <a:t></a:t>
            </a:r>
            <a:endParaRPr lang="en-US" sz="1100" dirty="0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4" name="مربع نص 7"/>
          <p:cNvSpPr txBox="1">
            <a:spLocks noChangeArrowheads="1"/>
          </p:cNvSpPr>
          <p:nvPr/>
        </p:nvSpPr>
        <p:spPr bwMode="auto">
          <a:xfrm>
            <a:off x="3944938" y="3286124"/>
            <a:ext cx="6985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sym typeface="Wingdings 2" pitchFamily="18" charset="2"/>
              </a:rPr>
              <a:t></a:t>
            </a:r>
            <a:endParaRPr lang="en-US" sz="1100" dirty="0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5" name="مربع نص 7"/>
          <p:cNvSpPr txBox="1">
            <a:spLocks noChangeArrowheads="1"/>
          </p:cNvSpPr>
          <p:nvPr/>
        </p:nvSpPr>
        <p:spPr bwMode="auto">
          <a:xfrm>
            <a:off x="2000232" y="4891103"/>
            <a:ext cx="6985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rgbClr val="FF0000"/>
                </a:solidFill>
                <a:sym typeface="Wingdings 2" pitchFamily="18" charset="2"/>
              </a:rPr>
              <a:t></a:t>
            </a:r>
            <a:endParaRPr lang="en-US" sz="1100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7929586" y="3643314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dirty="0">
                <a:solidFill>
                  <a:srgbClr val="FF0000"/>
                </a:solidFill>
                <a:cs typeface="AL-Mateen" pitchFamily="2" charset="-78"/>
              </a:rPr>
              <a:t>1</a:t>
            </a:r>
            <a:endParaRPr lang="en-US" sz="3200" b="1" dirty="0">
              <a:solidFill>
                <a:srgbClr val="FF0000"/>
              </a:solidFill>
              <a:cs typeface="AL-Mateen" pitchFamily="2" charset="-78"/>
            </a:endParaRPr>
          </a:p>
        </p:txBody>
      </p:sp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7929586" y="4344423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dirty="0">
                <a:solidFill>
                  <a:srgbClr val="FF0000"/>
                </a:solidFill>
                <a:cs typeface="AL-Mateen" pitchFamily="2" charset="-78"/>
              </a:rPr>
              <a:t>2</a:t>
            </a:r>
            <a:endParaRPr lang="en-US" sz="3200" b="1" dirty="0">
              <a:solidFill>
                <a:srgbClr val="FF0000"/>
              </a:solidFill>
              <a:cs typeface="AL-Mateen" pitchFamily="2" charset="-78"/>
            </a:endParaRP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7967690" y="2272721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3200" b="1" dirty="0">
                <a:solidFill>
                  <a:srgbClr val="FF0000"/>
                </a:solidFill>
                <a:cs typeface="AL-Mateen" pitchFamily="2" charset="-78"/>
              </a:rPr>
              <a:t>3</a:t>
            </a:r>
            <a:endParaRPr lang="en-US" sz="3200" b="1" dirty="0">
              <a:solidFill>
                <a:srgbClr val="FF0000"/>
              </a:solidFill>
              <a:cs typeface="AL-Mateen" pitchFamily="2" charset="-78"/>
            </a:endParaRP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7929586" y="3272853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3200" b="1">
                <a:solidFill>
                  <a:srgbClr val="FF0000"/>
                </a:solidFill>
                <a:cs typeface="AL-Mateen" pitchFamily="2" charset="-78"/>
              </a:rPr>
              <a:t>4</a:t>
            </a:r>
            <a:endParaRPr lang="en-US" sz="3200" b="1">
              <a:solidFill>
                <a:srgbClr val="FF0000"/>
              </a:solidFill>
              <a:cs typeface="AL-Mateen" pitchFamily="2" charset="-78"/>
            </a:endParaRP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7929586" y="2571744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3200" b="1" dirty="0">
                <a:solidFill>
                  <a:srgbClr val="FF0000"/>
                </a:solidFill>
                <a:cs typeface="AL-Mateen" pitchFamily="2" charset="-78"/>
              </a:rPr>
              <a:t>5</a:t>
            </a:r>
            <a:endParaRPr lang="en-US" sz="3200" b="1" dirty="0">
              <a:solidFill>
                <a:srgbClr val="FF0000"/>
              </a:solidFill>
              <a:cs typeface="AL-Mateen" pitchFamily="2" charset="-78"/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7929586" y="4701613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3200" b="1" dirty="0">
                <a:solidFill>
                  <a:srgbClr val="FF0000"/>
                </a:solidFill>
                <a:cs typeface="AL-Mateen" pitchFamily="2" charset="-78"/>
              </a:rPr>
              <a:t>6</a:t>
            </a:r>
            <a:endParaRPr lang="en-US" sz="3200" b="1" dirty="0">
              <a:solidFill>
                <a:srgbClr val="FF0000"/>
              </a:solidFill>
              <a:cs typeface="AL-Mateen" pitchFamily="2" charset="-78"/>
            </a:endParaRP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7929586" y="2928934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3200" b="1" dirty="0">
                <a:solidFill>
                  <a:srgbClr val="FF0000"/>
                </a:solidFill>
                <a:cs typeface="AL-Mateen" pitchFamily="2" charset="-78"/>
              </a:rPr>
              <a:t>7</a:t>
            </a:r>
            <a:endParaRPr lang="en-US" sz="3200" b="1" dirty="0">
              <a:solidFill>
                <a:srgbClr val="FF0000"/>
              </a:solidFill>
              <a:cs typeface="AL-Mateen" pitchFamily="2" charset="-78"/>
            </a:endParaRP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7929586" y="1558341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3200" b="1" dirty="0">
                <a:solidFill>
                  <a:srgbClr val="FF0000"/>
                </a:solidFill>
                <a:cs typeface="AL-Mateen" pitchFamily="2" charset="-78"/>
              </a:rPr>
              <a:t>8</a:t>
            </a:r>
            <a:endParaRPr lang="en-US" sz="3200" b="1" dirty="0">
              <a:solidFill>
                <a:srgbClr val="FF0000"/>
              </a:solidFill>
              <a:cs typeface="AL-Mateen" pitchFamily="2" charset="-78"/>
            </a:endParaRP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7929586" y="3987233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3200" b="1" dirty="0">
                <a:solidFill>
                  <a:srgbClr val="FF0000"/>
                </a:solidFill>
                <a:cs typeface="AL-Mateen" pitchFamily="2" charset="-78"/>
              </a:rPr>
              <a:t>9</a:t>
            </a:r>
            <a:endParaRPr lang="en-US" sz="3200" b="1" dirty="0">
              <a:solidFill>
                <a:srgbClr val="FF0000"/>
              </a:solidFill>
              <a:cs typeface="AL-Mateen" pitchFamily="2" charset="-78"/>
            </a:endParaRPr>
          </a:p>
        </p:txBody>
      </p:sp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7858148" y="1857364"/>
            <a:ext cx="647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3200" b="1" dirty="0">
                <a:solidFill>
                  <a:srgbClr val="FF0000"/>
                </a:solidFill>
                <a:cs typeface="AL-Mateen" pitchFamily="2" charset="-78"/>
              </a:rPr>
              <a:t>10</a:t>
            </a:r>
            <a:endParaRPr lang="en-US" sz="3200" b="1" dirty="0">
              <a:solidFill>
                <a:srgbClr val="FF0000"/>
              </a:solidFill>
              <a:cs typeface="AL-Mateen" pitchFamily="2" charset="-78"/>
            </a:endParaRPr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7858148" y="1201151"/>
            <a:ext cx="647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3200" b="1" dirty="0" smtClean="0">
                <a:solidFill>
                  <a:srgbClr val="FF0000"/>
                </a:solidFill>
                <a:cs typeface="AL-Mateen" pitchFamily="2" charset="-78"/>
              </a:rPr>
              <a:t>11</a:t>
            </a:r>
            <a:endParaRPr lang="en-US" sz="3200" b="1" dirty="0">
              <a:solidFill>
                <a:srgbClr val="FF0000"/>
              </a:solidFill>
              <a:cs typeface="AL-Mate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 rot="20395058">
            <a:off x="1119526" y="4806099"/>
            <a:ext cx="20546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8000"/>
                </a:solidFill>
              </a:rPr>
              <a:t>تتاح فيها حرية التفكير للطالب وأسلوبه وخياله</a:t>
            </a:r>
            <a:endParaRPr lang="ar-SA" sz="2000" b="1" dirty="0">
              <a:solidFill>
                <a:srgbClr val="008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3916" t="23437" r="17236" b="12109"/>
          <a:stretch>
            <a:fillRect/>
          </a:stretch>
        </p:blipFill>
        <p:spPr bwMode="auto">
          <a:xfrm>
            <a:off x="-1" y="-24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357158" y="2357430"/>
            <a:ext cx="8429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200" b="1" dirty="0" smtClean="0">
                <a:solidFill>
                  <a:srgbClr val="0000FF"/>
                </a:solidFill>
              </a:rPr>
              <a:t>1. انتظار الظريف للغني وقتًا .</a:t>
            </a:r>
          </a:p>
          <a:p>
            <a:r>
              <a:rPr lang="ar-SA" sz="2200" b="1" dirty="0" smtClean="0">
                <a:solidFill>
                  <a:srgbClr val="C00000"/>
                </a:solidFill>
              </a:rPr>
              <a:t>2. مرور الغني أمامه .</a:t>
            </a:r>
          </a:p>
          <a:p>
            <a:r>
              <a:rPr lang="ar-SA" sz="2200" b="1" dirty="0" smtClean="0">
                <a:solidFill>
                  <a:srgbClr val="0000FF"/>
                </a:solidFill>
              </a:rPr>
              <a:t>3. طلب الظريف من الغني أن يضع له درهمًا في الكوب ... </a:t>
            </a:r>
          </a:p>
          <a:p>
            <a:r>
              <a:rPr lang="ar-SA" sz="2200" b="1" dirty="0" smtClean="0">
                <a:solidFill>
                  <a:srgbClr val="C00000"/>
                </a:solidFill>
              </a:rPr>
              <a:t>4. ضحك الغني وتفاخره في الرد عليه بملء الكوب </a:t>
            </a:r>
            <a:r>
              <a:rPr lang="ar-SA" sz="2200" b="1" dirty="0" err="1" smtClean="0">
                <a:solidFill>
                  <a:srgbClr val="C00000"/>
                </a:solidFill>
              </a:rPr>
              <a:t>دراهمًا</a:t>
            </a:r>
            <a:r>
              <a:rPr lang="ar-SA" sz="2200" b="1" dirty="0" smtClean="0">
                <a:solidFill>
                  <a:srgbClr val="C00000"/>
                </a:solidFill>
              </a:rPr>
              <a:t> لا درهمًا .</a:t>
            </a:r>
          </a:p>
          <a:p>
            <a:r>
              <a:rPr lang="ar-SA" sz="2200" b="1" dirty="0" smtClean="0">
                <a:solidFill>
                  <a:srgbClr val="0000FF"/>
                </a:solidFill>
              </a:rPr>
              <a:t>5. أمر الغني خادمه أن يملأ كوب الظريف بالدراهم .</a:t>
            </a:r>
          </a:p>
          <a:p>
            <a:r>
              <a:rPr lang="ar-SA" sz="2200" b="1" dirty="0" smtClean="0">
                <a:solidFill>
                  <a:srgbClr val="C00000"/>
                </a:solidFill>
              </a:rPr>
              <a:t>6. استمرار الخادم بوضع الدراهم في الكوب حتى مئة درهم .</a:t>
            </a:r>
          </a:p>
          <a:p>
            <a:r>
              <a:rPr lang="ar-SA" sz="2200" b="1" dirty="0" smtClean="0">
                <a:solidFill>
                  <a:srgbClr val="0000FF"/>
                </a:solidFill>
              </a:rPr>
              <a:t>7. عدم امتلاء الكوب بالدراهم وإفراغ الكيس كله في الكوب دون فائدة .</a:t>
            </a:r>
          </a:p>
          <a:p>
            <a:r>
              <a:rPr lang="ar-SA" sz="2200" b="1" dirty="0" smtClean="0">
                <a:solidFill>
                  <a:srgbClr val="C00000"/>
                </a:solidFill>
              </a:rPr>
              <a:t>8. تعجب الغني وخادمه من عدم امتلاء الكوب ونفاذ أموال الغني .</a:t>
            </a:r>
          </a:p>
          <a:p>
            <a:r>
              <a:rPr lang="ar-SA" sz="2200" b="1" dirty="0" smtClean="0">
                <a:solidFill>
                  <a:srgbClr val="0000FF"/>
                </a:solidFill>
              </a:rPr>
              <a:t>9. تساءل الظريف عن السبب في ذلك ثم إخباره بالحيلة التي عمد عليها بثقب الكوب من أسفله وحفر تحته حفرة عميقة .</a:t>
            </a:r>
          </a:p>
          <a:p>
            <a:r>
              <a:rPr lang="ar-SA" sz="2200" b="1" dirty="0" smtClean="0">
                <a:solidFill>
                  <a:srgbClr val="C00000"/>
                </a:solidFill>
              </a:rPr>
              <a:t>10. إدراك الغني الدرس الذي لقنه إياه الظريف .</a:t>
            </a:r>
          </a:p>
          <a:p>
            <a:r>
              <a:rPr lang="ar-SA" sz="2200" b="1" dirty="0" smtClean="0">
                <a:solidFill>
                  <a:srgbClr val="0000FF"/>
                </a:solidFill>
              </a:rPr>
              <a:t>11. استرداد الظريف للغني ماله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6786578" y="4786322"/>
            <a:ext cx="1357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00FF"/>
                </a:solidFill>
              </a:rPr>
              <a:t>نص حواري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000496" y="5929330"/>
            <a:ext cx="1428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نص وصفي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481271" y="4929198"/>
            <a:ext cx="1834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نص سردي قصصيّ</a:t>
            </a:r>
            <a:endParaRPr lang="ar-SA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-71470" y="1600130"/>
            <a:ext cx="2786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الحواريّ ، السرديّ القصصيّ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71472" y="1928802"/>
            <a:ext cx="1428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الوصفيّ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28612" y="2285992"/>
            <a:ext cx="2071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السرديّ القصصيّ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214414" y="3000372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الحواري</a:t>
            </a:r>
            <a:endParaRPr lang="ar-SA" sz="2000" b="1" dirty="0">
              <a:solidFill>
                <a:srgbClr val="0000FF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-71470" y="2671700"/>
            <a:ext cx="2786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الحواريّ ، السرديّ القصصيّ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428596" y="3357562"/>
            <a:ext cx="2071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السرديّ القصصيّ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214546" y="4214818"/>
            <a:ext cx="2460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AL-Mateen"/>
              </a:rPr>
              <a:t>نص سرديّ قصصي</a:t>
            </a:r>
            <a:endParaRPr lang="ar-SA" sz="28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AL-Matee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4730756" y="4356100"/>
            <a:ext cx="6985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Wingdings 2" pitchFamily="18" charset="2"/>
              </a:rPr>
              <a:t></a:t>
            </a:r>
            <a:endParaRPr lang="en-US" sz="1100" b="1" dirty="0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4" name="مربع نص 7"/>
          <p:cNvSpPr txBox="1">
            <a:spLocks noChangeArrowheads="1"/>
          </p:cNvSpPr>
          <p:nvPr/>
        </p:nvSpPr>
        <p:spPr bwMode="auto">
          <a:xfrm>
            <a:off x="5945202" y="4714884"/>
            <a:ext cx="6985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Wingdings 2" pitchFamily="18" charset="2"/>
              </a:rPr>
              <a:t></a:t>
            </a:r>
            <a:endParaRPr lang="en-US" sz="1100" b="1" dirty="0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5" name="مربع نص 7"/>
          <p:cNvSpPr txBox="1">
            <a:spLocks noChangeArrowheads="1"/>
          </p:cNvSpPr>
          <p:nvPr/>
        </p:nvSpPr>
        <p:spPr bwMode="auto">
          <a:xfrm>
            <a:off x="4730756" y="5214950"/>
            <a:ext cx="6985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Wingdings 2" pitchFamily="18" charset="2"/>
              </a:rPr>
              <a:t></a:t>
            </a:r>
            <a:endParaRPr lang="en-US" sz="1100" b="1" dirty="0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8" name="Freeform 23"/>
          <p:cNvSpPr>
            <a:spLocks/>
          </p:cNvSpPr>
          <p:nvPr/>
        </p:nvSpPr>
        <p:spPr bwMode="auto">
          <a:xfrm>
            <a:off x="4143372" y="1714488"/>
            <a:ext cx="1071570" cy="800112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672" y="432"/>
              </a:cxn>
              <a:cxn ang="0">
                <a:pos x="480" y="720"/>
              </a:cxn>
              <a:cxn ang="0">
                <a:pos x="0" y="720"/>
              </a:cxn>
              <a:cxn ang="0">
                <a:pos x="0" y="480"/>
              </a:cxn>
              <a:cxn ang="0">
                <a:pos x="192" y="144"/>
              </a:cxn>
              <a:cxn ang="0">
                <a:pos x="480" y="0"/>
              </a:cxn>
            </a:cxnLst>
            <a:rect l="0" t="0" r="r" b="b"/>
            <a:pathLst>
              <a:path w="672" h="720">
                <a:moveTo>
                  <a:pt x="480" y="0"/>
                </a:moveTo>
                <a:lnTo>
                  <a:pt x="672" y="432"/>
                </a:lnTo>
                <a:lnTo>
                  <a:pt x="480" y="720"/>
                </a:lnTo>
                <a:lnTo>
                  <a:pt x="0" y="720"/>
                </a:lnTo>
                <a:lnTo>
                  <a:pt x="0" y="480"/>
                </a:lnTo>
                <a:lnTo>
                  <a:pt x="192" y="144"/>
                </a:lnTo>
                <a:lnTo>
                  <a:pt x="480" y="0"/>
                </a:lnTo>
                <a:close/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9" name="Freeform 27"/>
          <p:cNvSpPr>
            <a:spLocks/>
          </p:cNvSpPr>
          <p:nvPr/>
        </p:nvSpPr>
        <p:spPr bwMode="auto">
          <a:xfrm>
            <a:off x="4929190" y="1643050"/>
            <a:ext cx="1571636" cy="700086"/>
          </a:xfrm>
          <a:custGeom>
            <a:avLst/>
            <a:gdLst/>
            <a:ahLst/>
            <a:cxnLst>
              <a:cxn ang="0">
                <a:pos x="960" y="288"/>
              </a:cxn>
              <a:cxn ang="0">
                <a:pos x="576" y="576"/>
              </a:cxn>
              <a:cxn ang="0">
                <a:pos x="192" y="528"/>
              </a:cxn>
              <a:cxn ang="0">
                <a:pos x="0" y="96"/>
              </a:cxn>
              <a:cxn ang="0">
                <a:pos x="48" y="0"/>
              </a:cxn>
              <a:cxn ang="0">
                <a:pos x="672" y="48"/>
              </a:cxn>
              <a:cxn ang="0">
                <a:pos x="960" y="288"/>
              </a:cxn>
            </a:cxnLst>
            <a:rect l="0" t="0" r="r" b="b"/>
            <a:pathLst>
              <a:path w="960" h="576">
                <a:moveTo>
                  <a:pt x="960" y="288"/>
                </a:moveTo>
                <a:lnTo>
                  <a:pt x="576" y="576"/>
                </a:lnTo>
                <a:lnTo>
                  <a:pt x="192" y="528"/>
                </a:lnTo>
                <a:lnTo>
                  <a:pt x="0" y="96"/>
                </a:lnTo>
                <a:lnTo>
                  <a:pt x="48" y="0"/>
                </a:lnTo>
                <a:lnTo>
                  <a:pt x="672" y="48"/>
                </a:lnTo>
                <a:lnTo>
                  <a:pt x="960" y="288"/>
                </a:lnTo>
                <a:close/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0" name="Freeform 29"/>
          <p:cNvSpPr>
            <a:spLocks/>
          </p:cNvSpPr>
          <p:nvPr/>
        </p:nvSpPr>
        <p:spPr bwMode="auto">
          <a:xfrm>
            <a:off x="5857884" y="1928802"/>
            <a:ext cx="1000132" cy="1143008"/>
          </a:xfrm>
          <a:custGeom>
            <a:avLst/>
            <a:gdLst/>
            <a:ahLst/>
            <a:cxnLst>
              <a:cxn ang="0">
                <a:pos x="432" y="48"/>
              </a:cxn>
              <a:cxn ang="0">
                <a:pos x="0" y="288"/>
              </a:cxn>
              <a:cxn ang="0">
                <a:pos x="48" y="432"/>
              </a:cxn>
              <a:cxn ang="0">
                <a:pos x="48" y="624"/>
              </a:cxn>
              <a:cxn ang="0">
                <a:pos x="0" y="672"/>
              </a:cxn>
              <a:cxn ang="0">
                <a:pos x="384" y="1008"/>
              </a:cxn>
              <a:cxn ang="0">
                <a:pos x="480" y="864"/>
              </a:cxn>
              <a:cxn ang="0">
                <a:pos x="576" y="624"/>
              </a:cxn>
              <a:cxn ang="0">
                <a:pos x="576" y="336"/>
              </a:cxn>
              <a:cxn ang="0">
                <a:pos x="480" y="96"/>
              </a:cxn>
              <a:cxn ang="0">
                <a:pos x="432" y="0"/>
              </a:cxn>
              <a:cxn ang="0">
                <a:pos x="432" y="48"/>
              </a:cxn>
            </a:cxnLst>
            <a:rect l="0" t="0" r="r" b="b"/>
            <a:pathLst>
              <a:path w="576" h="1008">
                <a:moveTo>
                  <a:pt x="432" y="48"/>
                </a:moveTo>
                <a:lnTo>
                  <a:pt x="0" y="288"/>
                </a:lnTo>
                <a:lnTo>
                  <a:pt x="48" y="432"/>
                </a:lnTo>
                <a:lnTo>
                  <a:pt x="48" y="624"/>
                </a:lnTo>
                <a:lnTo>
                  <a:pt x="0" y="672"/>
                </a:lnTo>
                <a:lnTo>
                  <a:pt x="384" y="1008"/>
                </a:lnTo>
                <a:lnTo>
                  <a:pt x="480" y="864"/>
                </a:lnTo>
                <a:lnTo>
                  <a:pt x="576" y="624"/>
                </a:lnTo>
                <a:lnTo>
                  <a:pt x="576" y="336"/>
                </a:lnTo>
                <a:lnTo>
                  <a:pt x="480" y="96"/>
                </a:lnTo>
                <a:lnTo>
                  <a:pt x="432" y="0"/>
                </a:lnTo>
                <a:lnTo>
                  <a:pt x="432" y="48"/>
                </a:lnTo>
                <a:close/>
              </a:path>
            </a:pathLst>
          </a:custGeom>
          <a:noFill/>
          <a:ln w="38100" cmpd="sng">
            <a:solidFill>
              <a:srgbClr val="00B0F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1" name="Freeform 31"/>
          <p:cNvSpPr>
            <a:spLocks/>
          </p:cNvSpPr>
          <p:nvPr/>
        </p:nvSpPr>
        <p:spPr bwMode="auto">
          <a:xfrm>
            <a:off x="4643438" y="2643182"/>
            <a:ext cx="1828800" cy="71438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624" y="96"/>
              </a:cxn>
              <a:cxn ang="0">
                <a:pos x="432" y="96"/>
              </a:cxn>
              <a:cxn ang="0">
                <a:pos x="336" y="48"/>
              </a:cxn>
              <a:cxn ang="0">
                <a:pos x="0" y="432"/>
              </a:cxn>
              <a:cxn ang="0">
                <a:pos x="192" y="528"/>
              </a:cxn>
              <a:cxn ang="0">
                <a:pos x="624" y="576"/>
              </a:cxn>
              <a:cxn ang="0">
                <a:pos x="912" y="480"/>
              </a:cxn>
              <a:cxn ang="0">
                <a:pos x="1152" y="336"/>
              </a:cxn>
              <a:cxn ang="0">
                <a:pos x="960" y="192"/>
              </a:cxn>
              <a:cxn ang="0">
                <a:pos x="768" y="0"/>
              </a:cxn>
            </a:cxnLst>
            <a:rect l="0" t="0" r="r" b="b"/>
            <a:pathLst>
              <a:path w="1152" h="576">
                <a:moveTo>
                  <a:pt x="768" y="0"/>
                </a:moveTo>
                <a:lnTo>
                  <a:pt x="624" y="96"/>
                </a:lnTo>
                <a:lnTo>
                  <a:pt x="432" y="96"/>
                </a:lnTo>
                <a:lnTo>
                  <a:pt x="336" y="48"/>
                </a:lnTo>
                <a:lnTo>
                  <a:pt x="0" y="432"/>
                </a:lnTo>
                <a:lnTo>
                  <a:pt x="192" y="528"/>
                </a:lnTo>
                <a:lnTo>
                  <a:pt x="624" y="576"/>
                </a:lnTo>
                <a:lnTo>
                  <a:pt x="912" y="480"/>
                </a:lnTo>
                <a:lnTo>
                  <a:pt x="1152" y="336"/>
                </a:lnTo>
                <a:lnTo>
                  <a:pt x="960" y="192"/>
                </a:lnTo>
                <a:lnTo>
                  <a:pt x="768" y="0"/>
                </a:lnTo>
                <a:close/>
              </a:path>
            </a:pathLst>
          </a:custGeom>
          <a:noFill/>
          <a:ln w="28575" cmpd="sng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2" name="Freeform 33"/>
          <p:cNvSpPr>
            <a:spLocks/>
          </p:cNvSpPr>
          <p:nvPr/>
        </p:nvSpPr>
        <p:spPr bwMode="auto">
          <a:xfrm>
            <a:off x="4143372" y="2500306"/>
            <a:ext cx="990600" cy="714380"/>
          </a:xfrm>
          <a:custGeom>
            <a:avLst/>
            <a:gdLst/>
            <a:ahLst/>
            <a:cxnLst>
              <a:cxn ang="0">
                <a:pos x="528" y="0"/>
              </a:cxn>
              <a:cxn ang="0">
                <a:pos x="624" y="192"/>
              </a:cxn>
              <a:cxn ang="0">
                <a:pos x="288" y="576"/>
              </a:cxn>
              <a:cxn ang="0">
                <a:pos x="0" y="288"/>
              </a:cxn>
              <a:cxn ang="0">
                <a:pos x="0" y="0"/>
              </a:cxn>
              <a:cxn ang="0">
                <a:pos x="240" y="0"/>
              </a:cxn>
              <a:cxn ang="0">
                <a:pos x="480" y="0"/>
              </a:cxn>
              <a:cxn ang="0">
                <a:pos x="528" y="48"/>
              </a:cxn>
              <a:cxn ang="0">
                <a:pos x="576" y="144"/>
              </a:cxn>
            </a:cxnLst>
            <a:rect l="0" t="0" r="r" b="b"/>
            <a:pathLst>
              <a:path w="624" h="576">
                <a:moveTo>
                  <a:pt x="528" y="0"/>
                </a:moveTo>
                <a:lnTo>
                  <a:pt x="624" y="192"/>
                </a:lnTo>
                <a:lnTo>
                  <a:pt x="288" y="576"/>
                </a:lnTo>
                <a:lnTo>
                  <a:pt x="0" y="288"/>
                </a:lnTo>
                <a:lnTo>
                  <a:pt x="0" y="0"/>
                </a:lnTo>
                <a:lnTo>
                  <a:pt x="240" y="0"/>
                </a:lnTo>
                <a:lnTo>
                  <a:pt x="480" y="0"/>
                </a:lnTo>
                <a:lnTo>
                  <a:pt x="528" y="48"/>
                </a:lnTo>
                <a:lnTo>
                  <a:pt x="576" y="144"/>
                </a:lnTo>
              </a:path>
            </a:pathLst>
          </a:custGeom>
          <a:noFill/>
          <a:ln w="28575" cmpd="sng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285720" y="1643050"/>
            <a:ext cx="3071834" cy="13573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جحا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صاحب الوليمة 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الضيوف - زوجته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85720" y="1643050"/>
            <a:ext cx="3071834" cy="1357322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8000"/>
                </a:solidFill>
              </a:rPr>
              <a:t>ذهاب جحا إلى الوليمة بهيئة </a:t>
            </a:r>
            <a:r>
              <a:rPr lang="ar-SA" b="1" dirty="0" err="1" smtClean="0">
                <a:solidFill>
                  <a:srgbClr val="008000"/>
                </a:solidFill>
              </a:rPr>
              <a:t>زريّة</a:t>
            </a:r>
            <a:r>
              <a:rPr lang="ar-SA" b="1" dirty="0" smtClean="0">
                <a:solidFill>
                  <a:srgbClr val="008000"/>
                </a:solidFill>
              </a:rPr>
              <a:t> ،</a:t>
            </a:r>
          </a:p>
          <a:p>
            <a:pPr algn="ctr"/>
            <a:r>
              <a:rPr lang="ar-SA" b="1" dirty="0" smtClean="0">
                <a:solidFill>
                  <a:srgbClr val="008000"/>
                </a:solidFill>
              </a:rPr>
              <a:t>عدم اهتمام الحاضرين </a:t>
            </a:r>
            <a:r>
              <a:rPr lang="ar-SA" b="1" dirty="0" err="1" smtClean="0">
                <a:solidFill>
                  <a:srgbClr val="008000"/>
                </a:solidFill>
              </a:rPr>
              <a:t>به</a:t>
            </a:r>
            <a:r>
              <a:rPr lang="ar-SA" b="1" dirty="0" smtClean="0">
                <a:solidFill>
                  <a:srgbClr val="008000"/>
                </a:solidFill>
              </a:rPr>
              <a:t> ، في المجلس </a:t>
            </a:r>
          </a:p>
          <a:p>
            <a:pPr algn="ctr"/>
            <a:r>
              <a:rPr lang="ar-SA" b="1" dirty="0" smtClean="0">
                <a:solidFill>
                  <a:srgbClr val="008000"/>
                </a:solidFill>
              </a:rPr>
              <a:t>وعلى الطعام ، عودته إلى البيت لتغيير ملابسه ، ترحاب القوم </a:t>
            </a:r>
            <a:r>
              <a:rPr lang="ar-SA" b="1" dirty="0" err="1" smtClean="0">
                <a:solidFill>
                  <a:srgbClr val="008000"/>
                </a:solidFill>
              </a:rPr>
              <a:t>به</a:t>
            </a:r>
            <a:r>
              <a:rPr lang="ar-SA" b="1" dirty="0" smtClean="0">
                <a:solidFill>
                  <a:srgbClr val="008000"/>
                </a:solidFill>
              </a:rPr>
              <a:t> بعد ذلك ، حديثه لردائه</a:t>
            </a:r>
            <a:endParaRPr lang="ar-SA" b="1" dirty="0">
              <a:solidFill>
                <a:srgbClr val="008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85720" y="1643050"/>
            <a:ext cx="3071834" cy="135732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0000FF"/>
                </a:solidFill>
              </a:rPr>
              <a:t>قدر الإنسان وقيمته لشخصه وخلقه لا لمظهره  الخارجي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285720" y="1643050"/>
            <a:ext cx="3071834" cy="135732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7030A0"/>
                </a:solidFill>
              </a:rPr>
              <a:t>في مجلس الضيوف ، على المائدة ، بيت جحا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285720" y="1643050"/>
            <a:ext cx="3071834" cy="135732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دلت عليه بعض الإشارات </a:t>
            </a:r>
            <a:r>
              <a:rPr lang="ar-SA" sz="2000" b="1" dirty="0" err="1" smtClean="0">
                <a:solidFill>
                  <a:srgbClr val="C00000"/>
                </a:solidFill>
              </a:rPr>
              <a:t>و</a:t>
            </a:r>
            <a:r>
              <a:rPr lang="ar-SA" sz="2000" b="1" dirty="0" smtClean="0">
                <a:solidFill>
                  <a:srgbClr val="C00000"/>
                </a:solidFill>
              </a:rPr>
              <a:t> الألفاظ مثل : الرداء ،</a:t>
            </a:r>
          </a:p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ركب حماره ، شخصية جحا ، </a:t>
            </a:r>
          </a:p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( في نهاية العصر العباسي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1" animBg="1"/>
      <p:bldP spid="16" grpId="2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2071670" y="847717"/>
            <a:ext cx="6985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rgbClr val="FF0000"/>
                </a:solidFill>
                <a:sym typeface="Wingdings 2" pitchFamily="18" charset="2"/>
              </a:rPr>
              <a:t></a:t>
            </a:r>
            <a:endParaRPr lang="en-US" sz="1100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7" name="مربع نص 7"/>
          <p:cNvSpPr txBox="1">
            <a:spLocks noChangeArrowheads="1"/>
          </p:cNvSpPr>
          <p:nvPr/>
        </p:nvSpPr>
        <p:spPr bwMode="auto">
          <a:xfrm>
            <a:off x="2071670" y="1714488"/>
            <a:ext cx="6985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sym typeface="Wingdings 2" pitchFamily="18" charset="2"/>
              </a:rPr>
              <a:t></a:t>
            </a:r>
            <a:endParaRPr lang="en-US" sz="1100" dirty="0">
              <a:solidFill>
                <a:srgbClr val="FF0000"/>
              </a:solidFill>
              <a:sym typeface="Wingdings 2" pitchFamily="18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11718" t="14648" r="30420" b="8203"/>
          <a:stretch>
            <a:fillRect/>
          </a:stretch>
        </p:blipFill>
        <p:spPr bwMode="auto">
          <a:xfrm>
            <a:off x="0" y="571480"/>
            <a:ext cx="842965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ستطيل 8"/>
          <p:cNvSpPr/>
          <p:nvPr/>
        </p:nvSpPr>
        <p:spPr>
          <a:xfrm>
            <a:off x="5929290" y="2773916"/>
            <a:ext cx="1643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دَخَل جحا المجلس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715008" y="3059668"/>
            <a:ext cx="1857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لم يتنبَّه إلى وجوده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5929322" y="4643446"/>
            <a:ext cx="1643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أسرع جحا عائدًا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5857884" y="4917056"/>
            <a:ext cx="1714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عائدًا إلى الوليمة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3071802" y="3500438"/>
            <a:ext cx="2571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تجنب صاحب الوليمة وضيوفه جحا على المائدة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3214678" y="4429132"/>
            <a:ext cx="2285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تغيير جحا ملابسه بملابس أخرى أنيقة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3127227" y="5357826"/>
            <a:ext cx="2587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توجيه جحا اللوم بطريق غير مباشر لتجنبهم الترحاب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553</Words>
  <Application>Microsoft Office PowerPoint</Application>
  <PresentationFormat>عرض على الشاشة (3:4)‏</PresentationFormat>
  <Paragraphs>86</Paragraphs>
  <Slides>17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home</dc:creator>
  <cp:lastModifiedBy>home</cp:lastModifiedBy>
  <cp:revision>75</cp:revision>
  <dcterms:created xsi:type="dcterms:W3CDTF">2014-02-09T16:30:37Z</dcterms:created>
  <dcterms:modified xsi:type="dcterms:W3CDTF">2014-11-12T19:20:46Z</dcterms:modified>
</cp:coreProperties>
</file>