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99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177" autoAdjust="0"/>
    <p:restoredTop sz="92652" autoAdjust="0"/>
  </p:normalViewPr>
  <p:slideViewPr>
    <p:cSldViewPr>
      <p:cViewPr>
        <p:scale>
          <a:sx n="76" d="100"/>
          <a:sy n="76" d="100"/>
        </p:scale>
        <p:origin x="-5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357454" y="2000240"/>
            <a:ext cx="5500694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الموضوع : الوظيفة النحوية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نائب الفاعل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 162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20484187">
            <a:off x="2658104" y="4861956"/>
            <a:ext cx="277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008000"/>
                </a:solidFill>
              </a:rPr>
              <a:t>يقبل المناسب مما يورده الطلاب</a:t>
            </a:r>
            <a:endParaRPr lang="ar-SA" sz="2000" b="1" dirty="0">
              <a:solidFill>
                <a:srgbClr val="008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29190" y="2071678"/>
            <a:ext cx="100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يتفقان في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786330" y="2786058"/>
            <a:ext cx="1214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يختلفان في</a:t>
            </a:r>
          </a:p>
        </p:txBody>
      </p:sp>
      <p:grpSp>
        <p:nvGrpSpPr>
          <p:cNvPr id="27" name="مجموعة 26"/>
          <p:cNvGrpSpPr/>
          <p:nvPr/>
        </p:nvGrpSpPr>
        <p:grpSpPr>
          <a:xfrm>
            <a:off x="785786" y="2071678"/>
            <a:ext cx="6500842" cy="1357322"/>
            <a:chOff x="785786" y="2071678"/>
            <a:chExt cx="6500842" cy="1357322"/>
          </a:xfrm>
        </p:grpSpPr>
        <p:sp>
          <p:nvSpPr>
            <p:cNvPr id="11" name="مستطيل 10"/>
            <p:cNvSpPr/>
            <p:nvPr/>
          </p:nvSpPr>
          <p:spPr>
            <a:xfrm>
              <a:off x="6286496" y="2071678"/>
              <a:ext cx="1000132" cy="10001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ستطيل 15"/>
            <p:cNvSpPr/>
            <p:nvPr/>
          </p:nvSpPr>
          <p:spPr>
            <a:xfrm>
              <a:off x="785786" y="2071678"/>
              <a:ext cx="3929090" cy="4286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3" name="رابط مستقيم 12"/>
            <p:cNvCxnSpPr/>
            <p:nvPr/>
          </p:nvCxnSpPr>
          <p:spPr>
            <a:xfrm rot="10800000">
              <a:off x="6357934" y="2571744"/>
              <a:ext cx="785818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مستطيل 13"/>
            <p:cNvSpPr/>
            <p:nvPr/>
          </p:nvSpPr>
          <p:spPr>
            <a:xfrm>
              <a:off x="5000628" y="2071678"/>
              <a:ext cx="1000132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5000628" y="2786058"/>
              <a:ext cx="1000132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785786" y="2643182"/>
              <a:ext cx="3929090" cy="785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21" name="رابط كسهم مستقيم 20"/>
            <p:cNvCxnSpPr/>
            <p:nvPr/>
          </p:nvCxnSpPr>
          <p:spPr>
            <a:xfrm rot="10800000">
              <a:off x="6072198" y="2285992"/>
              <a:ext cx="214298" cy="21431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كسهم مستقيم 21"/>
            <p:cNvCxnSpPr/>
            <p:nvPr/>
          </p:nvCxnSpPr>
          <p:spPr>
            <a:xfrm rot="5400000">
              <a:off x="6041233" y="2755109"/>
              <a:ext cx="276228" cy="21429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كسهم مستقيم 23"/>
            <p:cNvCxnSpPr/>
            <p:nvPr/>
          </p:nvCxnSpPr>
          <p:spPr>
            <a:xfrm rot="10800000">
              <a:off x="4714876" y="2357430"/>
              <a:ext cx="28573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كسهم مستقيم 25"/>
            <p:cNvCxnSpPr/>
            <p:nvPr/>
          </p:nvCxnSpPr>
          <p:spPr>
            <a:xfrm rot="10800000">
              <a:off x="4714876" y="2998783"/>
              <a:ext cx="28573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مستطيل 7"/>
          <p:cNvSpPr/>
          <p:nvPr/>
        </p:nvSpPr>
        <p:spPr>
          <a:xfrm>
            <a:off x="571472" y="2071678"/>
            <a:ext cx="4071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الإعراب والنوع  وعلامة الإعراب والرتبة المكانية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73235" y="2957452"/>
            <a:ext cx="3998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تغير بنية الفعل وشكله مع نائب الفاعل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444423" y="2643182"/>
            <a:ext cx="3127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عدم وقوع الفعل من نائب الفاعل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000760" y="2631040"/>
            <a:ext cx="1285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9900"/>
                </a:solidFill>
              </a:rPr>
              <a:t>نائب الفاعل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215074" y="2143116"/>
            <a:ext cx="928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9900"/>
                </a:solidFill>
              </a:rPr>
              <a:t>الفاعل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9" grpId="0"/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7100" t="13672" r="19433" b="6250"/>
          <a:stretch>
            <a:fillRect/>
          </a:stretch>
        </p:blipFill>
        <p:spPr bwMode="auto">
          <a:xfrm>
            <a:off x="1142976" y="714356"/>
            <a:ext cx="76438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4857752" y="1395699"/>
            <a:ext cx="164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يشتغل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286412" y="1857364"/>
            <a:ext cx="1142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مدة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500694" y="2324393"/>
            <a:ext cx="100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يكلِّفه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572132" y="2895897"/>
            <a:ext cx="92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تهيأ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500694" y="3429000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عرضت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643570" y="3929066"/>
            <a:ext cx="100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مشقَّة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286380" y="4467533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إحسانك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429256" y="4929198"/>
            <a:ext cx="114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هوَّن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928826" y="1357298"/>
            <a:ext cx="1142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يعمل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214578" y="1857364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فترة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357290" y="2357430"/>
            <a:ext cx="2071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يفرض عليه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357454" y="2857496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استعدَّ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000232" y="3395963"/>
            <a:ext cx="1214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ظهرت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214546" y="3896029"/>
            <a:ext cx="92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عناء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2286000" y="4429132"/>
            <a:ext cx="1071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معروفك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2563538" y="492919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سهَّل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143652" y="1383557"/>
            <a:ext cx="1214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00FF"/>
                </a:solidFill>
              </a:rPr>
              <a:t>الدعاء للمضيف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715172" y="1955061"/>
            <a:ext cx="1357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الحمد والشكر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643702" y="3071810"/>
            <a:ext cx="1071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00FF"/>
                </a:solidFill>
              </a:rPr>
              <a:t>سفرة طعام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786578" y="4000504"/>
            <a:ext cx="92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أكواب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429388" y="4786322"/>
            <a:ext cx="92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سكين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500694" y="5214950"/>
            <a:ext cx="500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فم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643438" y="4467533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ملعقة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714776" y="5467665"/>
            <a:ext cx="785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يد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643206" y="5143512"/>
            <a:ext cx="100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err="1" smtClean="0">
                <a:solidFill>
                  <a:srgbClr val="0000FF"/>
                </a:solidFill>
              </a:rPr>
              <a:t>حشوة</a:t>
            </a:r>
            <a:endParaRPr lang="ar-SA" sz="2400" b="1" dirty="0" smtClean="0">
              <a:solidFill>
                <a:srgbClr val="0000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142976" y="4286256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فاكهة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642910" y="3429000"/>
            <a:ext cx="1142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التسمية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000100" y="2714620"/>
            <a:ext cx="642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أكل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571604" y="2143116"/>
            <a:ext cx="857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بيض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714628" y="2110079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طماطم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428860" y="1500174"/>
            <a:ext cx="642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أرز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3786198" y="1324261"/>
            <a:ext cx="57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لحم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4621928" y="1285860"/>
            <a:ext cx="878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ضيوف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21157301">
            <a:off x="2334881" y="45057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b="1" dirty="0" smtClean="0">
                <a:solidFill>
                  <a:srgbClr val="009900"/>
                </a:solidFill>
              </a:rPr>
              <a:t>ترك الحرية للطلاب للبحث عن الكلمات الجديدة واقتراح طريقة معينة للخزن والاستدعاء</a:t>
            </a:r>
            <a:endParaRPr lang="ar-SA" b="1" dirty="0">
              <a:solidFill>
                <a:srgbClr val="0099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500826" y="1428736"/>
            <a:ext cx="642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نوادر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500826" y="1643050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نعيم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500826" y="1857364"/>
            <a:ext cx="571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نار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572264" y="2071678"/>
            <a:ext cx="500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نور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429388" y="2500306"/>
            <a:ext cx="71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نخلة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500826" y="2714620"/>
            <a:ext cx="64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نحلة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572264" y="2916792"/>
            <a:ext cx="571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نسيم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643702" y="314324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نظر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5857916" y="1416594"/>
            <a:ext cx="785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وعد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6072198" y="1643050"/>
            <a:ext cx="571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وعيد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857884" y="1857364"/>
            <a:ext cx="785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وفاء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6000760" y="2059536"/>
            <a:ext cx="642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وديع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6000760" y="2488164"/>
            <a:ext cx="64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وقود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5929322" y="2643182"/>
            <a:ext cx="64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ورد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6072198" y="2916792"/>
            <a:ext cx="571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وقاية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6000760" y="3143248"/>
            <a:ext cx="64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وعاء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357818" y="1428736"/>
            <a:ext cx="785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اسم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5500694" y="1643050"/>
            <a:ext cx="714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انتظار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5429288" y="1857364"/>
            <a:ext cx="785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احترام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4929222" y="1428736"/>
            <a:ext cx="714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دار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5000628" y="1643050"/>
            <a:ext cx="714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دعوى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5143504" y="1857364"/>
            <a:ext cx="571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دعاء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572000" y="1428736"/>
            <a:ext cx="64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رفيع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4500562" y="1733124"/>
            <a:ext cx="714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b="1" dirty="0" smtClean="0">
                <a:solidFill>
                  <a:srgbClr val="008000"/>
                </a:solidFill>
              </a:rPr>
              <a:t>رعاية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4643438" y="1928802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رماية</a:t>
            </a:r>
            <a:endParaRPr lang="ar-SA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500298" y="5643578"/>
            <a:ext cx="171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نائب الفاعل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643570" y="785794"/>
            <a:ext cx="2143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لا يحدث منه الفعل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286380" y="1100064"/>
            <a:ext cx="2510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يتغير بناء الفعل </a:t>
            </a:r>
            <a:r>
              <a:rPr lang="ar-SA" sz="2000" b="1" dirty="0" err="1" smtClean="0">
                <a:solidFill>
                  <a:srgbClr val="C00000"/>
                </a:solidFill>
              </a:rPr>
              <a:t>و</a:t>
            </a:r>
            <a:r>
              <a:rPr lang="ar-SA" sz="2000" b="1" dirty="0" smtClean="0">
                <a:solidFill>
                  <a:srgbClr val="C00000"/>
                </a:solidFill>
              </a:rPr>
              <a:t> شكله معه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14546" y="1743006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اسم مرفوع يأتي بعد الفعل المبني للمجهول ، </a:t>
            </a:r>
            <a:r>
              <a:rPr lang="ar-S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يحل محل الفاعل المحذوف</a:t>
            </a:r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6072198" y="2857496"/>
            <a:ext cx="5207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5214942" y="2857496"/>
            <a:ext cx="520700" cy="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5214942" y="3357562"/>
            <a:ext cx="520700" cy="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720485" y="3058539"/>
            <a:ext cx="851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حفرةٌ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3379" t="10937" r="13379" b="8008"/>
          <a:stretch>
            <a:fillRect/>
          </a:stretch>
        </p:blipFill>
        <p:spPr bwMode="auto">
          <a:xfrm>
            <a:off x="857224" y="571480"/>
            <a:ext cx="82867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/>
          <p:cNvSpPr/>
          <p:nvPr/>
        </p:nvSpPr>
        <p:spPr>
          <a:xfrm>
            <a:off x="5429256" y="2538707"/>
            <a:ext cx="57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نعم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143256" y="2598003"/>
            <a:ext cx="3071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                   لأن فاعل الفعل معلوم وهو الظريف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143504" y="3571876"/>
            <a:ext cx="857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فاعل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286148" y="4500570"/>
            <a:ext cx="3000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حركة الحرف الأول الفتحة </a:t>
            </a:r>
          </a:p>
          <a:p>
            <a:r>
              <a:rPr lang="ar-SA" sz="2000" b="1" dirty="0" smtClean="0">
                <a:solidFill>
                  <a:srgbClr val="0000FF"/>
                </a:solidFill>
              </a:rPr>
              <a:t>وحركة الحرف قبل الأخير الفتحة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786314" y="5191796"/>
            <a:ext cx="1214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فاعل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4929222" y="5743534"/>
            <a:ext cx="857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الضمة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2357422" y="2500306"/>
            <a:ext cx="857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لا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857224" y="2598003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                     لأن فاعل الفعل مجهول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1500166" y="354872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نائب الفاعل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0" y="4500570"/>
            <a:ext cx="3500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حركة الحرف الأول الضمة</a:t>
            </a:r>
          </a:p>
          <a:p>
            <a:r>
              <a:rPr lang="ar-SA" sz="2000" b="1" dirty="0" smtClean="0">
                <a:solidFill>
                  <a:srgbClr val="C00000"/>
                </a:solidFill>
              </a:rPr>
              <a:t>وحركة الحرف قبل الأخير الكسرة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714480" y="5253351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نائب الفاعل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2214578" y="5743534"/>
            <a:ext cx="857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الضمة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 animBg="1"/>
      <p:bldP spid="9" grpId="0" animBg="1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928794" y="2357430"/>
            <a:ext cx="857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ضمة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357438" y="2528824"/>
            <a:ext cx="1000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كسرة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71620" y="3214686"/>
            <a:ext cx="1071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ضمة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5984" y="3429000"/>
            <a:ext cx="785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فتحة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071670" y="4214818"/>
            <a:ext cx="135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رُفِعَ الكوبُ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57224" y="4572008"/>
            <a:ext cx="2428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يُبتَلَعُ الأجرُ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286132" y="5572140"/>
            <a:ext cx="2357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فُهِمَ المقصودُ بالنادرة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32212" y="5572140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يُداوَى المريضُ بالصدقة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929190" y="1671568"/>
            <a:ext cx="3357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ضُمَّ حرفي الأول ، </a:t>
            </a:r>
            <a:r>
              <a:rPr lang="ar-S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كُسِرَ ما قبل آخري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857752" y="2100196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يُضمُّ حرفي الأول ، ويُكسَر ما قبل آخري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785950" y="24288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ضُمَّ حرفي الأول ، </a:t>
            </a:r>
            <a:r>
              <a:rPr lang="ar-S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فُتح ما قبل آخري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785950" y="28574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يُضمُّ حرفي الأول ، ويُفتَح ما قبل آخري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143108" y="432465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الضمة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143108" y="461040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الألف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072198" y="4896161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الواو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071670" y="1457254"/>
            <a:ext cx="114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ألسنتكم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285984" y="1714488"/>
            <a:ext cx="1071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الحاضرون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500298" y="1928802"/>
            <a:ext cx="71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الكوب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428860" y="2143116"/>
            <a:ext cx="642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أبو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357422" y="2416726"/>
            <a:ext cx="857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عادتان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00116" y="1500174"/>
            <a:ext cx="857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الضمة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071538" y="1702346"/>
            <a:ext cx="71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الواو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000100" y="2416726"/>
            <a:ext cx="785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الألف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000364" y="4386212"/>
            <a:ext cx="3214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دُهِشتِ الحاضرات من تصرف جحا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85720" y="4386212"/>
            <a:ext cx="2428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تُملأُ الكأسُ بالدراهم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572016" y="5214950"/>
            <a:ext cx="1643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</a:rPr>
              <a:t>التاء في دهشت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326137" y="5214950"/>
            <a:ext cx="1233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التاء في تملأ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000100" y="1928802"/>
            <a:ext cx="857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الضمة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071522" y="2130974"/>
            <a:ext cx="71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الواو</a:t>
            </a:r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>
            <a:off x="5572132" y="4429132"/>
            <a:ext cx="238124" cy="309562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2500298" y="4429132"/>
            <a:ext cx="214314" cy="28575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 flipH="1">
            <a:off x="6072198" y="2000240"/>
            <a:ext cx="642942" cy="0"/>
          </a:xfrm>
          <a:prstGeom prst="line">
            <a:avLst/>
          </a:prstGeom>
          <a:noFill/>
          <a:ln w="28575">
            <a:solidFill>
              <a:srgbClr val="EE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6072198" y="2214554"/>
            <a:ext cx="365124" cy="0"/>
          </a:xfrm>
          <a:prstGeom prst="line">
            <a:avLst/>
          </a:prstGeom>
          <a:noFill/>
          <a:ln w="28575">
            <a:solidFill>
              <a:srgbClr val="EE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H="1">
            <a:off x="5929322" y="2643182"/>
            <a:ext cx="619124" cy="0"/>
          </a:xfrm>
          <a:prstGeom prst="line">
            <a:avLst/>
          </a:prstGeom>
          <a:noFill/>
          <a:ln w="28575">
            <a:solidFill>
              <a:srgbClr val="EE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286148" y="2143116"/>
            <a:ext cx="2000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لا يوجد نائب فاعل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429024" y="3314642"/>
            <a:ext cx="928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يُعرَف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928926" y="2528824"/>
            <a:ext cx="2000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لا يوجد نائب فاعل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000364" y="3571876"/>
            <a:ext cx="857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أُكرِمَ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500298" y="3743270"/>
            <a:ext cx="928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يُعطَى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429008" y="4029022"/>
            <a:ext cx="1000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يُستَنكَر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714480" y="5214950"/>
            <a:ext cx="2000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أُعطي الفقراء مالاً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357290" y="5600658"/>
            <a:ext cx="2714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عُلِّمَ الغنيُّ أنَّ المنَّ آفة الأجر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900149" y="5957848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يُجتنَبُ التفاخرُ بالعمل</a:t>
            </a:r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714876" y="1559470"/>
            <a:ext cx="150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المتفوقان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714876" y="1773784"/>
            <a:ext cx="142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الرسالتان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929190" y="2000240"/>
            <a:ext cx="142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المتسابقون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357834" y="2214554"/>
            <a:ext cx="1000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الصدقات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785918" y="1559470"/>
            <a:ext cx="1000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الألف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71604" y="2000240"/>
            <a:ext cx="642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الواو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428744" y="2214554"/>
            <a:ext cx="1000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الضمة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643074" y="3643314"/>
            <a:ext cx="2071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شُوهِدَ الأصدقاءُ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85786" y="4000504"/>
            <a:ext cx="257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اُستُقبِل أخوكم خير استقبال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4929206" y="4714884"/>
            <a:ext cx="785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أُكرِمتِ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357686" y="4957716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تُكرَمُ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643042" y="1773784"/>
            <a:ext cx="1000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الألف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643174" y="2243072"/>
            <a:ext cx="2428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حمَلَ التاجرُ الصندوق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000380" y="2928934"/>
            <a:ext cx="2143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يحمِلُ التاجرُ الصندوق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143240" y="3600394"/>
            <a:ext cx="171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</a:rPr>
              <a:t>شَاهدَ جحا القمر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000364" y="4143380"/>
            <a:ext cx="185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</a:rPr>
              <a:t>يُشاهِدُ جحا القمر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57240" y="2000240"/>
            <a:ext cx="1857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حُمِلَ الصندوق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85786" y="2538707"/>
            <a:ext cx="1941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يُحمَلُ الصندوق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142992" y="3538839"/>
            <a:ext cx="1571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شُوهِدَ القمر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423176" y="4071942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يُشاهَدُ القمر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314</Words>
  <Application>Microsoft Office PowerPoint</Application>
  <PresentationFormat>عرض على الشاشة (3:4)‏</PresentationFormat>
  <Paragraphs>147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home</cp:lastModifiedBy>
  <cp:revision>89</cp:revision>
  <dcterms:created xsi:type="dcterms:W3CDTF">2014-02-09T16:30:37Z</dcterms:created>
  <dcterms:modified xsi:type="dcterms:W3CDTF">2014-11-12T19:17:49Z</dcterms:modified>
</cp:coreProperties>
</file>