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82" r:id="rId10"/>
    <p:sldId id="283" r:id="rId11"/>
    <p:sldId id="265" r:id="rId12"/>
    <p:sldId id="266" r:id="rId13"/>
    <p:sldId id="284" r:id="rId14"/>
    <p:sldId id="285" r:id="rId15"/>
    <p:sldId id="286" r:id="rId16"/>
    <p:sldId id="287" r:id="rId17"/>
    <p:sldId id="267" r:id="rId18"/>
    <p:sldId id="268" r:id="rId19"/>
    <p:sldId id="288" r:id="rId20"/>
    <p:sldId id="289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5531CA-3F43-4021-BF63-1A4D0BE83397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51ECB8-0572-4C68-9FAD-85C1DCE3D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DCC99-3A3D-4175-BAB2-589DB04040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BE80C-4600-423F-B4AB-945102DDB80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BE80C-4600-423F-B4AB-945102DDB80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5CC527-8A30-4E28-A106-13AC36351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1FFC-0AE4-43CD-973F-7887ADF8A18E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7ABE-1D22-49D3-98E4-ADB52522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E090-2AD0-4B0D-8275-3954E01AD5BF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2449-B6AC-4F10-A228-8EC0BCB76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0CA7-C24B-4350-A4AF-45E87503C7E3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005E-5805-467B-9413-B4A84679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37E4-B9C7-427B-B81B-E43B08DA030B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279B-D05A-4E5B-B8E6-0F46D9DF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4B87-5040-4821-97FD-6919F1BF4FEF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EF4D-5688-4682-B5A9-88F0DB91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D416-4A1A-4C19-BE39-AC527508034A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14-CBCC-4C48-B6E3-C6EC306DA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1DBE-9B89-4502-96AF-A2C59B1AF702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7743-1737-4301-A7AA-E6A28F92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B840-5FCF-42E2-B276-DE54EBD0641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FFC2-AC49-4025-9171-90E1179AC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3A15-540B-4034-B77E-1EB26D053763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75E0-775A-4A52-A81C-A0D4EFAF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B74E-7A4A-4CA9-8753-F5F69446E891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8C62-097A-4819-8DEB-9FDB6CF0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E71C-2232-44CA-8C6D-48F7EF7AB7C2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A5D4-871B-4AF2-AB37-F35AC19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  <p:sndAc>
      <p:stSnd>
        <p:snd r:embed="rId1" name="0154 - big pop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0AE31-1A67-4672-9E15-CEFC516347A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14649-A5DE-4AC4-A624-6F3A9E03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u"/>
    <p:sndAc>
      <p:stSnd>
        <p:snd r:embed="rId13" name="0154 - big pop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8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9.png"/><Relationship Id="rId4" Type="http://schemas.openxmlformats.org/officeDocument/2006/relationships/audio" Target="../media/audio2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5.wav"/><Relationship Id="rId7" Type="http://schemas.openxmlformats.org/officeDocument/2006/relationships/image" Target="../media/image2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17.wav"/><Relationship Id="rId4" Type="http://schemas.openxmlformats.org/officeDocument/2006/relationships/audio" Target="../media/audio2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5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7.wav"/><Relationship Id="rId4" Type="http://schemas.openxmlformats.org/officeDocument/2006/relationships/audio" Target="../media/audio26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audio" Target="../media/audio2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2.wav"/><Relationship Id="rId7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audio" Target="../media/audio1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2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17.wav"/><Relationship Id="rId4" Type="http://schemas.openxmlformats.org/officeDocument/2006/relationships/audio" Target="../media/audio2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3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2.wav"/><Relationship Id="rId4" Type="http://schemas.openxmlformats.org/officeDocument/2006/relationships/audio" Target="../media/audio2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26.wav"/><Relationship Id="rId4" Type="http://schemas.openxmlformats.org/officeDocument/2006/relationships/audio" Target="../media/audio2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image" Target="../media/image2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26.wav"/><Relationship Id="rId4" Type="http://schemas.openxmlformats.org/officeDocument/2006/relationships/audio" Target="../media/audio29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23.wav"/><Relationship Id="rId4" Type="http://schemas.openxmlformats.org/officeDocument/2006/relationships/audio" Target="../media/audio3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3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23.wav"/><Relationship Id="rId4" Type="http://schemas.openxmlformats.org/officeDocument/2006/relationships/audio" Target="../media/audio3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3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26.wav"/><Relationship Id="rId4" Type="http://schemas.openxmlformats.org/officeDocument/2006/relationships/audio" Target="../media/audio3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3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26.wav"/><Relationship Id="rId4" Type="http://schemas.openxmlformats.org/officeDocument/2006/relationships/audio" Target="../media/audio3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5.wav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10.png"/><Relationship Id="rId5" Type="http://schemas.openxmlformats.org/officeDocument/2006/relationships/audio" Target="../media/audio17.wav"/><Relationship Id="rId10" Type="http://schemas.openxmlformats.org/officeDocument/2006/relationships/image" Target="../media/image9.png"/><Relationship Id="rId4" Type="http://schemas.openxmlformats.org/officeDocument/2006/relationships/audio" Target="../media/audio16.wav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audio" Target="../media/audio26.wav"/><Relationship Id="rId4" Type="http://schemas.openxmlformats.org/officeDocument/2006/relationships/audio" Target="../media/audio3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9.jpeg"/><Relationship Id="rId4" Type="http://schemas.openxmlformats.org/officeDocument/2006/relationships/audio" Target="../media/audio2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3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26.wav"/><Relationship Id="rId4" Type="http://schemas.openxmlformats.org/officeDocument/2006/relationships/audio" Target="../media/audio36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8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5" Type="http://schemas.openxmlformats.org/officeDocument/2006/relationships/audio" Target="../media/audio37.wav"/><Relationship Id="rId4" Type="http://schemas.openxmlformats.org/officeDocument/2006/relationships/audio" Target="../media/audio2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gif"/><Relationship Id="rId4" Type="http://schemas.openxmlformats.org/officeDocument/2006/relationships/audio" Target="../media/audio1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2.wav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 rot="525308">
            <a:off x="536076" y="764080"/>
            <a:ext cx="7387293" cy="4589256"/>
          </a:xfrm>
          <a:prstGeom prst="star5">
            <a:avLst>
              <a:gd name="adj" fmla="val 20506"/>
              <a:gd name="hf" fmla="val 105146"/>
              <a:gd name="vf" fmla="val 110557"/>
            </a:avLst>
          </a:prstGeom>
          <a:blipFill>
            <a:blip r:embed="rId4" cstate="print"/>
            <a:tile tx="0" ty="0" sx="100000" sy="100000" flip="none" algn="tl"/>
          </a:blipFill>
          <a:ln w="130175">
            <a:solidFill>
              <a:schemeClr val="bg1"/>
            </a:solidFill>
            <a:prstDash val="lgDashDot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304800" y="1093055"/>
            <a:ext cx="8305800" cy="4643361"/>
          </a:xfrm>
          <a:custGeom>
            <a:avLst/>
            <a:gdLst/>
            <a:ahLst/>
            <a:cxnLst>
              <a:cxn ang="0">
                <a:pos x="490" y="0"/>
              </a:cxn>
              <a:cxn ang="0">
                <a:pos x="604" y="370"/>
              </a:cxn>
              <a:cxn ang="0">
                <a:pos x="982" y="284"/>
              </a:cxn>
              <a:cxn ang="0">
                <a:pos x="718" y="566"/>
              </a:cxn>
              <a:cxn ang="0">
                <a:pos x="982" y="850"/>
              </a:cxn>
              <a:cxn ang="0">
                <a:pos x="604" y="762"/>
              </a:cxn>
              <a:cxn ang="0">
                <a:pos x="490" y="1134"/>
              </a:cxn>
              <a:cxn ang="0">
                <a:pos x="378" y="762"/>
              </a:cxn>
              <a:cxn ang="0">
                <a:pos x="0" y="850"/>
              </a:cxn>
              <a:cxn ang="0">
                <a:pos x="264" y="566"/>
              </a:cxn>
              <a:cxn ang="0">
                <a:pos x="0" y="284"/>
              </a:cxn>
              <a:cxn ang="0">
                <a:pos x="378" y="370"/>
              </a:cxn>
              <a:cxn ang="0">
                <a:pos x="490" y="0"/>
              </a:cxn>
            </a:cxnLst>
            <a:rect l="0" t="0" r="r" b="b"/>
            <a:pathLst>
              <a:path w="982" h="1134">
                <a:moveTo>
                  <a:pt x="490" y="0"/>
                </a:moveTo>
                <a:lnTo>
                  <a:pt x="604" y="370"/>
                </a:lnTo>
                <a:lnTo>
                  <a:pt x="982" y="284"/>
                </a:lnTo>
                <a:lnTo>
                  <a:pt x="718" y="566"/>
                </a:lnTo>
                <a:lnTo>
                  <a:pt x="982" y="850"/>
                </a:lnTo>
                <a:lnTo>
                  <a:pt x="604" y="762"/>
                </a:lnTo>
                <a:lnTo>
                  <a:pt x="490" y="1134"/>
                </a:lnTo>
                <a:lnTo>
                  <a:pt x="378" y="762"/>
                </a:lnTo>
                <a:lnTo>
                  <a:pt x="0" y="850"/>
                </a:lnTo>
                <a:lnTo>
                  <a:pt x="264" y="566"/>
                </a:lnTo>
                <a:lnTo>
                  <a:pt x="0" y="284"/>
                </a:lnTo>
                <a:lnTo>
                  <a:pt x="378" y="370"/>
                </a:lnTo>
                <a:lnTo>
                  <a:pt x="490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FF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1200" y="2819400"/>
            <a:ext cx="495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6000" b="1">
                <a:solidFill>
                  <a:srgbClr val="FFFF00"/>
                </a:solidFill>
                <a:latin typeface="Calibri" pitchFamily="34" charset="0"/>
              </a:rPr>
              <a:t>هيا بنا نلعب</a:t>
            </a:r>
            <a:endParaRPr lang="en-US" sz="60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057" name="Picture 4" descr="xsj9q4si8ug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9438" y="609600"/>
            <a:ext cx="29257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nm_disney_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352800"/>
            <a:ext cx="2438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39 - wind dow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2819400"/>
            <a:ext cx="8077200" cy="3810000"/>
            <a:chOff x="457200" y="2819400"/>
            <a:chExt cx="8077200" cy="3810000"/>
          </a:xfrm>
        </p:grpSpPr>
        <p:sp>
          <p:nvSpPr>
            <p:cNvPr id="4" name="Rectangle 3"/>
            <p:cNvSpPr/>
            <p:nvPr/>
          </p:nvSpPr>
          <p:spPr>
            <a:xfrm>
              <a:off x="457200" y="2819400"/>
              <a:ext cx="8077200" cy="381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12000" contrast="46000"/>
            </a:blip>
            <a:srcRect/>
            <a:stretch>
              <a:fillRect/>
            </a:stretch>
          </p:blipFill>
          <p:spPr bwMode="auto">
            <a:xfrm>
              <a:off x="990600" y="2971800"/>
              <a:ext cx="7010400" cy="34566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lowchart: Connector 6"/>
          <p:cNvSpPr/>
          <p:nvPr/>
        </p:nvSpPr>
        <p:spPr>
          <a:xfrm>
            <a:off x="3581400" y="4114800"/>
            <a:ext cx="1219200" cy="75565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95600" y="4662488"/>
            <a:ext cx="5746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66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×</a:t>
            </a:r>
            <a:endParaRPr lang="ar-EG" sz="72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3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رابط خارج الصفحة 3"/>
          <p:cNvSpPr/>
          <p:nvPr/>
        </p:nvSpPr>
        <p:spPr>
          <a:xfrm>
            <a:off x="719110" y="1676400"/>
            <a:ext cx="7815290" cy="35814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مربع نص 12"/>
          <p:cNvSpPr txBox="1">
            <a:spLocks noChangeArrowheads="1"/>
          </p:cNvSpPr>
          <p:nvPr/>
        </p:nvSpPr>
        <p:spPr bwMode="auto">
          <a:xfrm>
            <a:off x="1066800" y="28956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err="1" smtClean="0">
                <a:solidFill>
                  <a:srgbClr val="FF0000"/>
                </a:solidFill>
                <a:latin typeface="Calibri" pitchFamily="34" charset="0"/>
              </a:rPr>
              <a:t>حوط</a:t>
            </a:r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Calibri" pitchFamily="34" charset="0"/>
              </a:rPr>
              <a:t>الصندوق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العلو</a:t>
            </a:r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</a:rPr>
              <a:t>ي</a:t>
            </a:r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5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1571625"/>
            <a:ext cx="1504950" cy="1628775"/>
          </a:xfrm>
          <a:prstGeom prst="roundRect">
            <a:avLst>
              <a:gd name="adj" fmla="val 0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67000" y="2819400"/>
            <a:ext cx="3810000" cy="3810000"/>
            <a:chOff x="2667000" y="2819400"/>
            <a:chExt cx="3810000" cy="3810000"/>
          </a:xfrm>
        </p:grpSpPr>
        <p:sp>
          <p:nvSpPr>
            <p:cNvPr id="4" name="Rectangle 3"/>
            <p:cNvSpPr/>
            <p:nvPr/>
          </p:nvSpPr>
          <p:spPr>
            <a:xfrm>
              <a:off x="2667000" y="2819400"/>
              <a:ext cx="3810000" cy="3810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2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8000" contrast="30000"/>
            </a:blip>
            <a:srcRect/>
            <a:stretch>
              <a:fillRect/>
            </a:stretch>
          </p:blipFill>
          <p:spPr bwMode="auto">
            <a:xfrm>
              <a:off x="2895600" y="2971800"/>
              <a:ext cx="33528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lowchart: Connector 7"/>
          <p:cNvSpPr/>
          <p:nvPr/>
        </p:nvSpPr>
        <p:spPr>
          <a:xfrm>
            <a:off x="3276600" y="2971800"/>
            <a:ext cx="2362200" cy="11430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رابط خارج الصفحة 3"/>
          <p:cNvSpPr/>
          <p:nvPr/>
        </p:nvSpPr>
        <p:spPr>
          <a:xfrm>
            <a:off x="719110" y="1676400"/>
            <a:ext cx="7815290" cy="35814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مربع نص 12"/>
          <p:cNvSpPr txBox="1">
            <a:spLocks noChangeArrowheads="1"/>
          </p:cNvSpPr>
          <p:nvPr/>
        </p:nvSpPr>
        <p:spPr bwMode="auto">
          <a:xfrm>
            <a:off x="1066800" y="28956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</a:rPr>
              <a:t>ضع 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</a:rPr>
              <a:t>x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على </a:t>
            </a:r>
            <a:r>
              <a:rPr lang="ar-SA" sz="3600" b="1" dirty="0">
                <a:solidFill>
                  <a:srgbClr val="FF0000"/>
                </a:solidFill>
                <a:latin typeface="Calibri" pitchFamily="34" charset="0"/>
              </a:rPr>
              <a:t>الصندوق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الذي في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الوسط</a:t>
            </a:r>
            <a:r>
              <a:rPr lang="ar-EG" sz="3600" b="1" dirty="0" err="1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1571625"/>
            <a:ext cx="1504950" cy="1628775"/>
          </a:xfrm>
          <a:prstGeom prst="roundRect">
            <a:avLst>
              <a:gd name="adj" fmla="val 0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67000" y="2819400"/>
            <a:ext cx="3810000" cy="3810000"/>
            <a:chOff x="2667000" y="2819400"/>
            <a:chExt cx="3810000" cy="3810000"/>
          </a:xfrm>
        </p:grpSpPr>
        <p:sp>
          <p:nvSpPr>
            <p:cNvPr id="4" name="Rectangle 3"/>
            <p:cNvSpPr/>
            <p:nvPr/>
          </p:nvSpPr>
          <p:spPr>
            <a:xfrm>
              <a:off x="2667000" y="2819400"/>
              <a:ext cx="3810000" cy="3810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2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8000" contrast="30000"/>
            </a:blip>
            <a:srcRect/>
            <a:stretch>
              <a:fillRect/>
            </a:stretch>
          </p:blipFill>
          <p:spPr bwMode="auto">
            <a:xfrm>
              <a:off x="2895600" y="2971800"/>
              <a:ext cx="33528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lowchart: Connector 7"/>
          <p:cNvSpPr/>
          <p:nvPr/>
        </p:nvSpPr>
        <p:spPr>
          <a:xfrm>
            <a:off x="3276600" y="2971800"/>
            <a:ext cx="2362200" cy="11430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24400" y="4073525"/>
            <a:ext cx="57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66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×</a:t>
            </a:r>
            <a:endParaRPr lang="ar-EG" sz="7200" dirty="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رابط خارج الصفحة 3"/>
          <p:cNvSpPr/>
          <p:nvPr/>
        </p:nvSpPr>
        <p:spPr>
          <a:xfrm>
            <a:off x="719110" y="1676400"/>
            <a:ext cx="7815290" cy="35814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مربع نص 12"/>
          <p:cNvSpPr txBox="1">
            <a:spLocks noChangeArrowheads="1"/>
          </p:cNvSpPr>
          <p:nvPr/>
        </p:nvSpPr>
        <p:spPr bwMode="auto">
          <a:xfrm>
            <a:off x="1066800" y="28956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latin typeface="Calibri" pitchFamily="34" charset="0"/>
              </a:rPr>
              <a:t>ضع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خطًّا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ً</a:t>
            </a:r>
            <a:r>
              <a:rPr lang="ar-SA" sz="3600" b="1" dirty="0">
                <a:solidFill>
                  <a:srgbClr val="FF0000"/>
                </a:solidFill>
                <a:latin typeface="Calibri" pitchFamily="34" charset="0"/>
              </a:rPr>
              <a:t> تحت الصندوق </a:t>
            </a:r>
            <a:r>
              <a:rPr lang="ar-SA" sz="3600" b="1" dirty="0" smtClean="0">
                <a:solidFill>
                  <a:srgbClr val="FF0000"/>
                </a:solidFill>
                <a:latin typeface="Calibri" pitchFamily="34" charset="0"/>
              </a:rPr>
              <a:t>الذي في </a:t>
            </a:r>
            <a:r>
              <a:rPr lang="ar-SA" sz="3600" b="1" dirty="0">
                <a:solidFill>
                  <a:srgbClr val="FF0000"/>
                </a:solidFill>
                <a:latin typeface="Calibri" pitchFamily="34" charset="0"/>
              </a:rPr>
              <a:t>الأسفل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 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1571625"/>
            <a:ext cx="1504950" cy="1628775"/>
          </a:xfrm>
          <a:prstGeom prst="roundRect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67000" y="2819400"/>
            <a:ext cx="3810000" cy="3810000"/>
            <a:chOff x="2667000" y="2819400"/>
            <a:chExt cx="3810000" cy="3810000"/>
          </a:xfrm>
        </p:grpSpPr>
        <p:sp>
          <p:nvSpPr>
            <p:cNvPr id="4" name="Rectangle 3"/>
            <p:cNvSpPr/>
            <p:nvPr/>
          </p:nvSpPr>
          <p:spPr>
            <a:xfrm>
              <a:off x="2667000" y="2819400"/>
              <a:ext cx="3810000" cy="3810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2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lum bright="-8000" contrast="30000"/>
            </a:blip>
            <a:srcRect/>
            <a:stretch>
              <a:fillRect/>
            </a:stretch>
          </p:blipFill>
          <p:spPr bwMode="auto">
            <a:xfrm>
              <a:off x="2895600" y="2971800"/>
              <a:ext cx="33528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lowchart: Connector 7"/>
          <p:cNvSpPr/>
          <p:nvPr/>
        </p:nvSpPr>
        <p:spPr>
          <a:xfrm>
            <a:off x="3276600" y="2971800"/>
            <a:ext cx="2362200" cy="11430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24400" y="4073525"/>
            <a:ext cx="57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66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×</a:t>
            </a:r>
            <a:endParaRPr lang="ar-EG" sz="7200" dirty="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6172200"/>
            <a:ext cx="22098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رابط خارج الصفحة 3"/>
          <p:cNvSpPr/>
          <p:nvPr/>
        </p:nvSpPr>
        <p:spPr>
          <a:xfrm>
            <a:off x="719110" y="2133600"/>
            <a:ext cx="7815290" cy="22098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مربع نص 12"/>
          <p:cNvSpPr txBox="1">
            <a:spLocks noChangeArrowheads="1"/>
          </p:cNvSpPr>
          <p:nvPr/>
        </p:nvSpPr>
        <p:spPr bwMode="auto">
          <a:xfrm>
            <a:off x="1066800" y="2652713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err="1" smtClean="0">
                <a:solidFill>
                  <a:srgbClr val="FF0000"/>
                </a:solidFill>
                <a:latin typeface="Calibri" pitchFamily="34" charset="0"/>
              </a:rPr>
              <a:t>حوط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القارب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الذي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قبل القارب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الأصفر</a:t>
            </a:r>
            <a:r>
              <a:rPr lang="ar-EG" sz="4000" b="1" dirty="0" err="1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5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" y="1752600"/>
            <a:ext cx="9067800" cy="5029200"/>
            <a:chOff x="76200" y="1752600"/>
            <a:chExt cx="9067800" cy="5029200"/>
          </a:xfrm>
        </p:grpSpPr>
        <p:sp>
          <p:nvSpPr>
            <p:cNvPr id="4" name="Rectangle 3"/>
            <p:cNvSpPr/>
            <p:nvPr/>
          </p:nvSpPr>
          <p:spPr>
            <a:xfrm>
              <a:off x="76200" y="1752600"/>
              <a:ext cx="9067800" cy="5029200"/>
            </a:xfrm>
            <a:prstGeom prst="rect">
              <a:avLst/>
            </a:prstGeom>
            <a:solidFill>
              <a:srgbClr val="9933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18000" contrast="38000"/>
            </a:blip>
            <a:srcRect/>
            <a:stretch>
              <a:fillRect/>
            </a:stretch>
          </p:blipFill>
          <p:spPr bwMode="auto">
            <a:xfrm>
              <a:off x="228600" y="1905000"/>
              <a:ext cx="8763000" cy="4800600"/>
            </a:xfrm>
            <a:prstGeom prst="roundRect">
              <a:avLst>
                <a:gd name="adj" fmla="val 5599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lowchart: Connector 6"/>
          <p:cNvSpPr/>
          <p:nvPr/>
        </p:nvSpPr>
        <p:spPr>
          <a:xfrm>
            <a:off x="3733800" y="3048000"/>
            <a:ext cx="1905000" cy="30480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رابط خارج الصفحة 3"/>
          <p:cNvSpPr/>
          <p:nvPr/>
        </p:nvSpPr>
        <p:spPr>
          <a:xfrm>
            <a:off x="719110" y="1676400"/>
            <a:ext cx="7815290" cy="2895600"/>
          </a:xfrm>
          <a:prstGeom prst="plus">
            <a:avLst/>
          </a:prstGeom>
          <a:blipFill>
            <a:blip r:embed="rId7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مربع نص 12"/>
          <p:cNvSpPr txBox="1">
            <a:spLocks noChangeArrowheads="1"/>
          </p:cNvSpPr>
          <p:nvPr/>
        </p:nvSpPr>
        <p:spPr bwMode="auto">
          <a:xfrm>
            <a:off x="1066800" y="2652713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</a:rPr>
              <a:t>ضع 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</a:rPr>
              <a:t>علامة  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على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القارب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الذي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بعد القارب الأزرق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9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749925" y="2438400"/>
            <a:ext cx="57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66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×</a:t>
            </a:r>
            <a:endParaRPr lang="ar-EG" sz="7200" dirty="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295400" y="228600"/>
            <a:ext cx="7030241" cy="6075620"/>
          </a:xfrm>
          <a:prstGeom prst="round2DiagRect">
            <a:avLst>
              <a:gd name="adj1" fmla="val 553"/>
              <a:gd name="adj2" fmla="val 0"/>
            </a:avLst>
          </a:prstGeom>
          <a:blipFill>
            <a:blip r:embed="rId5" cstate="print">
              <a:lum bright="-21000" contrast="38000"/>
            </a:blip>
            <a:stretch>
              <a:fillRect/>
            </a:stretch>
          </a:blipFill>
          <a:ln>
            <a:noFill/>
          </a:ln>
          <a:scene3d>
            <a:camera prst="orthographicFront">
              <a:rot lat="0" lon="110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434477"/>
            <a:ext cx="5715000" cy="2585323"/>
          </a:xfrm>
          <a:prstGeom prst="rect">
            <a:avLst/>
          </a:prstGeom>
          <a:noFill/>
          <a:ln>
            <a:solidFill>
              <a:srgbClr val="452E17"/>
            </a:solidFill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atin typeface="+mn-lt"/>
                <a:cs typeface="+mn-cs"/>
              </a:rPr>
              <a:t>أَلْعَبُ مَعَ الأنْماط</a:t>
            </a:r>
            <a:r>
              <a:rPr lang="en-US" sz="5400" b="1" dirty="0"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solidFill>
                  <a:srgbClr val="FF0000"/>
                </a:solidFill>
                <a:latin typeface="+mn-lt"/>
                <a:cs typeface="+mn-cs"/>
              </a:rPr>
              <a:t>الأَنْماطُ</a:t>
            </a:r>
            <a:endParaRPr lang="en-US" sz="5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ver dir="u"/>
    <p:sndAc>
      <p:stSnd>
        <p:snd r:embed="rId3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72 - synthesized d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200" y="1752600"/>
            <a:ext cx="9067800" cy="5029200"/>
            <a:chOff x="76200" y="1752600"/>
            <a:chExt cx="9067800" cy="5029200"/>
          </a:xfrm>
        </p:grpSpPr>
        <p:sp>
          <p:nvSpPr>
            <p:cNvPr id="4" name="Rectangle 3"/>
            <p:cNvSpPr/>
            <p:nvPr/>
          </p:nvSpPr>
          <p:spPr>
            <a:xfrm>
              <a:off x="76200" y="1752600"/>
              <a:ext cx="9067800" cy="5029200"/>
            </a:xfrm>
            <a:prstGeom prst="rect">
              <a:avLst/>
            </a:prstGeom>
            <a:solidFill>
              <a:srgbClr val="9933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8000" contrast="38000"/>
            </a:blip>
            <a:srcRect/>
            <a:stretch>
              <a:fillRect/>
            </a:stretch>
          </p:blipFill>
          <p:spPr bwMode="auto">
            <a:xfrm>
              <a:off x="228600" y="1905000"/>
              <a:ext cx="8763000" cy="4800600"/>
            </a:xfrm>
            <a:prstGeom prst="roundRect">
              <a:avLst>
                <a:gd name="adj" fmla="val 5599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lowchart: Connector 6"/>
          <p:cNvSpPr/>
          <p:nvPr/>
        </p:nvSpPr>
        <p:spPr>
          <a:xfrm>
            <a:off x="3733800" y="3048000"/>
            <a:ext cx="1905000" cy="30480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3581400"/>
            <a:ext cx="574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80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×</a:t>
            </a:r>
            <a:endParaRPr lang="ar-EG" sz="88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رابط خارج الصفحة 3"/>
          <p:cNvSpPr/>
          <p:nvPr/>
        </p:nvSpPr>
        <p:spPr>
          <a:xfrm>
            <a:off x="719110" y="1676400"/>
            <a:ext cx="7815290" cy="35814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مربع نص 12"/>
          <p:cNvSpPr txBox="1">
            <a:spLocks noChangeArrowheads="1"/>
          </p:cNvSpPr>
          <p:nvPr/>
        </p:nvSpPr>
        <p:spPr bwMode="auto">
          <a:xfrm>
            <a:off x="1066800" y="2895600"/>
            <a:ext cx="7010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000" dirty="0" err="1" smtClean="0">
                <a:solidFill>
                  <a:srgbClr val="FF0000"/>
                </a:solidFill>
                <a:latin typeface="Calibri" pitchFamily="34" charset="0"/>
              </a:rPr>
              <a:t>حوط</a:t>
            </a:r>
            <a:r>
              <a:rPr lang="ar-EG" sz="6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6000" dirty="0">
                <a:solidFill>
                  <a:srgbClr val="FF0000"/>
                </a:solidFill>
                <a:latin typeface="Calibri" pitchFamily="34" charset="0"/>
              </a:rPr>
              <a:t>الصورة التالية </a:t>
            </a:r>
            <a:r>
              <a:rPr lang="ar-SA" sz="6000" dirty="0" smtClean="0">
                <a:solidFill>
                  <a:srgbClr val="FF0000"/>
                </a:solidFill>
                <a:latin typeface="Calibri" pitchFamily="34" charset="0"/>
              </a:rPr>
              <a:t>في </a:t>
            </a:r>
            <a:r>
              <a:rPr lang="ar-SA" sz="6000" dirty="0">
                <a:solidFill>
                  <a:srgbClr val="FF0000"/>
                </a:solidFill>
                <a:latin typeface="Calibri" pitchFamily="34" charset="0"/>
              </a:rPr>
              <a:t>النمط المعطى</a:t>
            </a:r>
            <a:r>
              <a:rPr lang="en-US" sz="6000" dirty="0">
                <a:solidFill>
                  <a:srgbClr val="FF0000"/>
                </a:solidFill>
                <a:latin typeface="Calibri" pitchFamily="34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2819400"/>
            <a:ext cx="9067800" cy="3962400"/>
            <a:chOff x="76200" y="2819400"/>
            <a:chExt cx="9067800" cy="3962400"/>
          </a:xfrm>
        </p:grpSpPr>
        <p:sp>
          <p:nvSpPr>
            <p:cNvPr id="4" name="Rectangle 3"/>
            <p:cNvSpPr/>
            <p:nvPr/>
          </p:nvSpPr>
          <p:spPr>
            <a:xfrm>
              <a:off x="76200" y="2819400"/>
              <a:ext cx="9067800" cy="3962400"/>
            </a:xfrm>
            <a:prstGeom prst="rect">
              <a:avLst/>
            </a:prstGeom>
            <a:solidFill>
              <a:srgbClr val="9933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4000" contrast="30000"/>
            </a:blip>
            <a:srcRect/>
            <a:stretch>
              <a:fillRect/>
            </a:stretch>
          </p:blipFill>
          <p:spPr bwMode="auto">
            <a:xfrm>
              <a:off x="152400" y="2971800"/>
              <a:ext cx="8839200" cy="3657600"/>
            </a:xfrm>
            <a:prstGeom prst="roundRect">
              <a:avLst>
                <a:gd name="adj" fmla="val 7208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lowchart: Connector 7"/>
          <p:cNvSpPr/>
          <p:nvPr/>
        </p:nvSpPr>
        <p:spPr>
          <a:xfrm>
            <a:off x="228600" y="4953000"/>
            <a:ext cx="1143000" cy="1219200"/>
          </a:xfrm>
          <a:prstGeom prst="flowChartConnector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7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 dirty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554913" y="79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01000" y="381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819400"/>
            <a:ext cx="9067800" cy="3962400"/>
          </a:xfrm>
          <a:prstGeom prst="rect">
            <a:avLst/>
          </a:prstGeom>
          <a:solidFill>
            <a:srgbClr val="9933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lum bright="-8000" contrast="28000"/>
          </a:blip>
          <a:srcRect/>
          <a:stretch>
            <a:fillRect/>
          </a:stretch>
        </p:blipFill>
        <p:spPr bwMode="auto">
          <a:xfrm>
            <a:off x="152400" y="2895600"/>
            <a:ext cx="8915400" cy="3810000"/>
          </a:xfrm>
          <a:prstGeom prst="roundRect">
            <a:avLst>
              <a:gd name="adj" fmla="val 531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Connector 6"/>
          <p:cNvSpPr/>
          <p:nvPr/>
        </p:nvSpPr>
        <p:spPr>
          <a:xfrm>
            <a:off x="228600" y="2971800"/>
            <a:ext cx="1143000" cy="1905000"/>
          </a:xfrm>
          <a:prstGeom prst="flowChartConnector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762000"/>
            <a:ext cx="5257800" cy="5867400"/>
          </a:xfrm>
          <a:prstGeom prst="roundRect">
            <a:avLst/>
          </a:prstGeom>
          <a:blipFill>
            <a:blip r:embed="rId4" cstate="print">
              <a:lum bright="-12000" contrast="31000"/>
            </a:blip>
            <a:stretch>
              <a:fillRect/>
            </a:stretch>
          </a:blipFill>
          <a:ln w="3175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3000375"/>
            <a:ext cx="4114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b="1" dirty="0">
                <a:latin typeface="Calibri" pitchFamily="34" charset="0"/>
              </a:rPr>
              <a:t>اختبار تراكمي </a:t>
            </a:r>
            <a:r>
              <a:rPr lang="ar-EG" sz="4000" b="1" dirty="0" smtClean="0">
                <a:latin typeface="Calibri" pitchFamily="34" charset="0"/>
              </a:rPr>
              <a:t>الفصول </a:t>
            </a:r>
            <a:r>
              <a:rPr lang="ar-EG" sz="4000" b="1" dirty="0" err="1" smtClean="0">
                <a:latin typeface="Calibri" pitchFamily="34" charset="0"/>
              </a:rPr>
              <a:t>1 </a:t>
            </a:r>
            <a:r>
              <a:rPr lang="ar-EG" sz="4000" b="1" dirty="0" smtClean="0">
                <a:latin typeface="Calibri" pitchFamily="34" charset="0"/>
              </a:rPr>
              <a:t>- 3</a:t>
            </a:r>
            <a:endParaRPr lang="en-US" sz="6600" dirty="0">
              <a:latin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rgeSwi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2175" y="1066800"/>
            <a:ext cx="7185025" cy="4343400"/>
            <a:chOff x="1222932" y="517913"/>
            <a:chExt cx="7185686" cy="5099847"/>
          </a:xfrm>
        </p:grpSpPr>
        <p:sp>
          <p:nvSpPr>
            <p:cNvPr id="3" name="Rounded Rectangle 2"/>
            <p:cNvSpPr/>
            <p:nvPr/>
          </p:nvSpPr>
          <p:spPr>
            <a:xfrm>
              <a:off x="1905000" y="1371599"/>
              <a:ext cx="6503618" cy="4246161"/>
            </a:xfrm>
            <a:prstGeom prst="roundRect">
              <a:avLst>
                <a:gd name="adj" fmla="val 7609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6000">
                  <a:schemeClr val="bg1"/>
                </a:gs>
                <a:gs pos="47000">
                  <a:srgbClr val="FFC000"/>
                </a:gs>
                <a:gs pos="60001">
                  <a:schemeClr val="accent4">
                    <a:lumMod val="40000"/>
                    <a:lumOff val="60000"/>
                  </a:schemeClr>
                </a:gs>
                <a:gs pos="71001">
                  <a:schemeClr val="accent4">
                    <a:lumMod val="60000"/>
                    <a:lumOff val="40000"/>
                  </a:schemeClr>
                </a:gs>
                <a:gs pos="81000">
                  <a:srgbClr val="FF99CC"/>
                </a:gs>
                <a:gs pos="100000">
                  <a:schemeClr val="bg1"/>
                </a:gs>
              </a:gsLst>
              <a:lin ang="0" scaled="1"/>
              <a:tileRect/>
            </a:gradFill>
            <a:ln w="57150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b="1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 rot="19887169">
              <a:off x="1222932" y="517913"/>
              <a:ext cx="2076802" cy="1818562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glow rad="228600">
                <a:schemeClr val="bg2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8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2869287"/>
            <a:ext cx="632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ar-SA" sz="4400" b="1" dirty="0">
                <a:latin typeface="Calibri" pitchFamily="34" charset="0"/>
              </a:rPr>
              <a:t>اقرأ كل سؤال وامنح الوقت </a:t>
            </a:r>
            <a:r>
              <a:rPr lang="ar-SA" sz="4400" b="1" dirty="0" smtClean="0">
                <a:latin typeface="Calibri" pitchFamily="34" charset="0"/>
              </a:rPr>
              <a:t>الكافي </a:t>
            </a:r>
            <a:r>
              <a:rPr lang="ar-SA" sz="4400" b="1" dirty="0">
                <a:latin typeface="Calibri" pitchFamily="34" charset="0"/>
              </a:rPr>
              <a:t>لاختيار </a:t>
            </a:r>
            <a:r>
              <a:rPr lang="ar-SA" sz="4400" b="1" dirty="0" smtClean="0">
                <a:latin typeface="Calibri" pitchFamily="34" charset="0"/>
              </a:rPr>
              <a:t>الإجابة </a:t>
            </a:r>
            <a:r>
              <a:rPr lang="ar-SA" sz="4400" b="1" dirty="0">
                <a:latin typeface="Calibri" pitchFamily="34" charset="0"/>
              </a:rPr>
              <a:t>الصحيحة</a:t>
            </a:r>
            <a:r>
              <a:rPr lang="en-US" sz="4400" b="1" dirty="0">
                <a:latin typeface="Calibri" pitchFamily="34" charset="0"/>
              </a:rPr>
              <a:t> .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46000"/>
          </a:blip>
          <a:srcRect/>
          <a:stretch>
            <a:fillRect/>
          </a:stretch>
        </p:blipFill>
        <p:spPr bwMode="auto">
          <a:xfrm>
            <a:off x="52883" y="2343150"/>
            <a:ext cx="9014917" cy="4362450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Flowchart: Display 3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 dirty="0">
                <a:solidFill>
                  <a:schemeClr val="bg1"/>
                </a:solidFill>
                <a:ea typeface="Times New Roman" pitchFamily="18" charset="0"/>
              </a:rPr>
              <a:t>1</a:t>
            </a:r>
            <a:endParaRPr lang="ar-EG" sz="6000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6" name="Oval 4"/>
          <p:cNvSpPr/>
          <p:nvPr/>
        </p:nvSpPr>
        <p:spPr>
          <a:xfrm>
            <a:off x="8001000" y="59436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splay 2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2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lum bright="-18000" contrast="44000"/>
          </a:blip>
          <a:srcRect/>
          <a:stretch>
            <a:fillRect/>
          </a:stretch>
        </p:blipFill>
        <p:spPr bwMode="auto">
          <a:xfrm>
            <a:off x="457200" y="2514600"/>
            <a:ext cx="7897813" cy="3973513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581400" y="59436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3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lum bright="-22000" contrast="50000"/>
          </a:blip>
          <a:srcRect/>
          <a:stretch>
            <a:fillRect/>
          </a:stretch>
        </p:blipFill>
        <p:spPr bwMode="auto">
          <a:xfrm>
            <a:off x="152400" y="2187575"/>
            <a:ext cx="8763000" cy="4518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80038" y="5410200"/>
            <a:ext cx="792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ar-EG" sz="54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5257800"/>
            <a:ext cx="792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ar-EG" sz="54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4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04800" y="2428875"/>
            <a:ext cx="8534400" cy="4200525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48488" y="5829300"/>
            <a:ext cx="792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EG" sz="54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51238" y="5949950"/>
            <a:ext cx="792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ar-EG" sz="54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3238" y="5951538"/>
            <a:ext cx="792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ar-EG" sz="5400">
              <a:solidFill>
                <a:srgbClr val="0000CC"/>
              </a:solidFill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447157535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5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70325" y="3581400"/>
            <a:ext cx="5121275" cy="3124200"/>
            <a:chOff x="3495923" y="1524000"/>
            <a:chExt cx="5120876" cy="3124200"/>
          </a:xfrm>
        </p:grpSpPr>
        <p:sp>
          <p:nvSpPr>
            <p:cNvPr id="5" name="Rounded Rectangle 4"/>
            <p:cNvSpPr/>
            <p:nvPr/>
          </p:nvSpPr>
          <p:spPr>
            <a:xfrm>
              <a:off x="3495923" y="2743200"/>
              <a:ext cx="5120876" cy="1905000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153238" y="1524000"/>
              <a:ext cx="1447687" cy="2949575"/>
            </a:xfrm>
            <a:prstGeom prst="roundRect">
              <a:avLst>
                <a:gd name="adj" fmla="val 0"/>
              </a:avLst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03725" y="5341938"/>
            <a:ext cx="304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rgbClr val="FFFFFF"/>
                </a:solidFill>
                <a:ea typeface="Times New Roman" pitchFamily="18" charset="0"/>
              </a:rPr>
              <a:t>مواد اللعبة</a:t>
            </a:r>
            <a:endParaRPr lang="ar-EG" sz="5400">
              <a:solidFill>
                <a:srgbClr val="FFFFFF"/>
              </a:solidFill>
              <a:ea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1295400"/>
            <a:ext cx="4648200" cy="3352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6096000" y="1600200"/>
            <a:ext cx="609600" cy="530225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</a:rPr>
              <a:t>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95600" y="1609725"/>
            <a:ext cx="3005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(مرقم من </a:t>
            </a:r>
            <a:r>
              <a:rPr lang="ar-EG" sz="3600" b="1" dirty="0" err="1" smtClean="0">
                <a:latin typeface="Calibri" pitchFamily="34" charset="0"/>
              </a:rPr>
              <a:t>0إلى</a:t>
            </a:r>
            <a:r>
              <a:rPr lang="ar-EG" sz="3600" b="1" dirty="0" smtClean="0">
                <a:latin typeface="Calibri" pitchFamily="34" charset="0"/>
              </a:rPr>
              <a:t> </a:t>
            </a:r>
            <a:r>
              <a:rPr lang="ar-EG" sz="3600" b="1" dirty="0">
                <a:latin typeface="Calibri" pitchFamily="34" charset="0"/>
              </a:rPr>
              <a:t>5</a:t>
            </a:r>
            <a:r>
              <a:rPr lang="ar-EG" sz="3600" b="1" dirty="0" err="1">
                <a:latin typeface="Calibri" pitchFamily="34" charset="0"/>
              </a:rPr>
              <a:t>)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b="5376"/>
          <a:stretch>
            <a:fillRect/>
          </a:stretch>
        </p:blipFill>
        <p:spPr bwMode="auto">
          <a:xfrm>
            <a:off x="5775325" y="2209800"/>
            <a:ext cx="10826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203700" y="2284413"/>
            <a:ext cx="10842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lum bright="-16000" contrast="44000"/>
          </a:blip>
          <a:srcRect/>
          <a:stretch>
            <a:fillRect/>
          </a:stretch>
        </p:blipFill>
        <p:spPr bwMode="auto">
          <a:xfrm>
            <a:off x="3925888" y="3048000"/>
            <a:ext cx="2932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lum bright="-2000" contrast="36000"/>
          </a:blip>
          <a:srcRect/>
          <a:stretch>
            <a:fillRect/>
          </a:stretch>
        </p:blipFill>
        <p:spPr bwMode="auto">
          <a:xfrm>
            <a:off x="4495800" y="3886200"/>
            <a:ext cx="1863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lum bright="-12000" contrast="40000"/>
          </a:blip>
          <a:srcRect/>
          <a:stretch>
            <a:fillRect/>
          </a:stretch>
        </p:blipFill>
        <p:spPr bwMode="auto">
          <a:xfrm>
            <a:off x="152400" y="2590801"/>
            <a:ext cx="8839200" cy="4114800"/>
          </a:xfrm>
          <a:prstGeom prst="round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Flowchart: Display 2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5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77100" y="6088063"/>
            <a:ext cx="647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C00000"/>
                </a:solidFill>
                <a:latin typeface="Calibri" pitchFamily="34" charset="0"/>
              </a:rPr>
              <a:t>6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8600" y="6088063"/>
            <a:ext cx="647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6088063"/>
            <a:ext cx="647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56 - arcad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6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lum bright="-36000" contrast="52000"/>
          </a:blip>
          <a:srcRect/>
          <a:stretch>
            <a:fillRect/>
          </a:stretch>
        </p:blipFill>
        <p:spPr bwMode="auto">
          <a:xfrm>
            <a:off x="228600" y="2390775"/>
            <a:ext cx="8686800" cy="4238625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772400" y="60198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Oval 5"/>
          <p:cNvSpPr/>
          <p:nvPr/>
        </p:nvSpPr>
        <p:spPr>
          <a:xfrm>
            <a:off x="990600" y="6019800"/>
            <a:ext cx="4572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7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36000"/>
          </a:blip>
          <a:srcRect/>
          <a:stretch>
            <a:fillRect/>
          </a:stretch>
        </p:blipFill>
        <p:spPr bwMode="auto">
          <a:xfrm>
            <a:off x="228600" y="2743200"/>
            <a:ext cx="8686800" cy="3810000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5257800"/>
            <a:ext cx="1296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Calibri" pitchFamily="34" charset="0"/>
              </a:rPr>
              <a:t>√</a:t>
            </a:r>
            <a:endParaRPr lang="en-US" sz="72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 flipH="1">
            <a:off x="457200" y="1219200"/>
            <a:ext cx="990600" cy="670860"/>
          </a:xfrm>
          <a:prstGeom prst="flowChartDisplay">
            <a:avLst/>
          </a:pr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50000" contrast="28000"/>
            </a:blip>
            <a:tile tx="0" ty="0" sx="100000" sy="100000" flip="none" algn="tl"/>
          </a:blip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H="1">
            <a:off x="457200" y="1133475"/>
            <a:ext cx="83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5400" b="1">
                <a:solidFill>
                  <a:schemeClr val="bg1"/>
                </a:solidFill>
                <a:ea typeface="Times New Roman" pitchFamily="18" charset="0"/>
              </a:rPr>
              <a:t>8</a:t>
            </a:r>
            <a:endParaRPr lang="ar-EG" sz="6000">
              <a:solidFill>
                <a:schemeClr val="bg1"/>
              </a:solidFill>
              <a:ea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lum bright="-60000" contrast="84000"/>
          </a:blip>
          <a:srcRect/>
          <a:stretch>
            <a:fillRect/>
          </a:stretch>
        </p:blipFill>
        <p:spPr bwMode="auto">
          <a:xfrm>
            <a:off x="152400" y="2362200"/>
            <a:ext cx="8820150" cy="4114800"/>
          </a:xfrm>
          <a:prstGeom prst="roundRect">
            <a:avLst>
              <a:gd name="adj" fmla="val 5856"/>
            </a:avLst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5630863"/>
            <a:ext cx="865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4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56000" y="5630863"/>
            <a:ext cx="863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4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5630863"/>
            <a:ext cx="863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44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u"/>
    <p:sndAc>
      <p:stSnd>
        <p:snd r:embed="rId3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331 - clic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304800"/>
            <a:ext cx="8951913" cy="6553200"/>
            <a:chOff x="615799" y="2453484"/>
            <a:chExt cx="8515681" cy="6553200"/>
          </a:xfrm>
        </p:grpSpPr>
        <p:sp>
          <p:nvSpPr>
            <p:cNvPr id="3" name="Rounded Rectangle 2"/>
            <p:cNvSpPr/>
            <p:nvPr/>
          </p:nvSpPr>
          <p:spPr>
            <a:xfrm>
              <a:off x="615799" y="2453484"/>
              <a:ext cx="8225726" cy="6324600"/>
            </a:xfrm>
            <a:prstGeom prst="roundRect">
              <a:avLst>
                <a:gd name="adj" fmla="val 8156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971692" y="7939884"/>
              <a:ext cx="1159788" cy="1066800"/>
            </a:xfrm>
            <a:prstGeom prst="roundRect">
              <a:avLst>
                <a:gd name="adj" fmla="val 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38600" y="304800"/>
            <a:ext cx="3389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>
                <a:solidFill>
                  <a:srgbClr val="7030A0"/>
                </a:solidFill>
                <a:latin typeface="Calibri" pitchFamily="34" charset="0"/>
              </a:rPr>
              <a:t>للمعلم (للمعلمة):</a:t>
            </a:r>
            <a:endParaRPr lang="en-US" sz="44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10160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Calibri" pitchFamily="34" charset="0"/>
              </a:rPr>
              <a:t>اذكر قواعد اللعبة </a:t>
            </a:r>
            <a:r>
              <a:rPr lang="ar-SA" sz="3200" dirty="0" smtClean="0">
                <a:solidFill>
                  <a:srgbClr val="FF0000"/>
                </a:solidFill>
                <a:latin typeface="Calibri" pitchFamily="34" charset="0"/>
              </a:rPr>
              <a:t>للطُّلاَّب،</a:t>
            </a:r>
            <a:r>
              <a:rPr lang="ar-EG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3200" dirty="0" smtClean="0">
                <a:solidFill>
                  <a:srgbClr val="FF0000"/>
                </a:solidFill>
                <a:latin typeface="Calibri" pitchFamily="34" charset="0"/>
              </a:rPr>
              <a:t>واطلب </a:t>
            </a:r>
            <a:r>
              <a:rPr lang="ar-SA" sz="3200" dirty="0">
                <a:solidFill>
                  <a:srgbClr val="FF0000"/>
                </a:solidFill>
                <a:latin typeface="Calibri" pitchFamily="34" charset="0"/>
              </a:rPr>
              <a:t>إليهم أن ينفذوا ما </a:t>
            </a:r>
            <a:r>
              <a:rPr lang="ar-SA" sz="3200" dirty="0" smtClean="0">
                <a:solidFill>
                  <a:srgbClr val="FF0000"/>
                </a:solidFill>
                <a:latin typeface="Calibri" pitchFamily="34" charset="0"/>
              </a:rPr>
              <a:t>ي</a:t>
            </a:r>
            <a:r>
              <a:rPr lang="ar-EG" sz="3200" dirty="0" smtClean="0">
                <a:solidFill>
                  <a:srgbClr val="FF0000"/>
                </a:solidFill>
                <a:latin typeface="Calibri" pitchFamily="34" charset="0"/>
              </a:rPr>
              <a:t>أت</a:t>
            </a:r>
            <a:r>
              <a:rPr lang="ar-EG" sz="3200" dirty="0">
                <a:solidFill>
                  <a:srgbClr val="FF0000"/>
                </a:solidFill>
                <a:latin typeface="Calibri" pitchFamily="34" charset="0"/>
              </a:rPr>
              <a:t>ي</a:t>
            </a:r>
            <a:r>
              <a:rPr lang="ar-EG" sz="32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1828800"/>
            <a:ext cx="7620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- </a:t>
            </a:r>
            <a:r>
              <a:rPr lang="ar-SA" sz="2800" b="1" dirty="0">
                <a:latin typeface="Calibri" pitchFamily="34" charset="0"/>
              </a:rPr>
              <a:t>العب مع زميلك وتبادل الأدوار معه</a:t>
            </a:r>
            <a:r>
              <a:rPr lang="en-US" sz="2800" b="1" dirty="0">
                <a:latin typeface="Calibri" pitchFamily="34" charset="0"/>
              </a:rPr>
              <a:t> .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- </a:t>
            </a:r>
            <a:r>
              <a:rPr lang="ar-SA" sz="2800" b="1" dirty="0">
                <a:latin typeface="Calibri" pitchFamily="34" charset="0"/>
              </a:rPr>
              <a:t>اختر نمطاً، ثم انسخه مستعملا ً الخيط </a:t>
            </a:r>
            <a:r>
              <a:rPr lang="ar-EG" sz="2800" b="1" dirty="0" smtClean="0">
                <a:latin typeface="Calibri" pitchFamily="34" charset="0"/>
              </a:rPr>
              <a:t> </a:t>
            </a:r>
            <a:r>
              <a:rPr lang="ar-SA" sz="2800" b="1" dirty="0" smtClean="0">
                <a:latin typeface="Calibri" pitchFamily="34" charset="0"/>
              </a:rPr>
              <a:t>والأزرار، </a:t>
            </a:r>
            <a:r>
              <a:rPr lang="ar-SA" sz="2800" b="1" dirty="0">
                <a:latin typeface="Calibri" pitchFamily="34" charset="0"/>
              </a:rPr>
              <a:t>واختر </a:t>
            </a:r>
            <a:endParaRPr lang="en-US" sz="28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- </a:t>
            </a:r>
            <a:r>
              <a:rPr lang="ar-SA" sz="2800" b="1" dirty="0">
                <a:latin typeface="Calibri" pitchFamily="34" charset="0"/>
              </a:rPr>
              <a:t>ألقِ</a:t>
            </a:r>
            <a:endParaRPr lang="en-US" sz="28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- </a:t>
            </a:r>
            <a:r>
              <a:rPr lang="ar-SA" sz="2800" b="1" dirty="0">
                <a:latin typeface="Calibri" pitchFamily="34" charset="0"/>
              </a:rPr>
              <a:t>حرّك مكعبك عدداً من المسافات مساوياً للعدد الظاهر على المكعب المرقّم</a:t>
            </a:r>
            <a:r>
              <a:rPr lang="en-US" sz="2800" b="1" dirty="0">
                <a:latin typeface="Calibri" pitchFamily="34" charset="0"/>
              </a:rPr>
              <a:t> . 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- </a:t>
            </a:r>
            <a:r>
              <a:rPr lang="ar-SA" sz="2800" b="1" dirty="0">
                <a:latin typeface="Calibri" pitchFamily="34" charset="0"/>
              </a:rPr>
              <a:t>إذا وصل مكعبك </a:t>
            </a:r>
            <a:r>
              <a:rPr lang="ar-EG" sz="2800" b="1" dirty="0" smtClean="0">
                <a:latin typeface="Calibri" pitchFamily="34" charset="0"/>
              </a:rPr>
              <a:t>إلى</a:t>
            </a:r>
            <a:r>
              <a:rPr lang="ar-SA" sz="2800" b="1" dirty="0" smtClean="0">
                <a:latin typeface="Calibri" pitchFamily="34" charset="0"/>
              </a:rPr>
              <a:t> </a:t>
            </a:r>
            <a:r>
              <a:rPr lang="ar-SA" sz="2800" b="1" dirty="0">
                <a:latin typeface="Calibri" pitchFamily="34" charset="0"/>
              </a:rPr>
              <a:t>اللون </a:t>
            </a:r>
            <a:r>
              <a:rPr lang="ar-SA" sz="2800" b="1" dirty="0" smtClean="0">
                <a:latin typeface="Calibri" pitchFamily="34" charset="0"/>
              </a:rPr>
              <a:t>الذ</a:t>
            </a:r>
            <a:r>
              <a:rPr lang="ar-EG" sz="2800" b="1" dirty="0" smtClean="0">
                <a:latin typeface="Calibri" pitchFamily="34" charset="0"/>
              </a:rPr>
              <a:t>ي</a:t>
            </a:r>
            <a:r>
              <a:rPr lang="ar-SA" sz="2800" b="1" dirty="0" smtClean="0">
                <a:latin typeface="Calibri" pitchFamily="34" charset="0"/>
              </a:rPr>
              <a:t> </a:t>
            </a:r>
            <a:r>
              <a:rPr lang="ar-SA" sz="2800" b="1" dirty="0">
                <a:latin typeface="Calibri" pitchFamily="34" charset="0"/>
              </a:rPr>
              <a:t>يصلح أن يُضاف </a:t>
            </a:r>
            <a:r>
              <a:rPr lang="ar-SA" sz="2800" b="1" dirty="0" smtClean="0">
                <a:latin typeface="Calibri" pitchFamily="34" charset="0"/>
              </a:rPr>
              <a:t>إلى </a:t>
            </a:r>
            <a:r>
              <a:rPr lang="ar-SA" sz="2800" b="1" dirty="0">
                <a:latin typeface="Calibri" pitchFamily="34" charset="0"/>
              </a:rPr>
              <a:t>نهاية نمطك، </a:t>
            </a:r>
            <a:r>
              <a:rPr lang="ar-SA" sz="2800" b="1" dirty="0" smtClean="0">
                <a:latin typeface="Calibri" pitchFamily="34" charset="0"/>
              </a:rPr>
              <a:t>ف</a:t>
            </a:r>
            <a:r>
              <a:rPr lang="ar-EG" sz="2800" b="1" dirty="0">
                <a:latin typeface="Calibri" pitchFamily="34" charset="0"/>
              </a:rPr>
              <a:t>أ</a:t>
            </a:r>
            <a:r>
              <a:rPr lang="ar-SA" sz="2800" b="1" dirty="0" err="1" smtClean="0">
                <a:latin typeface="Calibri" pitchFamily="34" charset="0"/>
              </a:rPr>
              <a:t>ضف</a:t>
            </a:r>
            <a:r>
              <a:rPr lang="ar-SA" sz="2800" b="1" dirty="0" smtClean="0">
                <a:latin typeface="Calibri" pitchFamily="34" charset="0"/>
              </a:rPr>
              <a:t> </a:t>
            </a:r>
            <a:r>
              <a:rPr lang="ar-SA" sz="2800" b="1" dirty="0">
                <a:latin typeface="Calibri" pitchFamily="34" charset="0"/>
              </a:rPr>
              <a:t>الزر المناسب </a:t>
            </a:r>
            <a:r>
              <a:rPr lang="ar-SA" sz="2800" b="1" dirty="0" smtClean="0">
                <a:latin typeface="Calibri" pitchFamily="34" charset="0"/>
              </a:rPr>
              <a:t>في </a:t>
            </a:r>
            <a:r>
              <a:rPr lang="ar-SA" sz="2800" b="1" dirty="0">
                <a:latin typeface="Calibri" pitchFamily="34" charset="0"/>
              </a:rPr>
              <a:t>خيط نمطك، وإذا لم يكن الأمر كذلك فانتظر </a:t>
            </a:r>
            <a:r>
              <a:rPr lang="ar-SA" sz="2800" b="1" dirty="0" smtClean="0">
                <a:latin typeface="Calibri" pitchFamily="34" charset="0"/>
              </a:rPr>
              <a:t>إلى </a:t>
            </a:r>
            <a:r>
              <a:rPr lang="ar-SA" sz="2800" b="1" dirty="0">
                <a:latin typeface="Calibri" pitchFamily="34" charset="0"/>
              </a:rPr>
              <a:t>الدورة التالية</a:t>
            </a:r>
            <a:r>
              <a:rPr lang="en-US" sz="2800" b="1" dirty="0">
                <a:latin typeface="Calibri" pitchFamily="34" charset="0"/>
              </a:rPr>
              <a:t> .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- </a:t>
            </a:r>
            <a:r>
              <a:rPr lang="ar-SA" sz="2800" b="1" dirty="0" smtClean="0">
                <a:latin typeface="Calibri" pitchFamily="34" charset="0"/>
              </a:rPr>
              <a:t>يربح </a:t>
            </a:r>
            <a:r>
              <a:rPr lang="ar-SA" sz="2800" b="1" dirty="0">
                <a:latin typeface="Calibri" pitchFamily="34" charset="0"/>
              </a:rPr>
              <a:t>أول لاعب يضيف </a:t>
            </a:r>
            <a:r>
              <a:rPr lang="ar-SA" sz="2800" b="1" dirty="0" smtClean="0">
                <a:latin typeface="Calibri" pitchFamily="34" charset="0"/>
              </a:rPr>
              <a:t>إلى </a:t>
            </a:r>
            <a:r>
              <a:rPr lang="ar-SA" sz="2800" b="1" dirty="0">
                <a:latin typeface="Calibri" pitchFamily="34" charset="0"/>
              </a:rPr>
              <a:t>خيطه أربعة أزرار</a:t>
            </a:r>
            <a:r>
              <a:rPr lang="en-US" sz="2800" b="1" dirty="0">
                <a:latin typeface="Calibri" pitchFamily="34" charset="0"/>
              </a:rPr>
              <a:t>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b="5376"/>
          <a:stretch>
            <a:fillRect/>
          </a:stretch>
        </p:blipFill>
        <p:spPr bwMode="auto">
          <a:xfrm>
            <a:off x="2590800" y="457200"/>
            <a:ext cx="5048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049463" y="4762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be 13"/>
          <p:cNvSpPr/>
          <p:nvPr/>
        </p:nvSpPr>
        <p:spPr>
          <a:xfrm>
            <a:off x="6934200" y="2822575"/>
            <a:ext cx="457200" cy="377825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rgbClr val="FF0000"/>
                </a:solidFill>
              </a:rPr>
              <a:t>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b="5376"/>
          <a:stretch>
            <a:fillRect/>
          </a:stretch>
        </p:blipFill>
        <p:spPr bwMode="auto">
          <a:xfrm>
            <a:off x="685800" y="2265363"/>
            <a:ext cx="685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55 - ice clinks in dri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" y="228600"/>
            <a:ext cx="8991600" cy="6477000"/>
            <a:chOff x="76200" y="228600"/>
            <a:chExt cx="8991600" cy="6476999"/>
          </a:xfrm>
        </p:grpSpPr>
        <p:sp>
          <p:nvSpPr>
            <p:cNvPr id="8" name="Rounded Rectangle 7"/>
            <p:cNvSpPr/>
            <p:nvPr/>
          </p:nvSpPr>
          <p:spPr>
            <a:xfrm>
              <a:off x="76200" y="228600"/>
              <a:ext cx="8991600" cy="6476999"/>
            </a:xfrm>
            <a:prstGeom prst="roundRect">
              <a:avLst>
                <a:gd name="adj" fmla="val 374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4000"/>
            </a:blip>
            <a:srcRect/>
            <a:stretch>
              <a:fillRect/>
            </a:stretch>
          </p:blipFill>
          <p:spPr bwMode="auto">
            <a:xfrm>
              <a:off x="152400" y="304800"/>
              <a:ext cx="8839200" cy="6324600"/>
            </a:xfrm>
            <a:prstGeom prst="roundRect">
              <a:avLst>
                <a:gd name="adj" fmla="val 4679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066800" y="2590800"/>
            <a:ext cx="6429420" cy="2562227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pic>
        <p:nvPicPr>
          <p:cNvPr id="3" name="صورة 2" descr="keyring_dll_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2070" y="1524000"/>
            <a:ext cx="2500330" cy="2847973"/>
          </a:xfrm>
          <a:prstGeom prst="roundRect">
            <a:avLst/>
          </a:prstGeom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941513" y="2974975"/>
            <a:ext cx="35925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6000" b="1">
                <a:solidFill>
                  <a:srgbClr val="FFFFFF"/>
                </a:solidFill>
                <a:latin typeface="Calibri" pitchFamily="34" charset="0"/>
              </a:rPr>
              <a:t>اختبار الفصل 3</a:t>
            </a:r>
          </a:p>
        </p:txBody>
      </p:sp>
      <p:pic>
        <p:nvPicPr>
          <p:cNvPr id="5" name="Picture 4" descr="13447184124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1600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 descr="13447175236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318000"/>
            <a:ext cx="2057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sconn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رابط خارج الصفحة 3"/>
          <p:cNvSpPr/>
          <p:nvPr/>
        </p:nvSpPr>
        <p:spPr>
          <a:xfrm>
            <a:off x="719110" y="1676400"/>
            <a:ext cx="7815290" cy="35814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مربع نص 12"/>
          <p:cNvSpPr txBox="1">
            <a:spLocks noChangeArrowheads="1"/>
          </p:cNvSpPr>
          <p:nvPr/>
        </p:nvSpPr>
        <p:spPr bwMode="auto">
          <a:xfrm>
            <a:off x="1524000" y="3014663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err="1" smtClean="0">
                <a:solidFill>
                  <a:srgbClr val="FF0000"/>
                </a:solidFill>
                <a:latin typeface="Calibri" pitchFamily="34" charset="0"/>
              </a:rPr>
              <a:t>حوط</a:t>
            </a:r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الحشرة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التي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فوق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الغصن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6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57200" y="2819400"/>
            <a:ext cx="8077200" cy="3810000"/>
            <a:chOff x="457200" y="2819400"/>
            <a:chExt cx="8077200" cy="3810000"/>
          </a:xfrm>
        </p:grpSpPr>
        <p:sp>
          <p:nvSpPr>
            <p:cNvPr id="4" name="Rectangle 3"/>
            <p:cNvSpPr/>
            <p:nvPr/>
          </p:nvSpPr>
          <p:spPr>
            <a:xfrm>
              <a:off x="457200" y="2819400"/>
              <a:ext cx="8077200" cy="381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2000" contrast="46000"/>
            </a:blip>
            <a:srcRect/>
            <a:stretch>
              <a:fillRect/>
            </a:stretch>
          </p:blipFill>
          <p:spPr bwMode="auto">
            <a:xfrm>
              <a:off x="990600" y="2971800"/>
              <a:ext cx="7010400" cy="34566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lowchart: Connector 6"/>
          <p:cNvSpPr/>
          <p:nvPr/>
        </p:nvSpPr>
        <p:spPr>
          <a:xfrm>
            <a:off x="3581400" y="4114800"/>
            <a:ext cx="1219200" cy="75565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over dir="u"/>
    <p:sndAc>
      <p:stSnd>
        <p:snd r:embed="rId3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رابط خارج الصفحة 3"/>
          <p:cNvSpPr/>
          <p:nvPr/>
        </p:nvSpPr>
        <p:spPr>
          <a:xfrm>
            <a:off x="719110" y="1676400"/>
            <a:ext cx="7815290" cy="3581400"/>
          </a:xfrm>
          <a:prstGeom prst="plus">
            <a:avLst/>
          </a:prstGeom>
          <a:blipFill>
            <a:blip r:embed="rId6" cstate="print">
              <a:lum bright="40000" contrast="23000"/>
            </a:blip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مربع نص 12"/>
          <p:cNvSpPr txBox="1">
            <a:spLocks noChangeArrowheads="1"/>
          </p:cNvSpPr>
          <p:nvPr/>
        </p:nvSpPr>
        <p:spPr bwMode="auto">
          <a:xfrm>
            <a:off x="1524000" y="3014663"/>
            <a:ext cx="6400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  <a:latin typeface="Calibri" pitchFamily="34" charset="0"/>
              </a:rPr>
              <a:t>ضع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على الحشرة </a:t>
            </a:r>
            <a:r>
              <a:rPr lang="ar-SA" sz="4000" b="1" dirty="0" smtClean="0">
                <a:solidFill>
                  <a:srgbClr val="FF0000"/>
                </a:solidFill>
                <a:latin typeface="Calibri" pitchFamily="34" charset="0"/>
              </a:rPr>
              <a:t>التي 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تحت الغصن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1524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ounded Rectangle 1"/>
          <p:cNvSpPr/>
          <p:nvPr/>
        </p:nvSpPr>
        <p:spPr>
          <a:xfrm rot="21207701">
            <a:off x="7173913" y="460375"/>
            <a:ext cx="1476375" cy="1625600"/>
          </a:xfrm>
          <a:prstGeom prst="roundRect">
            <a:avLst>
              <a:gd name="adj" fmla="val 0"/>
            </a:avLst>
          </a:prstGeom>
          <a:blipFill>
            <a:blip r:embed="rId8" cstate="print">
              <a:lum bright="-12000" contrast="31000"/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8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620000" y="762000"/>
            <a:ext cx="617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6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>
    <p:cover dir="u"/>
    <p:sndAc>
      <p:stSnd>
        <p:snd r:embed="rId2" name="0154 - big 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Re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238</Words>
  <Application>Microsoft Office PowerPoint</Application>
  <PresentationFormat>عرض على الشاشة (3:4)‏</PresentationFormat>
  <Paragraphs>73</Paragraphs>
  <Slides>33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1_Office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الثالث</dc:title>
  <dc:subject>اَلْمَوْقِعُ والنَّمَطُ - هيا بنا _ اختبار الفصل</dc:subject>
  <dc:creator>ا/بندر الحازمي</dc:creator>
  <cp:keywords>حقيبة إنجاز المعلم والمعلمة</cp:keywords>
  <cp:lastModifiedBy>toshiba</cp:lastModifiedBy>
  <cp:revision>82</cp:revision>
  <dcterms:created xsi:type="dcterms:W3CDTF">2006-08-16T00:00:00Z</dcterms:created>
  <dcterms:modified xsi:type="dcterms:W3CDTF">2014-07-03T10:52:21Z</dcterms:modified>
</cp:coreProperties>
</file>