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57" r:id="rId4"/>
    <p:sldId id="273" r:id="rId5"/>
    <p:sldId id="279" r:id="rId6"/>
    <p:sldId id="276" r:id="rId7"/>
    <p:sldId id="277" r:id="rId8"/>
    <p:sldId id="278" r:id="rId9"/>
    <p:sldId id="259" r:id="rId10"/>
    <p:sldId id="272" r:id="rId11"/>
    <p:sldId id="274" r:id="rId12"/>
    <p:sldId id="281" r:id="rId13"/>
    <p:sldId id="261" r:id="rId14"/>
    <p:sldId id="280" r:id="rId1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  <a:srgbClr val="FF00FF"/>
    <a:srgbClr val="66FF33"/>
    <a:srgbClr val="FF0066"/>
    <a:srgbClr val="FF9900"/>
    <a:srgbClr val="F3219E"/>
    <a:srgbClr val="FFFFFF"/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1AD6AC-FA5B-46ED-AA72-D0E723FAAFE6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01B9F-3EF0-42A1-95E5-36CCAAC9E1A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D227BB-8D0F-4476-AC96-0C4DAF0785CD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FB03C-FBFB-4BA5-ABE8-A08D9FDADC88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1B2D18-B640-413F-8DD9-024D58711EC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0574C1-8689-45C2-B5BD-F0E1C435955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362C5-E4FB-4D8C-B3F0-B3B2CAF10198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362C5-E4FB-4D8C-B3F0-B3B2CAF10198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6B60-9417-4A23-9130-F7DA4DFCA6BC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12CC-3B4B-49D2-9BB9-91CB527BFF7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E060-EF6C-4808-AAFF-5A860F57438D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F1DB-84AA-4DE2-B19D-D5541C507D2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747B-5C4A-44B3-8F28-13464F534BC1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6F7D-6F93-4128-BBFE-E394D73BEE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428A-5162-44FC-9821-9A1D1F221FAA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906B-3BA4-4CDE-A171-F593827590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D5DE-EC68-413C-B1A1-75C751654D2E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8821-DF09-49EF-A688-0CA158F509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DB64-8FEC-46EF-84AB-5BFA62CB285F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472C-CA9C-41A1-B482-548498C8A47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EBDF-4E1E-42A9-9B98-F97F02DC2C37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68D3-2156-4629-91AC-DBAD9FF8082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F77D-8D81-4F0D-83F0-6054587091DA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4639-88A6-4BD4-8992-CB1E254DBB8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B235-99EA-45AE-9891-49D83E79D1B5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8622-EAE7-4AD7-9B3C-DB28D1845D4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D6E1-1F42-4AD5-8A84-D652957ADB38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F158-6826-4EC4-B40E-D17201C0C69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783F-C74E-41CD-8CCB-72E3A03CA131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336B-982B-4AC5-8C5E-093ECA3BAA8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773B88-3876-4D22-85C4-A4A6875CA4EE}" type="datetimeFigureOut">
              <a:rPr lang="ar-SA"/>
              <a:pPr>
                <a:defRPr/>
              </a:pPr>
              <a:t>06/09/1435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B64C3-8006-4F7A-B53B-9B80305EE8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13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3.wav"/><Relationship Id="rId7" Type="http://schemas.openxmlformats.org/officeDocument/2006/relationships/image" Target="../media/image8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1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2.wav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7.wav"/><Relationship Id="rId5" Type="http://schemas.openxmlformats.org/officeDocument/2006/relationships/audio" Target="../media/audio19.wav"/><Relationship Id="rId10" Type="http://schemas.openxmlformats.org/officeDocument/2006/relationships/image" Target="../media/image9.gif"/><Relationship Id="rId4" Type="http://schemas.openxmlformats.org/officeDocument/2006/relationships/audio" Target="../media/audio13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audio" Target="../media/audio17.wav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609600" y="3307140"/>
            <a:ext cx="5798382" cy="156966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الأعداد حتى 5</a:t>
            </a:r>
            <a:endParaRPr lang="ar-S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سحابة 12"/>
          <p:cNvSpPr/>
          <p:nvPr/>
        </p:nvSpPr>
        <p:spPr>
          <a:xfrm rot="20338658">
            <a:off x="3722369" y="856220"/>
            <a:ext cx="3923099" cy="2285223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FFF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الفصل الثاني</a:t>
            </a:r>
            <a:endParaRPr lang="ar-SA" sz="66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ضحكة طف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85800" y="-457200"/>
            <a:ext cx="7696200" cy="7848600"/>
          </a:xfrm>
          <a:prstGeom prst="roundRect">
            <a:avLst/>
          </a:prstGeom>
          <a:solidFill>
            <a:schemeClr val="tx2">
              <a:lumMod val="20000"/>
              <a:lumOff val="80000"/>
              <a:alpha val="52941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دبوس زينة 4"/>
          <p:cNvSpPr/>
          <p:nvPr/>
        </p:nvSpPr>
        <p:spPr>
          <a:xfrm rot="21130664">
            <a:off x="2941150" y="1071347"/>
            <a:ext cx="3469653" cy="906559"/>
          </a:xfrm>
          <a:prstGeom prst="plaqu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لوّن 3 تفاحات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4419600" y="381000"/>
            <a:ext cx="838200" cy="838200"/>
          </a:xfrm>
          <a:prstGeom prst="flowChartOffpageConnector">
            <a:avLst/>
          </a:prstGeom>
          <a:solidFill>
            <a:srgbClr val="7FED9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" name="صورة 23" descr="cartoon_trees_st5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926263" y="3214688"/>
            <a:ext cx="107473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صورة 26" descr="cartoon_trees_st5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75325" y="3214688"/>
            <a:ext cx="1074738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رة 27" descr="cartoon_trees_st5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640263" y="3214688"/>
            <a:ext cx="107473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صورة 28" descr="cartoon_trees_st5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489325" y="3214688"/>
            <a:ext cx="1074738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cartoon_trees_st5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354263" y="3214688"/>
            <a:ext cx="107473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صورة 30" descr="cartoon_trees_st5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19200" y="3214688"/>
            <a:ext cx="1074738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صورة 31" descr="12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3200400"/>
            <a:ext cx="1089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صورة 32" descr="12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8975" y="3200400"/>
            <a:ext cx="1089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صورة 33" descr="12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200400"/>
            <a:ext cx="1089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شكل بيضاوي 34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ضحكة طف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85800" y="-457200"/>
            <a:ext cx="7696200" cy="7848600"/>
          </a:xfrm>
          <a:prstGeom prst="roundRect">
            <a:avLst/>
          </a:prstGeom>
          <a:solidFill>
            <a:schemeClr val="tx2">
              <a:lumMod val="20000"/>
              <a:lumOff val="80000"/>
              <a:alpha val="52941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دبوس زينة 4"/>
          <p:cNvSpPr/>
          <p:nvPr/>
        </p:nvSpPr>
        <p:spPr>
          <a:xfrm rot="21130664">
            <a:off x="2513422" y="396612"/>
            <a:ext cx="4838897" cy="1908017"/>
          </a:xfrm>
          <a:prstGeom prst="plaqu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عِد </a:t>
            </a:r>
            <a:r>
              <a:rPr lang="ar-E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الزهرات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4419600" y="-457200"/>
            <a:ext cx="838200" cy="838200"/>
          </a:xfrm>
          <a:prstGeom prst="flowChartOffpageConnector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صورة 21" descr="cartoon_trees_st5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33600" y="2971800"/>
            <a:ext cx="14636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صورة 25" descr="cartoon_trees_st5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641725" y="2971800"/>
            <a:ext cx="14636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صورة 26" descr="cartoon_trees_st5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65725" y="2971800"/>
            <a:ext cx="14636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رة 27" descr="cartoon_trees_st5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537325" y="3338513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مخطط انسيابي: محطة طرفية 28"/>
          <p:cNvSpPr/>
          <p:nvPr/>
        </p:nvSpPr>
        <p:spPr>
          <a:xfrm>
            <a:off x="5638800" y="5867400"/>
            <a:ext cx="2514600" cy="762000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زهرة واحدة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" name="صورة 29" descr="Forward_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846094" y="5171282"/>
            <a:ext cx="12207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cartoon_trees_st5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9925" y="2986087"/>
            <a:ext cx="14636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85800" y="-457200"/>
            <a:ext cx="7696200" cy="7848600"/>
          </a:xfrm>
          <a:prstGeom prst="roundRect">
            <a:avLst/>
          </a:prstGeom>
          <a:solidFill>
            <a:schemeClr val="tx2">
              <a:lumMod val="20000"/>
              <a:lumOff val="80000"/>
              <a:alpha val="52941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دبوس زينة 4"/>
          <p:cNvSpPr/>
          <p:nvPr/>
        </p:nvSpPr>
        <p:spPr>
          <a:xfrm rot="21130664">
            <a:off x="2393328" y="1158610"/>
            <a:ext cx="4838897" cy="1908017"/>
          </a:xfrm>
          <a:prstGeom prst="plaqu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ارسم زهرة جديدة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4419600" y="-152400"/>
            <a:ext cx="838200" cy="838200"/>
          </a:xfrm>
          <a:prstGeom prst="flowChartOffpageConnector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" name="صورة 27" descr="cartoon_trees_st5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43400" y="3581400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مستدير الزوايا 22"/>
          <p:cNvSpPr/>
          <p:nvPr/>
        </p:nvSpPr>
        <p:spPr>
          <a:xfrm>
            <a:off x="685800" y="-457200"/>
            <a:ext cx="7696200" cy="7848600"/>
          </a:xfrm>
          <a:prstGeom prst="roundRect">
            <a:avLst/>
          </a:prstGeom>
          <a:solidFill>
            <a:schemeClr val="tx2">
              <a:lumMod val="20000"/>
              <a:lumOff val="80000"/>
              <a:alpha val="52941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7" name="دبوس زينة 26"/>
          <p:cNvSpPr/>
          <p:nvPr/>
        </p:nvSpPr>
        <p:spPr>
          <a:xfrm rot="21130664">
            <a:off x="2505289" y="764036"/>
            <a:ext cx="4597643" cy="1297258"/>
          </a:xfrm>
          <a:prstGeom prst="plaqu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عِد </a:t>
            </a:r>
            <a:r>
              <a:rPr lang="ar-EG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الكرات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مخطط انسيابي: رابط خارج الصفحة 29"/>
          <p:cNvSpPr/>
          <p:nvPr/>
        </p:nvSpPr>
        <p:spPr>
          <a:xfrm>
            <a:off x="4419600" y="-457200"/>
            <a:ext cx="838200" cy="838200"/>
          </a:xfrm>
          <a:prstGeom prst="flowChartOffpageConnector">
            <a:avLst/>
          </a:prstGeom>
          <a:solidFill>
            <a:srgbClr val="66FF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5" name="صورة 44" descr="cartoon_trees_st5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90800" y="2819400"/>
            <a:ext cx="3124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8" name="صورة 47" descr="cartoon_trees_st5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613525" y="3581400"/>
            <a:ext cx="854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9" name="مخطط انسيابي: محطة طرفية 48"/>
          <p:cNvSpPr/>
          <p:nvPr/>
        </p:nvSpPr>
        <p:spPr>
          <a:xfrm>
            <a:off x="5638800" y="5867400"/>
            <a:ext cx="2514600" cy="762000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كرتين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0" name="صورة 49" descr="Forward_1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6312694" y="5245894"/>
            <a:ext cx="12207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1" name="صورة 50" descr="cartoon_trees_st5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89525" y="4191000"/>
            <a:ext cx="854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مستدير الزوايا 22"/>
          <p:cNvSpPr/>
          <p:nvPr/>
        </p:nvSpPr>
        <p:spPr>
          <a:xfrm>
            <a:off x="685800" y="-457200"/>
            <a:ext cx="7696200" cy="7848600"/>
          </a:xfrm>
          <a:prstGeom prst="roundRect">
            <a:avLst/>
          </a:prstGeom>
          <a:solidFill>
            <a:schemeClr val="tx2">
              <a:lumMod val="20000"/>
              <a:lumOff val="80000"/>
              <a:alpha val="52941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7" name="دبوس زينة 26"/>
          <p:cNvSpPr/>
          <p:nvPr/>
        </p:nvSpPr>
        <p:spPr>
          <a:xfrm rot="21130664">
            <a:off x="2581488" y="1449836"/>
            <a:ext cx="4597643" cy="1297258"/>
          </a:xfrm>
          <a:prstGeom prst="plaqu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ارسم كرتين جديدتين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مخطط انسيابي: رابط خارج الصفحة 29"/>
          <p:cNvSpPr/>
          <p:nvPr/>
        </p:nvSpPr>
        <p:spPr>
          <a:xfrm>
            <a:off x="4419600" y="0"/>
            <a:ext cx="838200" cy="838200"/>
          </a:xfrm>
          <a:prstGeom prst="flowChartOffpageConnector">
            <a:avLst/>
          </a:prstGeom>
          <a:solidFill>
            <a:srgbClr val="66FF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8" name="صورة 47" descr="cartoon_trees_st5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38800" y="4191000"/>
            <a:ext cx="854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1" name="صورة 50" descr="cartoon_trees_st5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52800" y="4191000"/>
            <a:ext cx="854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22"/>
          <p:cNvGrpSpPr>
            <a:grpSpLocks/>
          </p:cNvGrpSpPr>
          <p:nvPr/>
        </p:nvGrpSpPr>
        <p:grpSpPr bwMode="auto">
          <a:xfrm>
            <a:off x="2590800" y="762000"/>
            <a:ext cx="3886200" cy="3886200"/>
            <a:chOff x="6400800" y="-990600"/>
            <a:chExt cx="3886200" cy="3886200"/>
          </a:xfrm>
        </p:grpSpPr>
        <p:sp>
          <p:nvSpPr>
            <p:cNvPr id="3" name="شمس 2"/>
            <p:cNvSpPr/>
            <p:nvPr/>
          </p:nvSpPr>
          <p:spPr>
            <a:xfrm>
              <a:off x="6400800" y="-990600"/>
              <a:ext cx="3886200" cy="3886200"/>
            </a:xfrm>
            <a:prstGeom prst="sun">
              <a:avLst/>
            </a:prstGeom>
            <a:gradFill flip="none" rotWithShape="1">
              <a:gsLst>
                <a:gs pos="0">
                  <a:srgbClr val="FFF200">
                    <a:alpha val="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THAGHR 04 036" pitchFamily="2" charset="-78"/>
              </a:endParaRPr>
            </a:p>
          </p:txBody>
        </p:sp>
        <p:sp>
          <p:nvSpPr>
            <p:cNvPr id="4" name="مستطيل 3">
              <a:hlinkClick r:id="" action="ppaction://hlinkshowjump?jump=firstslide"/>
            </p:cNvPr>
            <p:cNvSpPr/>
            <p:nvPr/>
          </p:nvSpPr>
          <p:spPr>
            <a:xfrm rot="20629884">
              <a:off x="7221450" y="512356"/>
              <a:ext cx="2095445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W1 THAGHR 04 036" pitchFamily="2" charset="-78"/>
                </a:rPr>
                <a:t>أ</a:t>
              </a:r>
              <a:r>
                <a:rPr lang="ar-SA" sz="6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W1 THAGHR 04 036" pitchFamily="2" charset="-78"/>
                </a:rPr>
                <a:t>ستكشف</a:t>
              </a:r>
              <a:endPara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W1 THAGHR 04 036" pitchFamily="2" charset="-78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685800" y="-457200"/>
            <a:ext cx="7696200" cy="7848600"/>
          </a:xfrm>
          <a:prstGeom prst="roundRect">
            <a:avLst/>
          </a:prstGeom>
          <a:solidFill>
            <a:srgbClr val="FFFF00">
              <a:alpha val="52941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مخطط انسيابي: رابط خارج الصفحة 3"/>
          <p:cNvSpPr/>
          <p:nvPr/>
        </p:nvSpPr>
        <p:spPr>
          <a:xfrm>
            <a:off x="2057400" y="340162"/>
            <a:ext cx="4800600" cy="955477"/>
          </a:xfrm>
          <a:prstGeom prst="flowChartOffpageConnector">
            <a:avLst/>
          </a:prstGeom>
          <a:solidFill>
            <a:srgbClr val="F3219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كم غَزَالاً في </a:t>
            </a:r>
            <a:r>
              <a:rPr lang="ar-EG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الصّورَة؟</a:t>
            </a:r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صورة 12" descr="ZebraCartoon1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1057" y="1920257"/>
            <a:ext cx="3413743" cy="3413743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شبه منحرف 15"/>
          <p:cNvSpPr/>
          <p:nvPr/>
        </p:nvSpPr>
        <p:spPr>
          <a:xfrm>
            <a:off x="2362200" y="5867400"/>
            <a:ext cx="3581400" cy="606082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غزالان 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صورة 16" descr="ZebraCartoon1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39265" y="1539257"/>
            <a:ext cx="4418535" cy="4023343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20" name="مخطط انسيابي: رابط 19"/>
          <p:cNvSpPr/>
          <p:nvPr/>
        </p:nvSpPr>
        <p:spPr>
          <a:xfrm>
            <a:off x="5943600" y="5638800"/>
            <a:ext cx="152400" cy="152400"/>
          </a:xfrm>
          <a:prstGeom prst="flowChartConnector">
            <a:avLst/>
          </a:prstGeom>
          <a:solidFill>
            <a:srgbClr val="F321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2" name="مخطط انسيابي: رابط 21"/>
          <p:cNvSpPr/>
          <p:nvPr/>
        </p:nvSpPr>
        <p:spPr>
          <a:xfrm>
            <a:off x="5943600" y="5867400"/>
            <a:ext cx="228600" cy="228600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3" name="مخطط انسيابي: رابط 22"/>
          <p:cNvSpPr/>
          <p:nvPr/>
        </p:nvSpPr>
        <p:spPr>
          <a:xfrm>
            <a:off x="3200400" y="5638800"/>
            <a:ext cx="152400" cy="152400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6" name="مخطط انسيابي: رابط 25"/>
          <p:cNvSpPr/>
          <p:nvPr/>
        </p:nvSpPr>
        <p:spPr>
          <a:xfrm>
            <a:off x="3124200" y="5867400"/>
            <a:ext cx="228600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صا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صا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85800" y="-457200"/>
            <a:ext cx="7696200" cy="7848600"/>
          </a:xfrm>
          <a:prstGeom prst="roundRect">
            <a:avLst/>
          </a:prstGeom>
          <a:solidFill>
            <a:srgbClr val="FFFF00">
              <a:alpha val="52941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مخطط انسيابي: رابط خارج الصفحة 4"/>
          <p:cNvSpPr/>
          <p:nvPr/>
        </p:nvSpPr>
        <p:spPr>
          <a:xfrm>
            <a:off x="2362200" y="340162"/>
            <a:ext cx="4495800" cy="1031915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كم عَيْنَاً في الصّورَة؟</a:t>
            </a:r>
            <a:endParaRPr lang="ar-SA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صورة 5" descr="ZebraCartoon1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057" y="1920257"/>
            <a:ext cx="3413743" cy="3413743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شبه منحرف 6"/>
          <p:cNvSpPr/>
          <p:nvPr/>
        </p:nvSpPr>
        <p:spPr>
          <a:xfrm>
            <a:off x="3352800" y="5867400"/>
            <a:ext cx="2590800" cy="606082"/>
          </a:xfrm>
          <a:prstGeom prst="trapezoid">
            <a:avLst/>
          </a:prstGeom>
          <a:solidFill>
            <a:srgbClr val="FF99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عيون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341948" y="1066800"/>
            <a:ext cx="4972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  <a:cs typeface="W1 THAGHR 04 036" pitchFamily="2" charset="-78"/>
              </a:rPr>
              <a:t>√</a:t>
            </a:r>
          </a:p>
        </p:txBody>
      </p:sp>
      <p:pic>
        <p:nvPicPr>
          <p:cNvPr id="16" name="صورة 15" descr="ZebraCartoon1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39265" y="1539257"/>
            <a:ext cx="4418535" cy="4023343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7" name="مخطط انسيابي: رابط 16"/>
          <p:cNvSpPr/>
          <p:nvPr/>
        </p:nvSpPr>
        <p:spPr>
          <a:xfrm>
            <a:off x="5943600" y="5638800"/>
            <a:ext cx="152400" cy="152400"/>
          </a:xfrm>
          <a:prstGeom prst="flowChartConnector">
            <a:avLst/>
          </a:prstGeom>
          <a:solidFill>
            <a:srgbClr val="F321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8" name="مخطط انسيابي: رابط 17"/>
          <p:cNvSpPr/>
          <p:nvPr/>
        </p:nvSpPr>
        <p:spPr>
          <a:xfrm>
            <a:off x="5943600" y="5867400"/>
            <a:ext cx="228600" cy="228600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9" name="مخطط انسيابي: رابط 18"/>
          <p:cNvSpPr/>
          <p:nvPr/>
        </p:nvSpPr>
        <p:spPr>
          <a:xfrm>
            <a:off x="3200400" y="5638800"/>
            <a:ext cx="152400" cy="152400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0" name="مخطط انسيابي: رابط 19"/>
          <p:cNvSpPr/>
          <p:nvPr/>
        </p:nvSpPr>
        <p:spPr>
          <a:xfrm>
            <a:off x="3124200" y="5867400"/>
            <a:ext cx="228600" cy="2286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62000" y="-533400"/>
            <a:ext cx="7696200" cy="7848600"/>
          </a:xfrm>
          <a:prstGeom prst="roundRect">
            <a:avLst/>
          </a:prstGeom>
          <a:solidFill>
            <a:srgbClr val="FFFF00">
              <a:alpha val="52941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dirty="0"/>
          </a:p>
        </p:txBody>
      </p:sp>
      <p:sp>
        <p:nvSpPr>
          <p:cNvPr id="5" name="مخطط انسيابي: رابط خارج الصفحة 4"/>
          <p:cNvSpPr/>
          <p:nvPr/>
        </p:nvSpPr>
        <p:spPr>
          <a:xfrm>
            <a:off x="2362200" y="340162"/>
            <a:ext cx="4495800" cy="1031915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المفردات</a:t>
            </a:r>
            <a:endParaRPr lang="ar-SA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341948" y="1066800"/>
            <a:ext cx="4972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owcard Gothic" pitchFamily="82" charset="0"/>
                <a:cs typeface="W1 THAGHR 04 036" pitchFamily="2" charset="-78"/>
              </a:rPr>
              <a:t>√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495800" y="1371600"/>
            <a:ext cx="805029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أعد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79893" y="1981200"/>
            <a:ext cx="1031051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العدد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365466" y="2477869"/>
            <a:ext cx="1047082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صفر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438460" y="3011269"/>
            <a:ext cx="1050288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واحد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4437658" y="3620869"/>
            <a:ext cx="1051891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اثنان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456092" y="4343400"/>
            <a:ext cx="1031052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ثلاثة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431304" y="4916269"/>
            <a:ext cx="1141659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أربعة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371247" y="5525869"/>
            <a:ext cx="1290739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خمسة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94 - baby tal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304800" y="1905000"/>
            <a:ext cx="9829800" cy="4267200"/>
          </a:xfrm>
          <a:prstGeom prst="roundRect">
            <a:avLst/>
          </a:prstGeom>
          <a:solidFill>
            <a:srgbClr val="FF00FF">
              <a:alpha val="6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 bwMode="auto">
          <a:xfrm>
            <a:off x="3348038" y="1844675"/>
            <a:ext cx="2209800" cy="1020763"/>
          </a:xfrm>
          <a:prstGeom prst="round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atin typeface="+mn-lt"/>
                <a:cs typeface="+mj-cs"/>
              </a:rPr>
              <a:t>نشاط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762000" y="2962275"/>
            <a:ext cx="76200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bg1"/>
                </a:solidFill>
                <a:latin typeface="+mn-lt"/>
                <a:cs typeface="+mj-cs"/>
              </a:rPr>
              <a:t>اطلب إلى طفلك أن يعد أشياء </a:t>
            </a:r>
            <a:r>
              <a:rPr lang="ar-EG" sz="4800" b="1" dirty="0" err="1">
                <a:solidFill>
                  <a:schemeClr val="bg1"/>
                </a:solidFill>
                <a:latin typeface="+mn-lt"/>
                <a:cs typeface="+mj-cs"/>
              </a:rPr>
              <a:t>مختلفة.</a:t>
            </a:r>
            <a:r>
              <a:rPr lang="ar-EG" sz="4800" b="1" dirty="0">
                <a:solidFill>
                  <a:schemeClr val="bg1"/>
                </a:solidFill>
                <a:latin typeface="+mn-lt"/>
                <a:cs typeface="+mj-cs"/>
              </a:rPr>
              <a:t> فمثلاً، اسأله كم فنجاناً على </a:t>
            </a:r>
            <a:r>
              <a:rPr lang="ar-EG" sz="4800" b="1" dirty="0" err="1">
                <a:solidFill>
                  <a:schemeClr val="bg1"/>
                </a:solidFill>
                <a:latin typeface="+mn-lt"/>
                <a:cs typeface="+mj-cs"/>
              </a:rPr>
              <a:t>المنضدة؟</a:t>
            </a:r>
            <a:r>
              <a:rPr lang="ar-EG" sz="4800" b="1" dirty="0">
                <a:solidFill>
                  <a:schemeClr val="bg1"/>
                </a:solidFill>
                <a:latin typeface="+mn-lt"/>
                <a:cs typeface="+mj-cs"/>
              </a:rPr>
              <a:t> كم تفاحة في </a:t>
            </a:r>
            <a:r>
              <a:rPr lang="ar-EG" sz="4800" b="1" dirty="0" err="1">
                <a:solidFill>
                  <a:schemeClr val="bg1"/>
                </a:solidFill>
                <a:latin typeface="+mn-lt"/>
                <a:cs typeface="+mj-cs"/>
              </a:rPr>
              <a:t>الطبق؟</a:t>
            </a:r>
            <a:r>
              <a:rPr lang="ar-EG" sz="4800" b="1" dirty="0">
                <a:solidFill>
                  <a:schemeClr val="bg1"/>
                </a:solidFill>
                <a:latin typeface="+mn-lt"/>
                <a:cs typeface="+mj-cs"/>
              </a:rPr>
              <a:t> كم كتاباً على  الرف؟</a:t>
            </a:r>
            <a:endParaRPr lang="en-GB" sz="4800" b="1" dirty="0">
              <a:solidFill>
                <a:schemeClr val="bg1"/>
              </a:solidFill>
              <a:latin typeface="+mn-lt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4343400" y="304800"/>
            <a:ext cx="4343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/>
              <a:t>أسرتي العزيزة</a:t>
            </a:r>
            <a:endParaRPr lang="ar-EG" sz="4800" b="1" dirty="0"/>
          </a:p>
        </p:txBody>
      </p:sp>
      <p:sp>
        <p:nvSpPr>
          <p:cNvPr id="5" name="موجة مزدوجة 4"/>
          <p:cNvSpPr/>
          <p:nvPr/>
        </p:nvSpPr>
        <p:spPr>
          <a:xfrm>
            <a:off x="990600" y="2209800"/>
            <a:ext cx="7086600" cy="3124200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أبدأ اليوم دراسة الفصل ال</a:t>
            </a:r>
            <a:r>
              <a:rPr lang="ar-EG" sz="2800" b="1" dirty="0">
                <a:solidFill>
                  <a:schemeClr val="tx1"/>
                </a:solidFill>
              </a:rPr>
              <a:t>ثاني</a:t>
            </a:r>
            <a:r>
              <a:rPr lang="ar-SA" sz="2800" b="1" dirty="0">
                <a:solidFill>
                  <a:schemeClr val="tx1"/>
                </a:solidFill>
              </a:rPr>
              <a:t>, وأتعلم فيه </a:t>
            </a:r>
            <a:r>
              <a:rPr lang="ar-EG" sz="2800" b="1" dirty="0">
                <a:solidFill>
                  <a:schemeClr val="tx1"/>
                </a:solidFill>
              </a:rPr>
              <a:t>عد الأعداد حتى 5 وقراءتها </a:t>
            </a:r>
            <a:r>
              <a:rPr lang="ar-EG" sz="2800" b="1" dirty="0" err="1">
                <a:solidFill>
                  <a:schemeClr val="tx1"/>
                </a:solidFill>
              </a:rPr>
              <a:t>وكتابتها.</a:t>
            </a:r>
            <a:r>
              <a:rPr lang="ar-EG" sz="2800" b="1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 وهذا نشاط يمكن أن </a:t>
            </a:r>
            <a:r>
              <a:rPr lang="ar-EG" sz="2800" b="1" dirty="0" smtClean="0">
                <a:solidFill>
                  <a:schemeClr val="tx1"/>
                </a:solidFill>
              </a:rPr>
              <a:t>ننفذه </a:t>
            </a:r>
            <a:r>
              <a:rPr lang="ar-SA" sz="2800" b="1" dirty="0" smtClean="0">
                <a:solidFill>
                  <a:schemeClr val="tx1"/>
                </a:solidFill>
              </a:rPr>
              <a:t>معاَ</a:t>
            </a:r>
            <a:r>
              <a:rPr lang="ar-SA" sz="2800" b="1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tx1"/>
                </a:solidFill>
              </a:rPr>
              <a:t>مع وافر الحب ابنكم / ابنتكم .....................</a:t>
            </a:r>
            <a:endParaRPr lang="ar-EG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>
            <a:grpSpLocks/>
          </p:cNvGrpSpPr>
          <p:nvPr/>
        </p:nvGrpSpPr>
        <p:grpSpPr bwMode="auto">
          <a:xfrm>
            <a:off x="1219200" y="1600200"/>
            <a:ext cx="5867400" cy="4191000"/>
            <a:chOff x="152400" y="5105400"/>
            <a:chExt cx="2590800" cy="1600200"/>
          </a:xfrm>
        </p:grpSpPr>
        <p:sp>
          <p:nvSpPr>
            <p:cNvPr id="5" name="وسيلة شرح على شكل سحابة 4"/>
            <p:cNvSpPr/>
            <p:nvPr/>
          </p:nvSpPr>
          <p:spPr>
            <a:xfrm>
              <a:off x="152400" y="5105400"/>
              <a:ext cx="2590800" cy="1600200"/>
            </a:xfrm>
            <a:prstGeom prst="cloudCallout">
              <a:avLst>
                <a:gd name="adj1" fmla="val 63726"/>
                <a:gd name="adj2" fmla="val 39881"/>
              </a:avLst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2800"/>
            </a:p>
          </p:txBody>
        </p:sp>
        <p:sp>
          <p:nvSpPr>
            <p:cNvPr id="6" name="مستطيل 5">
              <a:hlinkClick r:id="" action="ppaction://hlinkshowjump?jump=firstslide"/>
            </p:cNvPr>
            <p:cNvSpPr/>
            <p:nvPr/>
          </p:nvSpPr>
          <p:spPr>
            <a:xfrm rot="523866">
              <a:off x="1020093" y="5528478"/>
              <a:ext cx="930924" cy="5993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9600" dirty="0" smtClean="0">
                  <a:ln w="28575">
                    <a:solidFill>
                      <a:srgbClr val="F3219E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W1 THAGHR 04 036" pitchFamily="2" charset="-78"/>
                </a:rPr>
                <a:t>ال</a:t>
              </a:r>
              <a:r>
                <a:rPr lang="ar-SA" sz="9600" dirty="0" smtClean="0">
                  <a:ln w="28575">
                    <a:solidFill>
                      <a:srgbClr val="F3219E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W1 THAGHR 04 036" pitchFamily="2" charset="-78"/>
                </a:rPr>
                <a:t>تهيئة</a:t>
              </a:r>
              <a:endParaRPr lang="ar-SA" sz="9600" dirty="0">
                <a:ln w="28575">
                  <a:solidFill>
                    <a:srgbClr val="F3219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W1 THAGHR 04 036" pitchFamily="2" charset="-78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85800" y="-457200"/>
            <a:ext cx="7696200" cy="7848600"/>
          </a:xfrm>
          <a:prstGeom prst="roundRect">
            <a:avLst/>
          </a:prstGeom>
          <a:solidFill>
            <a:schemeClr val="tx2">
              <a:lumMod val="20000"/>
              <a:lumOff val="80000"/>
              <a:alpha val="52941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مستطيل ذو زوايا قطرية مخدوشة 4"/>
          <p:cNvSpPr/>
          <p:nvPr/>
        </p:nvSpPr>
        <p:spPr>
          <a:xfrm rot="21130664">
            <a:off x="2251422" y="1240144"/>
            <a:ext cx="5525152" cy="896362"/>
          </a:xfrm>
          <a:prstGeom prst="snip2DiagRect">
            <a:avLst>
              <a:gd name="adj1" fmla="val 0"/>
              <a:gd name="adj2" fmla="val 28587"/>
            </a:avLst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صل بخط بين الأشياء المتقابلة</a:t>
            </a:r>
            <a:endParaRPr lang="ar-SA" sz="36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سهم للأسفل 11"/>
          <p:cNvSpPr/>
          <p:nvPr/>
        </p:nvSpPr>
        <p:spPr>
          <a:xfrm>
            <a:off x="4267200" y="457200"/>
            <a:ext cx="838200" cy="838200"/>
          </a:xfrm>
          <a:prstGeom prst="downArrow">
            <a:avLst/>
          </a:prstGeom>
          <a:solidFill>
            <a:srgbClr val="F3219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2" name="صورة 21" descr="fish-cartoon-835x102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7313" y="4329113"/>
            <a:ext cx="2185987" cy="26812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صورة 22" descr="fish-cartoon-835x102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7313" y="2195513"/>
            <a:ext cx="2185987" cy="26812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صورة 24" descr="gren1fs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3600" y="2938463"/>
            <a:ext cx="1714500" cy="11620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رة 27" descr="gren1fs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71700" y="5162550"/>
            <a:ext cx="1714500" cy="11620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رابط مستقيم 32"/>
          <p:cNvCxnSpPr>
            <a:endCxn id="25" idx="3"/>
          </p:cNvCxnSpPr>
          <p:nvPr/>
        </p:nvCxnSpPr>
        <p:spPr>
          <a:xfrm rot="10800000" flipV="1">
            <a:off x="3848100" y="3490913"/>
            <a:ext cx="1714500" cy="28575"/>
          </a:xfrm>
          <a:prstGeom prst="line">
            <a:avLst/>
          </a:prstGeom>
          <a:ln>
            <a:solidFill>
              <a:srgbClr val="00539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>
            <a:endCxn id="28" idx="3"/>
          </p:cNvCxnSpPr>
          <p:nvPr/>
        </p:nvCxnSpPr>
        <p:spPr>
          <a:xfrm rot="10800000" flipV="1">
            <a:off x="3886200" y="5695950"/>
            <a:ext cx="1714500" cy="47625"/>
          </a:xfrm>
          <a:prstGeom prst="line">
            <a:avLst/>
          </a:prstGeom>
          <a:ln>
            <a:solidFill>
              <a:srgbClr val="005392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حر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حر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125</Words>
  <Application>Microsoft Office PowerPoint</Application>
  <PresentationFormat>عرض على الشاشة (3:4)‏</PresentationFormat>
  <Paragraphs>45</Paragraphs>
  <Slides>14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1ب- الفصل الثاني</dc:title>
  <dc:subject>مقدمة و تهيئة الفصل الثاني</dc:subject>
  <dc:creator>أ/بندر الحازمي</dc:creator>
  <cp:keywords>حقيبة إنجاز المعلم والمعلمة</cp:keywords>
  <cp:lastModifiedBy>toshiba</cp:lastModifiedBy>
  <cp:revision>256</cp:revision>
  <dcterms:created xsi:type="dcterms:W3CDTF">2009-07-10T10:51:31Z</dcterms:created>
  <dcterms:modified xsi:type="dcterms:W3CDTF">2014-07-03T09:37:28Z</dcterms:modified>
</cp:coreProperties>
</file>