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98" d="100"/>
          <a:sy n="98" d="100"/>
        </p:scale>
        <p:origin x="-90"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a:prstGeom prst="rect">
            <a:avLst/>
          </a:prstGeo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F092E0E-1720-4A17-9873-4FC39346E901}" type="datetimeFigureOut">
              <a:rPr lang="ar-SA" smtClean="0"/>
              <a:t>19/07/37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134096E-A220-4DE5-AFE5-1A3C0A7D1765}"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1600200"/>
            <a:ext cx="8229600" cy="4525963"/>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F092E0E-1720-4A17-9873-4FC39346E901}" type="datetimeFigureOut">
              <a:rPr lang="ar-SA" smtClean="0"/>
              <a:t>19/07/37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134096E-A220-4DE5-AFE5-1A3C0A7D1765}"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a:prstGeom prst="rect">
            <a:avLst/>
          </a:prstGeo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F092E0E-1720-4A17-9873-4FC39346E901}" type="datetimeFigureOut">
              <a:rPr lang="ar-SA" smtClean="0"/>
              <a:t>19/07/37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134096E-A220-4DE5-AFE5-1A3C0A7D1765}"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57200" y="1600200"/>
            <a:ext cx="8229600" cy="4525963"/>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F092E0E-1720-4A17-9873-4FC39346E901}" type="datetimeFigureOut">
              <a:rPr lang="ar-SA" smtClean="0"/>
              <a:t>19/07/37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134096E-A220-4DE5-AFE5-1A3C0A7D1765}"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F092E0E-1720-4A17-9873-4FC39346E901}" type="datetimeFigureOut">
              <a:rPr lang="ar-SA" smtClean="0"/>
              <a:t>19/07/37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134096E-A220-4DE5-AFE5-1A3C0A7D1765}"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F092E0E-1720-4A17-9873-4FC39346E901}" type="datetimeFigureOut">
              <a:rPr lang="ar-SA" smtClean="0"/>
              <a:t>19/07/37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134096E-A220-4DE5-AFE5-1A3C0A7D1765}"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F092E0E-1720-4A17-9873-4FC39346E901}" type="datetimeFigureOut">
              <a:rPr lang="ar-SA" smtClean="0"/>
              <a:t>19/07/37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134096E-A220-4DE5-AFE5-1A3C0A7D1765}"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F092E0E-1720-4A17-9873-4FC39346E901}" type="datetimeFigureOut">
              <a:rPr lang="ar-SA" smtClean="0"/>
              <a:t>19/07/37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134096E-A220-4DE5-AFE5-1A3C0A7D1765}"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F092E0E-1720-4A17-9873-4FC39346E901}" type="datetimeFigureOut">
              <a:rPr lang="ar-SA" smtClean="0"/>
              <a:t>19/07/37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134096E-A220-4DE5-AFE5-1A3C0A7D1765}"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a:prstGeom prst="rect">
            <a:avLst/>
          </a:prstGeo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F092E0E-1720-4A17-9873-4FC39346E901}" type="datetimeFigureOut">
              <a:rPr lang="ar-SA" smtClean="0"/>
              <a:t>19/07/37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134096E-A220-4DE5-AFE5-1A3C0A7D1765}"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a:prstGeom prst="rect">
            <a:avLst/>
          </a:prstGeo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F092E0E-1720-4A17-9873-4FC39346E901}" type="datetimeFigureOut">
              <a:rPr lang="ar-SA" smtClean="0"/>
              <a:t>19/07/37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134096E-A220-4DE5-AFE5-1A3C0A7D1765}"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F092E0E-1720-4A17-9873-4FC39346E901}" type="datetimeFigureOut">
              <a:rPr lang="ar-SA" smtClean="0"/>
              <a:t>19/07/37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134096E-A220-4DE5-AFE5-1A3C0A7D1765}" type="slidenum">
              <a:rPr lang="ar-SA" smtClean="0"/>
              <a:t>‹#›</a:t>
            </a:fld>
            <a:endParaRPr lang="ar-SA"/>
          </a:p>
        </p:txBody>
      </p:sp>
      <p:sp>
        <p:nvSpPr>
          <p:cNvPr id="7" name="Rectangle 1"/>
          <p:cNvSpPr/>
          <p:nvPr userDrawn="1"/>
        </p:nvSpPr>
        <p:spPr>
          <a:xfrm>
            <a:off x="0" y="0"/>
            <a:ext cx="9144000" cy="6858000"/>
          </a:xfrm>
          <a:prstGeom prst="rect">
            <a:avLst/>
          </a:prstGeom>
          <a:blipFill>
            <a:blip r:embed="rId1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
                                        <p:tgtEl>
                                          <p:spTgt spid="7"/>
                                        </p:tgtEl>
                                      </p:cBhvr>
                                    </p:animEffect>
                                    <p:anim calcmode="lin" valueType="num">
                                      <p:cBhvr>
                                        <p:cTn id="8" dur="200" fill="hold"/>
                                        <p:tgtEl>
                                          <p:spTgt spid="7"/>
                                        </p:tgtEl>
                                        <p:attrNameLst>
                                          <p:attrName>ppt_x</p:attrName>
                                        </p:attrNameLst>
                                      </p:cBhvr>
                                      <p:tavLst>
                                        <p:tav tm="0">
                                          <p:val>
                                            <p:strVal val="#ppt_x"/>
                                          </p:val>
                                        </p:tav>
                                        <p:tav tm="100000">
                                          <p:val>
                                            <p:strVal val="#ppt_x"/>
                                          </p:val>
                                        </p:tav>
                                      </p:tavLst>
                                    </p:anim>
                                    <p:anim calcmode="lin" valueType="num">
                                      <p:cBhvr>
                                        <p:cTn id="9" dur="200" fill="hold"/>
                                        <p:tgtEl>
                                          <p:spTgt spid="7"/>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17.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8.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9.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20.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22.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23.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24.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25.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26.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27.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28.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30.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31.wav"/><Relationship Id="rId1" Type="http://schemas.openxmlformats.org/officeDocument/2006/relationships/slideLayout" Target="../slideLayouts/slideLayout7.xml"/><Relationship Id="rId6" Type="http://schemas.openxmlformats.org/officeDocument/2006/relationships/audio" Target="../media/audio35.wav"/><Relationship Id="rId5" Type="http://schemas.openxmlformats.org/officeDocument/2006/relationships/audio" Target="../media/audio34.wav"/><Relationship Id="rId4" Type="http://schemas.openxmlformats.org/officeDocument/2006/relationships/audio" Target="../media/audio33.wav"/></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audio" Target="../media/audio9.wav"/></Relationships>
</file>

<file path=ppt/slides/_rels/slide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0.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audio" Target="../media/audio12.wav"/></Relationships>
</file>

<file path=ppt/slides/_rels/slide9.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Box 5"/>
          <p:cNvSpPr txBox="1">
            <a:spLocks noChangeArrowheads="1"/>
          </p:cNvSpPr>
          <p:nvPr/>
        </p:nvSpPr>
        <p:spPr bwMode="auto">
          <a:xfrm>
            <a:off x="2411760" y="2100249"/>
            <a:ext cx="4508500" cy="1015663"/>
          </a:xfrm>
          <a:prstGeom prst="rect">
            <a:avLst/>
          </a:prstGeom>
          <a:noFill/>
          <a:ln w="9525">
            <a:noFill/>
            <a:miter lim="800000"/>
            <a:headEnd/>
            <a:tailEnd/>
          </a:ln>
        </p:spPr>
        <p:txBody>
          <a:bodyPr>
            <a:spAutoFit/>
          </a:bodyPr>
          <a:lstStyle/>
          <a:p>
            <a:pPr algn="ctr"/>
            <a:r>
              <a:rPr lang="ar-SA" sz="6000" b="1" dirty="0"/>
              <a:t>الدرس الثامن</a:t>
            </a:r>
            <a:endParaRPr lang="ar-EG" sz="6000" dirty="0"/>
          </a:p>
        </p:txBody>
      </p:sp>
      <p:sp>
        <p:nvSpPr>
          <p:cNvPr id="2052" name="مربع نص 3"/>
          <p:cNvSpPr txBox="1">
            <a:spLocks noChangeArrowheads="1"/>
          </p:cNvSpPr>
          <p:nvPr/>
        </p:nvSpPr>
        <p:spPr bwMode="auto">
          <a:xfrm>
            <a:off x="2429520" y="3789040"/>
            <a:ext cx="4640408" cy="1323439"/>
          </a:xfrm>
          <a:prstGeom prst="rect">
            <a:avLst/>
          </a:prstGeom>
          <a:noFill/>
          <a:ln w="9525">
            <a:noFill/>
            <a:miter lim="800000"/>
            <a:headEnd/>
            <a:tailEnd/>
          </a:ln>
        </p:spPr>
        <p:txBody>
          <a:bodyPr wrap="square">
            <a:spAutoFit/>
          </a:bodyPr>
          <a:lstStyle/>
          <a:p>
            <a:pPr algn="ctr"/>
            <a:r>
              <a:rPr lang="ar-SA" sz="4000" b="1" dirty="0">
                <a:solidFill>
                  <a:srgbClr val="FF0000"/>
                </a:solidFill>
              </a:rPr>
              <a:t>فضل </a:t>
            </a:r>
            <a:r>
              <a:rPr lang="ar-SA" sz="4000" b="1" dirty="0" smtClean="0">
                <a:solidFill>
                  <a:srgbClr val="FF0000"/>
                </a:solidFill>
              </a:rPr>
              <a:t>الوضوء</a:t>
            </a:r>
          </a:p>
          <a:p>
            <a:pPr algn="ctr"/>
            <a:r>
              <a:rPr lang="ar-SA" sz="4000" b="1" dirty="0" smtClean="0">
                <a:solidFill>
                  <a:srgbClr val="3333FF"/>
                </a:solidFill>
              </a:rPr>
              <a:t>فضل إسباغ الوضوء</a:t>
            </a:r>
            <a:endParaRPr lang="ar-SA" sz="4000" b="1" dirty="0">
              <a:solidFill>
                <a:srgbClr val="3333FF"/>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checkerboard(across)">
                                      <p:cBhvr>
                                        <p:cTn id="7" dur="500"/>
                                        <p:tgtEl>
                                          <p:spTgt spid="2055"/>
                                        </p:tgtEl>
                                      </p:cBhvr>
                                    </p:animEffect>
                                  </p:childTnLst>
                                  <p:subTnLst>
                                    <p:audio>
                                      <p:cMediaNode>
                                        <p:cTn display="0" masterRel="sameClick">
                                          <p:stCondLst>
                                            <p:cond evt="begin" delay="0">
                                              <p:tn val="5"/>
                                            </p:cond>
                                          </p:stCondLst>
                                          <p:endCondLst>
                                            <p:cond evt="onStopAudio" delay="0">
                                              <p:tgtEl>
                                                <p:sldTgt/>
                                              </p:tgtEl>
                                            </p:cond>
                                          </p:endCondLst>
                                        </p:cTn>
                                        <p:tgtEl>
                                          <p:sndTgt r:embed="rId2" name="1 فضل.wav"/>
                                        </p:tgtEl>
                                      </p:cMediaNode>
                                    </p:audio>
                                  </p:subTnLst>
                                </p:cTn>
                              </p:par>
                            </p:childTnLst>
                          </p:cTn>
                        </p:par>
                        <p:par>
                          <p:cTn id="8" fill="hold">
                            <p:stCondLst>
                              <p:cond delay="500"/>
                            </p:stCondLst>
                            <p:childTnLst>
                              <p:par>
                                <p:cTn id="9" presetID="6" presetClass="entr" presetSubtype="16" fill="hold" grpId="0" nodeType="afterEffect">
                                  <p:stCondLst>
                                    <p:cond delay="2000"/>
                                  </p:stCondLst>
                                  <p:childTnLst>
                                    <p:set>
                                      <p:cBhvr>
                                        <p:cTn id="10" dur="1" fill="hold">
                                          <p:stCondLst>
                                            <p:cond delay="0"/>
                                          </p:stCondLst>
                                        </p:cTn>
                                        <p:tgtEl>
                                          <p:spTgt spid="2052"/>
                                        </p:tgtEl>
                                        <p:attrNameLst>
                                          <p:attrName>style.visibility</p:attrName>
                                        </p:attrNameLst>
                                      </p:cBhvr>
                                      <p:to>
                                        <p:strVal val="visible"/>
                                      </p:to>
                                    </p:set>
                                    <p:animEffect transition="in" filter="circle(in)">
                                      <p:cBhvr>
                                        <p:cTn id="11"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ChangeArrowheads="1"/>
          </p:cNvSpPr>
          <p:nvPr/>
        </p:nvSpPr>
        <p:spPr bwMode="auto">
          <a:xfrm>
            <a:off x="1524212" y="3431490"/>
            <a:ext cx="6381328" cy="1481175"/>
          </a:xfrm>
          <a:prstGeom prst="rect">
            <a:avLst/>
          </a:prstGeom>
          <a:noFill/>
          <a:ln w="9525">
            <a:noFill/>
            <a:miter lim="800000"/>
            <a:headEnd/>
            <a:tailEnd/>
          </a:ln>
        </p:spPr>
        <p:txBody>
          <a:bodyPr wrap="square" anchor="ctr">
            <a:spAutoFit/>
          </a:bodyPr>
          <a:lstStyle/>
          <a:p>
            <a:pPr>
              <a:lnSpc>
                <a:spcPct val="150000"/>
              </a:lnSpc>
              <a:tabLst>
                <a:tab pos="457200" algn="l"/>
              </a:tabLst>
            </a:pPr>
            <a:r>
              <a:rPr lang="ar-SA" sz="3200" b="1" dirty="0" smtClean="0">
                <a:solidFill>
                  <a:srgbClr val="FF0000"/>
                </a:solidFill>
                <a:cs typeface="Times New Roman" pitchFamily="18" charset="0"/>
              </a:rPr>
              <a:t>نسبه: </a:t>
            </a:r>
            <a:r>
              <a:rPr lang="ar-SA" sz="3200" b="1" dirty="0" smtClean="0">
                <a:solidFill>
                  <a:srgbClr val="000000"/>
                </a:solidFill>
                <a:cs typeface="Times New Roman" pitchFamily="18" charset="0"/>
              </a:rPr>
              <a:t>أبو </a:t>
            </a:r>
            <a:r>
              <a:rPr lang="ar-SA" sz="3200" b="1" dirty="0">
                <a:solidFill>
                  <a:srgbClr val="000000"/>
                </a:solidFill>
                <a:cs typeface="Times New Roman" pitchFamily="18" charset="0"/>
              </a:rPr>
              <a:t>حفص عمر بن الخطاب القرشي، وكان يُكنّى بالفاروق.</a:t>
            </a:r>
            <a:endParaRPr lang="ar-SA" sz="3200" dirty="0">
              <a:cs typeface="Times New Roman" pitchFamily="18" charset="0"/>
            </a:endParaRPr>
          </a:p>
        </p:txBody>
      </p:sp>
      <p:sp>
        <p:nvSpPr>
          <p:cNvPr id="6" name="TextBox 5"/>
          <p:cNvSpPr txBox="1"/>
          <p:nvPr/>
        </p:nvSpPr>
        <p:spPr bwMode="auto">
          <a:xfrm>
            <a:off x="2095040" y="2115433"/>
            <a:ext cx="5429288" cy="1169551"/>
          </a:xfrm>
          <a:prstGeom prst="rect">
            <a:avLst/>
          </a:prstGeom>
          <a:noFill/>
        </p:spPr>
        <p:txBody>
          <a:bodyPr wrap="square" rtlCol="1">
            <a:spAutoFit/>
          </a:bodyPr>
          <a:lstStyle/>
          <a:p>
            <a:pPr algn="ctr">
              <a:defRPr/>
            </a:pPr>
            <a:r>
              <a:rPr lang="ar-SA" sz="3500" b="1" dirty="0">
                <a:solidFill>
                  <a:srgbClr val="FF0000"/>
                </a:solidFill>
                <a:ea typeface="Times New Roman" pitchFamily="18" charset="0"/>
              </a:rPr>
              <a:t>أتعرف على عمر بن الخطاب </a:t>
            </a:r>
            <a:r>
              <a:rPr lang="ar-EG" sz="3500" b="1" dirty="0">
                <a:solidFill>
                  <a:srgbClr val="FF0000"/>
                </a:solidFill>
                <a:ea typeface="Times New Roman" pitchFamily="18" charset="0"/>
                <a:sym typeface="AGA Arabesque"/>
              </a:rPr>
              <a:t>رضي الله عنه </a:t>
            </a:r>
            <a:r>
              <a:rPr lang="ar-SA" sz="3500" b="1" dirty="0">
                <a:solidFill>
                  <a:srgbClr val="FF0000"/>
                </a:solidFill>
                <a:ea typeface="Times New Roman" pitchFamily="18" charset="0"/>
              </a:rPr>
              <a:t>:-</a:t>
            </a:r>
            <a:endParaRPr lang="ar-SA" sz="3500" b="1" dirty="0">
              <a:solidFill>
                <a:srgbClr val="FF0000"/>
              </a:solidFill>
              <a:ea typeface="Times New Roman" pitchFamily="18" charset="0"/>
              <a:sym typeface="AGA Arabesque"/>
            </a:endParaRPr>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16 أتعرف.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wheel(4)">
                                      <p:cBhvr>
                                        <p:cTn id="12" dur="500"/>
                                        <p:tgtEl>
                                          <p:spTgt spid="11271"/>
                                        </p:tgtEl>
                                      </p:cBhvr>
                                    </p:animEffect>
                                  </p:childTnLst>
                                  <p:subTnLst>
                                    <p:audio>
                                      <p:cMediaNode>
                                        <p:cTn display="0" masterRel="sameClick">
                                          <p:stCondLst>
                                            <p:cond evt="begin" delay="0">
                                              <p:tn val="10"/>
                                            </p:cond>
                                          </p:stCondLst>
                                          <p:endCondLst>
                                            <p:cond evt="onStopAudio" delay="0">
                                              <p:tgtEl>
                                                <p:sldTgt/>
                                              </p:tgtEl>
                                            </p:cond>
                                          </p:endCondLst>
                                        </p:cTn>
                                        <p:tgtEl>
                                          <p:sndTgt r:embed="rId3" name="17 نسب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2"/>
          <p:cNvSpPr>
            <a:spLocks noChangeArrowheads="1"/>
          </p:cNvSpPr>
          <p:nvPr/>
        </p:nvSpPr>
        <p:spPr bwMode="auto">
          <a:xfrm>
            <a:off x="1547664" y="2822769"/>
            <a:ext cx="6524798" cy="2554545"/>
          </a:xfrm>
          <a:prstGeom prst="rect">
            <a:avLst/>
          </a:prstGeom>
          <a:noFill/>
          <a:ln w="9525">
            <a:noFill/>
            <a:miter lim="800000"/>
            <a:headEnd/>
            <a:tailEnd/>
          </a:ln>
        </p:spPr>
        <p:txBody>
          <a:bodyPr wrap="square" anchor="ctr">
            <a:spAutoFit/>
          </a:bodyPr>
          <a:lstStyle/>
          <a:p>
            <a:pPr algn="just"/>
            <a:r>
              <a:rPr lang="ar-SA" sz="3200" b="1" dirty="0">
                <a:solidFill>
                  <a:srgbClr val="FF0000"/>
                </a:solidFill>
              </a:rPr>
              <a:t>من فضائله:  </a:t>
            </a:r>
            <a:r>
              <a:rPr lang="ar-SA" sz="3200" b="1" dirty="0"/>
              <a:t>أمير المؤمنين والصحابي الجليل ثاني </a:t>
            </a:r>
            <a:r>
              <a:rPr lang="ar-SA" sz="3200" b="1" dirty="0" smtClean="0"/>
              <a:t>خلفاء </a:t>
            </a:r>
            <a:r>
              <a:rPr lang="ar-SA" sz="3200" b="1" dirty="0"/>
              <a:t>للمسلمين، بشره النبي </a:t>
            </a:r>
            <a:r>
              <a:rPr lang="ar-EG" sz="3200" b="1" dirty="0">
                <a:sym typeface="AGA Arabesque" pitchFamily="2" charset="2"/>
              </a:rPr>
              <a:t>صلى الله عليه وسلم</a:t>
            </a:r>
            <a:r>
              <a:rPr lang="ar-SA" sz="3200" b="1" dirty="0"/>
              <a:t> بالشهادة، وهو أحد العشرة المبشرين بالجنة، وكان النبي </a:t>
            </a:r>
            <a:r>
              <a:rPr lang="ar-EG" sz="3200" b="1" dirty="0">
                <a:sym typeface="AGA Arabesque" pitchFamily="2" charset="2"/>
              </a:rPr>
              <a:t>صلى الله عليه وسلم</a:t>
            </a:r>
            <a:r>
              <a:rPr lang="ar-SA" sz="3200" b="1" dirty="0"/>
              <a:t> يقربه ويستشيره </a:t>
            </a:r>
            <a:r>
              <a:rPr lang="ar-SA" sz="3200" b="1" dirty="0" smtClean="0"/>
              <a:t>.</a:t>
            </a:r>
            <a:endParaRPr lang="en-US" sz="3200" dirty="0"/>
          </a:p>
        </p:txBody>
      </p:sp>
      <p:sp>
        <p:nvSpPr>
          <p:cNvPr id="4" name="TextBox 5"/>
          <p:cNvSpPr txBox="1"/>
          <p:nvPr/>
        </p:nvSpPr>
        <p:spPr bwMode="auto">
          <a:xfrm>
            <a:off x="2000232" y="1625260"/>
            <a:ext cx="5429288" cy="1169551"/>
          </a:xfrm>
          <a:prstGeom prst="rect">
            <a:avLst/>
          </a:prstGeom>
          <a:noFill/>
        </p:spPr>
        <p:txBody>
          <a:bodyPr wrap="square" rtlCol="1">
            <a:spAutoFit/>
          </a:bodyPr>
          <a:lstStyle/>
          <a:p>
            <a:pPr algn="ctr">
              <a:defRPr/>
            </a:pPr>
            <a:r>
              <a:rPr lang="ar-SA" sz="3500" b="1" dirty="0">
                <a:solidFill>
                  <a:srgbClr val="FF0000"/>
                </a:solidFill>
                <a:ea typeface="Times New Roman" pitchFamily="18" charset="0"/>
              </a:rPr>
              <a:t>أتعرف على عمر بن الخطاب </a:t>
            </a:r>
            <a:r>
              <a:rPr lang="ar-EG" sz="3500" b="1" dirty="0">
                <a:solidFill>
                  <a:srgbClr val="FF0000"/>
                </a:solidFill>
                <a:ea typeface="Times New Roman" pitchFamily="18" charset="0"/>
                <a:sym typeface="AGA Arabesque"/>
              </a:rPr>
              <a:t>رضي الله عنه </a:t>
            </a:r>
            <a:r>
              <a:rPr lang="ar-SA" sz="3500" b="1" dirty="0">
                <a:solidFill>
                  <a:srgbClr val="FF0000"/>
                </a:solidFill>
                <a:ea typeface="Times New Roman" pitchFamily="18" charset="0"/>
              </a:rPr>
              <a:t>:-</a:t>
            </a:r>
            <a:endParaRPr lang="ar-SA" sz="3500" b="1" dirty="0">
              <a:solidFill>
                <a:srgbClr val="FF0000"/>
              </a:solidFill>
              <a:ea typeface="Times New Roman" pitchFamily="18" charset="0"/>
              <a:sym typeface="AGA Arabesque"/>
            </a:endParaRPr>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wheel(4)">
                                      <p:cBhvr>
                                        <p:cTn id="7" dur="500"/>
                                        <p:tgtEl>
                                          <p:spTgt spid="12295"/>
                                        </p:tgtEl>
                                      </p:cBhvr>
                                    </p:animEffect>
                                  </p:childTnLst>
                                  <p:subTnLst>
                                    <p:audio>
                                      <p:cMediaNode>
                                        <p:cTn display="0" masterRel="sameClick">
                                          <p:stCondLst>
                                            <p:cond evt="begin" delay="0">
                                              <p:tn val="5"/>
                                            </p:cond>
                                          </p:stCondLst>
                                          <p:endCondLst>
                                            <p:cond evt="onStopAudio" delay="0">
                                              <p:tgtEl>
                                                <p:sldTgt/>
                                              </p:tgtEl>
                                            </p:cond>
                                          </p:endCondLst>
                                        </p:cTn>
                                        <p:tgtEl>
                                          <p:sndTgt r:embed="rId2" name="18 م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2"/>
          <p:cNvSpPr>
            <a:spLocks noChangeArrowheads="1"/>
          </p:cNvSpPr>
          <p:nvPr/>
        </p:nvSpPr>
        <p:spPr bwMode="auto">
          <a:xfrm>
            <a:off x="857250" y="3411538"/>
            <a:ext cx="6929438" cy="1076325"/>
          </a:xfrm>
          <a:prstGeom prst="rect">
            <a:avLst/>
          </a:prstGeom>
          <a:noFill/>
          <a:ln w="9525">
            <a:noFill/>
            <a:miter lim="800000"/>
            <a:headEnd/>
            <a:tailEnd/>
          </a:ln>
        </p:spPr>
        <p:txBody>
          <a:bodyPr anchor="ctr">
            <a:spAutoFit/>
          </a:bodyPr>
          <a:lstStyle/>
          <a:p>
            <a:r>
              <a:rPr lang="ar-SA" sz="3200" b="1" dirty="0">
                <a:solidFill>
                  <a:srgbClr val="FF0000"/>
                </a:solidFill>
              </a:rPr>
              <a:t>ومن صفاته: </a:t>
            </a:r>
            <a:r>
              <a:rPr lang="ar-SA" sz="3200" b="1" dirty="0"/>
              <a:t>الصدع بالحق، القوة والشجاعة، العدل، التواضع، العلم، الزهد.</a:t>
            </a:r>
            <a:endParaRPr lang="en-US" sz="3200" dirty="0"/>
          </a:p>
        </p:txBody>
      </p:sp>
      <p:sp>
        <p:nvSpPr>
          <p:cNvPr id="5" name="TextBox 5"/>
          <p:cNvSpPr txBox="1"/>
          <p:nvPr/>
        </p:nvSpPr>
        <p:spPr bwMode="auto">
          <a:xfrm>
            <a:off x="2000232" y="1755393"/>
            <a:ext cx="5429288" cy="1169551"/>
          </a:xfrm>
          <a:prstGeom prst="rect">
            <a:avLst/>
          </a:prstGeom>
          <a:noFill/>
        </p:spPr>
        <p:txBody>
          <a:bodyPr wrap="square" rtlCol="1">
            <a:spAutoFit/>
          </a:bodyPr>
          <a:lstStyle/>
          <a:p>
            <a:pPr algn="ctr">
              <a:defRPr/>
            </a:pPr>
            <a:r>
              <a:rPr lang="ar-SA" sz="3500" b="1" dirty="0">
                <a:solidFill>
                  <a:srgbClr val="FF0000"/>
                </a:solidFill>
                <a:ea typeface="Times New Roman" pitchFamily="18" charset="0"/>
              </a:rPr>
              <a:t>أتعرف على عمر بن الخطاب </a:t>
            </a:r>
            <a:r>
              <a:rPr lang="ar-EG" sz="3500" b="1" dirty="0">
                <a:solidFill>
                  <a:srgbClr val="FF0000"/>
                </a:solidFill>
                <a:ea typeface="Times New Roman" pitchFamily="18" charset="0"/>
                <a:sym typeface="AGA Arabesque"/>
              </a:rPr>
              <a:t>رضي الله عنه </a:t>
            </a:r>
            <a:r>
              <a:rPr lang="ar-SA" sz="3500" b="1" dirty="0">
                <a:solidFill>
                  <a:srgbClr val="FF0000"/>
                </a:solidFill>
                <a:ea typeface="Times New Roman" pitchFamily="18" charset="0"/>
              </a:rPr>
              <a:t>:-</a:t>
            </a:r>
            <a:endParaRPr lang="ar-SA" sz="3500" b="1" dirty="0">
              <a:solidFill>
                <a:srgbClr val="FF0000"/>
              </a:solidFill>
              <a:ea typeface="Times New Roman" pitchFamily="18" charset="0"/>
              <a:sym typeface="AGA Arabesque"/>
            </a:endParaRPr>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wheel(4)">
                                      <p:cBhvr>
                                        <p:cTn id="7" dur="500"/>
                                        <p:tgtEl>
                                          <p:spTgt spid="13319"/>
                                        </p:tgtEl>
                                      </p:cBhvr>
                                    </p:animEffect>
                                  </p:childTnLst>
                                  <p:subTnLst>
                                    <p:audio>
                                      <p:cMediaNode>
                                        <p:cTn display="0" masterRel="sameClick">
                                          <p:stCondLst>
                                            <p:cond evt="begin" delay="0">
                                              <p:tn val="5"/>
                                            </p:cond>
                                          </p:stCondLst>
                                          <p:endCondLst>
                                            <p:cond evt="onStopAudio" delay="0">
                                              <p:tgtEl>
                                                <p:sldTgt/>
                                              </p:tgtEl>
                                            </p:cond>
                                          </p:endCondLst>
                                        </p:cTn>
                                        <p:tgtEl>
                                          <p:sndTgt r:embed="rId2" name="19 و م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2"/>
          <p:cNvSpPr>
            <a:spLocks noChangeArrowheads="1"/>
          </p:cNvSpPr>
          <p:nvPr/>
        </p:nvSpPr>
        <p:spPr bwMode="auto">
          <a:xfrm>
            <a:off x="1285852" y="3214686"/>
            <a:ext cx="6643688" cy="1570038"/>
          </a:xfrm>
          <a:prstGeom prst="rect">
            <a:avLst/>
          </a:prstGeom>
          <a:noFill/>
          <a:ln w="9525">
            <a:noFill/>
            <a:miter lim="800000"/>
            <a:headEnd/>
            <a:tailEnd/>
          </a:ln>
        </p:spPr>
        <p:txBody>
          <a:bodyPr anchor="ctr">
            <a:spAutoFit/>
          </a:bodyPr>
          <a:lstStyle/>
          <a:p>
            <a:r>
              <a:rPr lang="ar-SA" sz="3200" b="1" dirty="0">
                <a:solidFill>
                  <a:srgbClr val="FF0000"/>
                </a:solidFill>
              </a:rPr>
              <a:t>وفاته: </a:t>
            </a:r>
            <a:r>
              <a:rPr lang="ar-SA" sz="3200" b="1" dirty="0" smtClean="0"/>
              <a:t>استشهد سنة </a:t>
            </a:r>
            <a:r>
              <a:rPr lang="ar-SA" sz="3200" b="1" dirty="0"/>
              <a:t>23 للهجرة ودفن في حجرة عائشة رضي الله عنها بجوار النبي </a:t>
            </a:r>
            <a:r>
              <a:rPr lang="ar-EG" sz="3200" b="1" dirty="0">
                <a:sym typeface="AGA Arabesque" pitchFamily="2" charset="2"/>
              </a:rPr>
              <a:t>صلى الله عليه وسلم</a:t>
            </a:r>
            <a:r>
              <a:rPr lang="ar-SA" sz="3200" b="1" dirty="0"/>
              <a:t> وأبي بكر</a:t>
            </a:r>
            <a:r>
              <a:rPr lang="ar-EG" sz="3200" b="1" dirty="0">
                <a:sym typeface="AGA Arabesque" pitchFamily="2" charset="2"/>
              </a:rPr>
              <a:t> رضي الله عنه</a:t>
            </a:r>
            <a:endParaRPr lang="en-US" sz="3200" dirty="0"/>
          </a:p>
        </p:txBody>
      </p:sp>
      <p:pic>
        <p:nvPicPr>
          <p:cNvPr id="14340" name="صورة 1"/>
          <p:cNvPicPr>
            <a:picLocks noChangeAspect="1"/>
          </p:cNvPicPr>
          <p:nvPr/>
        </p:nvPicPr>
        <p:blipFill>
          <a:blip r:embed="rId3"/>
          <a:srcRect l="27092" t="64583" r="30910" b="7500"/>
          <a:stretch>
            <a:fillRect/>
          </a:stretch>
        </p:blipFill>
        <p:spPr bwMode="auto">
          <a:xfrm>
            <a:off x="1357290" y="4214818"/>
            <a:ext cx="2516954" cy="1785950"/>
          </a:xfrm>
          <a:prstGeom prst="rect">
            <a:avLst/>
          </a:prstGeom>
          <a:noFill/>
          <a:ln w="9525">
            <a:noFill/>
            <a:miter lim="800000"/>
            <a:headEnd/>
            <a:tailEnd/>
          </a:ln>
        </p:spPr>
      </p:pic>
      <p:sp>
        <p:nvSpPr>
          <p:cNvPr id="6" name="TextBox 5"/>
          <p:cNvSpPr txBox="1"/>
          <p:nvPr/>
        </p:nvSpPr>
        <p:spPr bwMode="auto">
          <a:xfrm>
            <a:off x="2000232" y="1625260"/>
            <a:ext cx="5429288" cy="1169551"/>
          </a:xfrm>
          <a:prstGeom prst="rect">
            <a:avLst/>
          </a:prstGeom>
          <a:noFill/>
        </p:spPr>
        <p:txBody>
          <a:bodyPr wrap="square" rtlCol="1">
            <a:spAutoFit/>
          </a:bodyPr>
          <a:lstStyle/>
          <a:p>
            <a:pPr algn="ctr">
              <a:defRPr/>
            </a:pPr>
            <a:r>
              <a:rPr lang="ar-SA" sz="3500" b="1" dirty="0">
                <a:solidFill>
                  <a:srgbClr val="FF0000"/>
                </a:solidFill>
                <a:ea typeface="Times New Roman" pitchFamily="18" charset="0"/>
              </a:rPr>
              <a:t>أتعرف على عمر بن الخطاب </a:t>
            </a:r>
            <a:r>
              <a:rPr lang="ar-EG" sz="3500" b="1" dirty="0">
                <a:solidFill>
                  <a:srgbClr val="FF0000"/>
                </a:solidFill>
                <a:ea typeface="Times New Roman" pitchFamily="18" charset="0"/>
                <a:sym typeface="AGA Arabesque"/>
              </a:rPr>
              <a:t>رضي الله عنه </a:t>
            </a:r>
            <a:r>
              <a:rPr lang="ar-SA" sz="3500" b="1" dirty="0" smtClean="0">
                <a:solidFill>
                  <a:srgbClr val="FF0000"/>
                </a:solidFill>
                <a:ea typeface="Times New Roman" pitchFamily="18" charset="0"/>
              </a:rPr>
              <a:t>:</a:t>
            </a:r>
            <a:endParaRPr lang="ar-SA" sz="3500" b="1" dirty="0">
              <a:solidFill>
                <a:srgbClr val="FF0000"/>
              </a:solidFill>
              <a:ea typeface="Times New Roman" pitchFamily="18" charset="0"/>
              <a:sym typeface="AGA Arabesque"/>
            </a:endParaRPr>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heel(4)">
                                      <p:cBhvr>
                                        <p:cTn id="7" dur="500"/>
                                        <p:tgtEl>
                                          <p:spTgt spid="14343"/>
                                        </p:tgtEl>
                                      </p:cBhvr>
                                    </p:animEffect>
                                  </p:childTnLst>
                                  <p:subTnLst>
                                    <p:audio>
                                      <p:cMediaNode>
                                        <p:cTn display="0" masterRel="sameClick">
                                          <p:stCondLst>
                                            <p:cond evt="begin" delay="0">
                                              <p:tn val="5"/>
                                            </p:cond>
                                          </p:stCondLst>
                                          <p:endCondLst>
                                            <p:cond evt="onStopAudio" delay="0">
                                              <p:tgtEl>
                                                <p:sldTgt/>
                                              </p:tgtEl>
                                            </p:cond>
                                          </p:endCondLst>
                                        </p:cTn>
                                        <p:tgtEl>
                                          <p:sndTgt r:embed="rId2" name="20 وفات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Box 8"/>
          <p:cNvSpPr txBox="1">
            <a:spLocks noChangeArrowheads="1"/>
          </p:cNvSpPr>
          <p:nvPr/>
        </p:nvSpPr>
        <p:spPr bwMode="auto">
          <a:xfrm>
            <a:off x="1285852" y="2492896"/>
            <a:ext cx="6858022" cy="1169551"/>
          </a:xfrm>
          <a:prstGeom prst="rect">
            <a:avLst/>
          </a:prstGeom>
          <a:noFill/>
          <a:ln w="9525">
            <a:noFill/>
            <a:miter lim="800000"/>
            <a:headEnd/>
            <a:tailEnd/>
          </a:ln>
        </p:spPr>
        <p:txBody>
          <a:bodyPr wrap="square">
            <a:spAutoFit/>
          </a:bodyPr>
          <a:lstStyle/>
          <a:p>
            <a:r>
              <a:rPr lang="ar-SA" sz="3500" b="1" dirty="0">
                <a:solidFill>
                  <a:srgbClr val="FF0000"/>
                </a:solidFill>
                <a:cs typeface="Times New Roman" pitchFamily="18" charset="0"/>
              </a:rPr>
              <a:t>ما العلاقة بين هذا الحديث وحديث: "</a:t>
            </a:r>
            <a:r>
              <a:rPr lang="ar-SA" sz="3500" b="1" dirty="0">
                <a:cs typeface="Times New Roman" pitchFamily="18" charset="0"/>
              </a:rPr>
              <a:t>مثل الذي يذكر ربه والذي لا يذكره كمثل الحي والميت</a:t>
            </a:r>
            <a:r>
              <a:rPr lang="ar-SA" sz="3500" b="1" dirty="0">
                <a:solidFill>
                  <a:srgbClr val="FF0000"/>
                </a:solidFill>
                <a:cs typeface="Times New Roman" pitchFamily="18" charset="0"/>
              </a:rPr>
              <a:t>"؟</a:t>
            </a:r>
            <a:endParaRPr lang="ar-SA" sz="3500" dirty="0">
              <a:solidFill>
                <a:srgbClr val="FF0000"/>
              </a:solidFill>
              <a:cs typeface="Times New Roman" pitchFamily="18" charset="0"/>
            </a:endParaRPr>
          </a:p>
        </p:txBody>
      </p:sp>
      <p:sp>
        <p:nvSpPr>
          <p:cNvPr id="6" name="TextBox 5"/>
          <p:cNvSpPr txBox="1"/>
          <p:nvPr/>
        </p:nvSpPr>
        <p:spPr bwMode="auto">
          <a:xfrm>
            <a:off x="3855093" y="1268760"/>
            <a:ext cx="1719539" cy="630942"/>
          </a:xfrm>
          <a:prstGeom prst="rect">
            <a:avLst/>
          </a:prstGeom>
          <a:noFill/>
        </p:spPr>
        <p:txBody>
          <a:bodyPr rtlCol="1">
            <a:spAutoFit/>
          </a:bodyPr>
          <a:lstStyle/>
          <a:p>
            <a:pPr algn="ctr" fontAlgn="auto">
              <a:spcBef>
                <a:spcPts val="0"/>
              </a:spcBef>
              <a:spcAft>
                <a:spcPts val="0"/>
              </a:spcAft>
              <a:defRPr/>
            </a:pPr>
            <a:r>
              <a:rPr lang="ar-SA" sz="3500" b="1" dirty="0">
                <a:ea typeface="Times New Roman" pitchFamily="18" charset="0"/>
              </a:rPr>
              <a:t>فكر: </a:t>
            </a:r>
            <a:endParaRPr lang="ar-EG" sz="3500" b="1" dirty="0"/>
          </a:p>
        </p:txBody>
      </p:sp>
      <p:sp>
        <p:nvSpPr>
          <p:cNvPr id="15373" name="Rectangle 13"/>
          <p:cNvSpPr>
            <a:spLocks noChangeArrowheads="1"/>
          </p:cNvSpPr>
          <p:nvPr/>
        </p:nvSpPr>
        <p:spPr bwMode="auto">
          <a:xfrm>
            <a:off x="1250149" y="4221088"/>
            <a:ext cx="6929425" cy="1169551"/>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defRPr/>
            </a:pPr>
            <a:r>
              <a:rPr lang="ar-EG" sz="3500" b="1" dirty="0">
                <a:solidFill>
                  <a:srgbClr val="FF0066"/>
                </a:solidFill>
              </a:rPr>
              <a:t>أن الذكر في كل شيء حتى الوضوء، فهو شيء عظيم وثوابه كبير بدونه يكون الإنسان ميتا.</a:t>
            </a:r>
            <a:endParaRPr lang="en-US" sz="3500" dirty="0">
              <a:solidFill>
                <a:schemeClr val="tx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3)">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21 فكر.wav"/>
                                        </p:tgtEl>
                                      </p:cMediaNode>
                                    </p:audio>
                                  </p:subTnLst>
                                </p:cTn>
                              </p:par>
                              <p:par>
                                <p:cTn id="8" presetID="39" presetClass="entr" presetSubtype="0" accel="100000" fill="hold" grpId="0" nodeType="withEffect">
                                  <p:stCondLst>
                                    <p:cond delay="0"/>
                                  </p:stCondLst>
                                  <p:childTnLst>
                                    <p:set>
                                      <p:cBhvr>
                                        <p:cTn id="9" dur="1" fill="hold">
                                          <p:stCondLst>
                                            <p:cond delay="0"/>
                                          </p:stCondLst>
                                        </p:cTn>
                                        <p:tgtEl>
                                          <p:spTgt spid="15368"/>
                                        </p:tgtEl>
                                        <p:attrNameLst>
                                          <p:attrName>style.visibility</p:attrName>
                                        </p:attrNameLst>
                                      </p:cBhvr>
                                      <p:to>
                                        <p:strVal val="visible"/>
                                      </p:to>
                                    </p:set>
                                    <p:anim calcmode="lin" valueType="num">
                                      <p:cBhvr>
                                        <p:cTn id="10" dur="500" fill="hold"/>
                                        <p:tgtEl>
                                          <p:spTgt spid="15368"/>
                                        </p:tgtEl>
                                        <p:attrNameLst>
                                          <p:attrName>ppt_h</p:attrName>
                                        </p:attrNameLst>
                                      </p:cBhvr>
                                      <p:tavLst>
                                        <p:tav tm="0">
                                          <p:val>
                                            <p:strVal val="#ppt_h/20"/>
                                          </p:val>
                                        </p:tav>
                                        <p:tav tm="50000">
                                          <p:val>
                                            <p:strVal val="#ppt_h/20"/>
                                          </p:val>
                                        </p:tav>
                                        <p:tav tm="100000">
                                          <p:val>
                                            <p:strVal val="#ppt_h"/>
                                          </p:val>
                                        </p:tav>
                                      </p:tavLst>
                                    </p:anim>
                                    <p:anim calcmode="lin" valueType="num">
                                      <p:cBhvr>
                                        <p:cTn id="11" dur="500" fill="hold"/>
                                        <p:tgtEl>
                                          <p:spTgt spid="15368"/>
                                        </p:tgtEl>
                                        <p:attrNameLst>
                                          <p:attrName>ppt_w</p:attrName>
                                        </p:attrNameLst>
                                      </p:cBhvr>
                                      <p:tavLst>
                                        <p:tav tm="0">
                                          <p:val>
                                            <p:strVal val="#ppt_w+.3"/>
                                          </p:val>
                                        </p:tav>
                                        <p:tav tm="50000">
                                          <p:val>
                                            <p:strVal val="#ppt_w+.3"/>
                                          </p:val>
                                        </p:tav>
                                        <p:tav tm="100000">
                                          <p:val>
                                            <p:strVal val="#ppt_w"/>
                                          </p:val>
                                        </p:tav>
                                      </p:tavLst>
                                    </p:anim>
                                    <p:anim calcmode="lin" valueType="num">
                                      <p:cBhvr>
                                        <p:cTn id="12" dur="500" fill="hold"/>
                                        <p:tgtEl>
                                          <p:spTgt spid="15368"/>
                                        </p:tgtEl>
                                        <p:attrNameLst>
                                          <p:attrName>ppt_x</p:attrName>
                                        </p:attrNameLst>
                                      </p:cBhvr>
                                      <p:tavLst>
                                        <p:tav tm="0">
                                          <p:val>
                                            <p:strVal val="#ppt_x-.3"/>
                                          </p:val>
                                        </p:tav>
                                        <p:tav tm="50000">
                                          <p:val>
                                            <p:strVal val="#ppt_x"/>
                                          </p:val>
                                        </p:tav>
                                        <p:tav tm="100000">
                                          <p:val>
                                            <p:strVal val="#ppt_x"/>
                                          </p:val>
                                        </p:tav>
                                      </p:tavLst>
                                    </p:anim>
                                    <p:anim calcmode="lin" valueType="num">
                                      <p:cBhvr>
                                        <p:cTn id="13"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373"/>
                                        </p:tgtEl>
                                        <p:attrNameLst>
                                          <p:attrName>style.visibility</p:attrName>
                                        </p:attrNameLst>
                                      </p:cBhvr>
                                      <p:to>
                                        <p:strVal val="visible"/>
                                      </p:to>
                                    </p:set>
                                    <p:animEffect transition="in" filter="fade">
                                      <p:cBhvr>
                                        <p:cTn id="18" dur="500"/>
                                        <p:tgtEl>
                                          <p:spTgt spid="15373"/>
                                        </p:tgtEl>
                                      </p:cBhvr>
                                    </p:animEffect>
                                    <p:anim calcmode="lin" valueType="num">
                                      <p:cBhvr>
                                        <p:cTn id="19" dur="500" fill="hold"/>
                                        <p:tgtEl>
                                          <p:spTgt spid="15373"/>
                                        </p:tgtEl>
                                        <p:attrNameLst>
                                          <p:attrName>ppt_x</p:attrName>
                                        </p:attrNameLst>
                                      </p:cBhvr>
                                      <p:tavLst>
                                        <p:tav tm="0">
                                          <p:val>
                                            <p:strVal val="#ppt_x"/>
                                          </p:val>
                                        </p:tav>
                                        <p:tav tm="100000">
                                          <p:val>
                                            <p:strVal val="#ppt_x"/>
                                          </p:val>
                                        </p:tav>
                                      </p:tavLst>
                                    </p:anim>
                                    <p:anim calcmode="lin" valueType="num">
                                      <p:cBhvr>
                                        <p:cTn id="20" dur="500" fill="hold"/>
                                        <p:tgtEl>
                                          <p:spTgt spid="1537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22 أ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TextBox 10"/>
          <p:cNvSpPr txBox="1">
            <a:spLocks noChangeArrowheads="1"/>
          </p:cNvSpPr>
          <p:nvPr/>
        </p:nvSpPr>
        <p:spPr bwMode="auto">
          <a:xfrm>
            <a:off x="2051950" y="2996952"/>
            <a:ext cx="5786437" cy="1938992"/>
          </a:xfrm>
          <a:prstGeom prst="rect">
            <a:avLst/>
          </a:prstGeom>
          <a:noFill/>
          <a:ln w="9525">
            <a:noFill/>
            <a:miter lim="800000"/>
            <a:headEnd/>
            <a:tailEnd/>
          </a:ln>
        </p:spPr>
        <p:txBody>
          <a:bodyPr>
            <a:spAutoFit/>
          </a:bodyPr>
          <a:lstStyle/>
          <a:p>
            <a:pPr algn="ctr"/>
            <a:r>
              <a:rPr lang="ar-SA" sz="4000" b="1" dirty="0"/>
              <a:t>أسبغ الوضوء، ثم أقول: أشهد أن لا إله إلا الله، وأن محمداً عبد الله ورسوله.</a:t>
            </a:r>
            <a:endParaRPr lang="ar-EG" sz="4000" dirty="0"/>
          </a:p>
        </p:txBody>
      </p:sp>
      <p:sp>
        <p:nvSpPr>
          <p:cNvPr id="6" name="Rectangle 2"/>
          <p:cNvSpPr/>
          <p:nvPr/>
        </p:nvSpPr>
        <p:spPr bwMode="auto">
          <a:xfrm>
            <a:off x="3964768" y="1628800"/>
            <a:ext cx="2000240" cy="707886"/>
          </a:xfrm>
          <a:prstGeom prst="rect">
            <a:avLst/>
          </a:prstGeom>
        </p:spPr>
        <p:txBody>
          <a:bodyPr wrap="square">
            <a:spAutoFit/>
          </a:bodyPr>
          <a:lstStyle/>
          <a:p>
            <a:pPr fontAlgn="auto">
              <a:spcBef>
                <a:spcPts val="0"/>
              </a:spcBef>
              <a:spcAft>
                <a:spcPts val="0"/>
              </a:spcAft>
              <a:defRPr/>
            </a:pPr>
            <a:r>
              <a:rPr lang="ar-SA" sz="4000" b="1" dirty="0">
                <a:solidFill>
                  <a:srgbClr val="002060"/>
                </a:solidFill>
              </a:rPr>
              <a:t>تعلمت أن: </a:t>
            </a:r>
            <a:endParaRPr lang="ar-EG" sz="40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decel="100000"/>
                                        <p:tgtEl>
                                          <p:spTgt spid="6"/>
                                        </p:tgtEl>
                                      </p:cBhvr>
                                    </p:animEffect>
                                    <p:anim calcmode="lin" valueType="num">
                                      <p:cBhvr>
                                        <p:cTn id="8" dur="400" decel="100000" fill="hold"/>
                                        <p:tgtEl>
                                          <p:spTgt spid="6"/>
                                        </p:tgtEl>
                                        <p:attrNameLst>
                                          <p:attrName>style.rotation</p:attrName>
                                        </p:attrNameLst>
                                      </p:cBhvr>
                                      <p:tavLst>
                                        <p:tav tm="0">
                                          <p:val>
                                            <p:fltVal val="-90"/>
                                          </p:val>
                                        </p:tav>
                                        <p:tav tm="100000">
                                          <p:val>
                                            <p:fltVal val="0"/>
                                          </p:val>
                                        </p:tav>
                                      </p:tavLst>
                                    </p:anim>
                                    <p:anim calcmode="lin" valueType="num">
                                      <p:cBhvr>
                                        <p:cTn id="9" dur="400" decel="100000" fill="hold"/>
                                        <p:tgtEl>
                                          <p:spTgt spid="6"/>
                                        </p:tgtEl>
                                        <p:attrNameLst>
                                          <p:attrName>ppt_x</p:attrName>
                                        </p:attrNameLst>
                                      </p:cBhvr>
                                      <p:tavLst>
                                        <p:tav tm="0">
                                          <p:val>
                                            <p:strVal val="#ppt_x+0.4"/>
                                          </p:val>
                                        </p:tav>
                                        <p:tav tm="100000">
                                          <p:val>
                                            <p:strVal val="#ppt_x-0.05"/>
                                          </p:val>
                                        </p:tav>
                                      </p:tavLst>
                                    </p:anim>
                                    <p:anim calcmode="lin" valueType="num">
                                      <p:cBhvr>
                                        <p:cTn id="10" dur="400" decel="100000" fill="hold"/>
                                        <p:tgtEl>
                                          <p:spTgt spid="6"/>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23 تعلمت.wav"/>
                                        </p:tgtEl>
                                      </p:cMediaNode>
                                    </p:audio>
                                  </p:subTnLst>
                                </p:cTn>
                              </p:par>
                              <p:par>
                                <p:cTn id="13" presetID="34" presetClass="entr" presetSubtype="0" fill="hold" grpId="0" nodeType="withEffect">
                                  <p:stCondLst>
                                    <p:cond delay="0"/>
                                  </p:stCondLst>
                                  <p:childTnLst>
                                    <p:set>
                                      <p:cBhvr>
                                        <p:cTn id="14" dur="1" fill="hold">
                                          <p:stCondLst>
                                            <p:cond delay="0"/>
                                          </p:stCondLst>
                                        </p:cTn>
                                        <p:tgtEl>
                                          <p:spTgt spid="16393"/>
                                        </p:tgtEl>
                                        <p:attrNameLst>
                                          <p:attrName>style.visibility</p:attrName>
                                        </p:attrNameLst>
                                      </p:cBhvr>
                                      <p:to>
                                        <p:strVal val="visible"/>
                                      </p:to>
                                    </p:set>
                                    <p:anim from="(-#ppt_w/2)" to="(#ppt_x)" calcmode="lin" valueType="num">
                                      <p:cBhvr>
                                        <p:cTn id="15" dur="300" fill="hold">
                                          <p:stCondLst>
                                            <p:cond delay="0"/>
                                          </p:stCondLst>
                                        </p:cTn>
                                        <p:tgtEl>
                                          <p:spTgt spid="16393"/>
                                        </p:tgtEl>
                                        <p:attrNameLst>
                                          <p:attrName>ppt_x</p:attrName>
                                        </p:attrNameLst>
                                      </p:cBhvr>
                                    </p:anim>
                                    <p:anim from="0" to="-1.0" calcmode="lin" valueType="num">
                                      <p:cBhvr>
                                        <p:cTn id="16" dur="100" decel="50000" autoRev="1" fill="hold">
                                          <p:stCondLst>
                                            <p:cond delay="300"/>
                                          </p:stCondLst>
                                        </p:cTn>
                                        <p:tgtEl>
                                          <p:spTgt spid="16393"/>
                                        </p:tgtEl>
                                        <p:attrNameLst>
                                          <p:attrName>xshear</p:attrName>
                                        </p:attrNameLst>
                                      </p:cBhvr>
                                    </p:anim>
                                    <p:animScale>
                                      <p:cBhvr>
                                        <p:cTn id="17" dur="100" decel="100000" autoRev="1" fill="hold">
                                          <p:stCondLst>
                                            <p:cond delay="300"/>
                                          </p:stCondLst>
                                        </p:cTn>
                                        <p:tgtEl>
                                          <p:spTgt spid="16393"/>
                                        </p:tgtEl>
                                      </p:cBhvr>
                                      <p:from x="100000" y="100000"/>
                                      <p:to x="80000" y="100000"/>
                                    </p:animScale>
                                    <p:anim by="(#ppt_h/3+#ppt_w*0.1)" calcmode="lin" valueType="num">
                                      <p:cBhvr additive="sum">
                                        <p:cTn id="18" dur="100" decel="100000" autoRev="1" fill="hold">
                                          <p:stCondLst>
                                            <p:cond delay="300"/>
                                          </p:stCondLst>
                                        </p:cTn>
                                        <p:tgtEl>
                                          <p:spTgt spid="1639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3"/>
          <p:cNvSpPr txBox="1">
            <a:spLocks noChangeArrowheads="1"/>
          </p:cNvSpPr>
          <p:nvPr/>
        </p:nvSpPr>
        <p:spPr bwMode="auto">
          <a:xfrm rot="21176447">
            <a:off x="1857356" y="3000372"/>
            <a:ext cx="5929313" cy="1108075"/>
          </a:xfrm>
          <a:prstGeom prst="rect">
            <a:avLst/>
          </a:prstGeom>
          <a:noFill/>
          <a:ln w="9525">
            <a:noFill/>
            <a:miter lim="800000"/>
            <a:headEnd/>
            <a:tailEnd/>
          </a:ln>
        </p:spPr>
        <p:txBody>
          <a:bodyPr>
            <a:spAutoFit/>
          </a:bodyPr>
          <a:lstStyle/>
          <a:p>
            <a:pPr algn="ctr"/>
            <a:r>
              <a:rPr lang="ar-SA" sz="6600" b="1" dirty="0">
                <a:solidFill>
                  <a:srgbClr val="000000"/>
                </a:solidFill>
                <a:cs typeface="Times New Roman" pitchFamily="18" charset="0"/>
              </a:rPr>
              <a:t>معلومة </a:t>
            </a:r>
            <a:r>
              <a:rPr lang="ar-SA" sz="6600" b="1" dirty="0" err="1">
                <a:solidFill>
                  <a:srgbClr val="000000"/>
                </a:solidFill>
                <a:cs typeface="Times New Roman" pitchFamily="18" charset="0"/>
              </a:rPr>
              <a:t>إ</a:t>
            </a:r>
            <a:r>
              <a:rPr lang="ar-SA" sz="6600" b="1" dirty="0" err="1" smtClean="0">
                <a:solidFill>
                  <a:srgbClr val="000000"/>
                </a:solidFill>
                <a:cs typeface="Times New Roman" pitchFamily="18" charset="0"/>
              </a:rPr>
              <a:t>ثرائية</a:t>
            </a:r>
            <a:r>
              <a:rPr lang="ar-SA" sz="6600" b="1" dirty="0">
                <a:solidFill>
                  <a:srgbClr val="000000"/>
                </a:solidFill>
                <a:cs typeface="Times New Roman" pitchFamily="18" charset="0"/>
              </a:rPr>
              <a:t>: </a:t>
            </a:r>
            <a:endParaRPr lang="ar-SA" sz="6600" dirty="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diamond(in)">
                                      <p:cBhvr>
                                        <p:cTn id="7" dur="500"/>
                                        <p:tgtEl>
                                          <p:spTgt spid="17412"/>
                                        </p:tgtEl>
                                      </p:cBhvr>
                                    </p:animEffect>
                                  </p:childTnLst>
                                  <p:subTnLst>
                                    <p:audio>
                                      <p:cMediaNode>
                                        <p:cTn display="0" masterRel="sameClick">
                                          <p:stCondLst>
                                            <p:cond evt="begin" delay="0">
                                              <p:tn val="5"/>
                                            </p:cond>
                                          </p:stCondLst>
                                          <p:endCondLst>
                                            <p:cond evt="onStopAudio" delay="0">
                                              <p:tgtEl>
                                                <p:sldTgt/>
                                              </p:tgtEl>
                                            </p:cond>
                                          </p:endCondLst>
                                        </p:cTn>
                                        <p:tgtEl>
                                          <p:sndTgt r:embed="rId2" name="24 معلوم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03648" y="2143116"/>
            <a:ext cx="6597350" cy="4031873"/>
          </a:xfrm>
          <a:prstGeom prst="rect">
            <a:avLst/>
          </a:prstGeom>
          <a:noFill/>
          <a:ln w="9525">
            <a:noFill/>
            <a:miter lim="800000"/>
            <a:headEnd/>
            <a:tailEnd/>
          </a:ln>
        </p:spPr>
        <p:txBody>
          <a:bodyPr wrap="square">
            <a:spAutoFit/>
          </a:bodyPr>
          <a:lstStyle/>
          <a:p>
            <a:pPr algn="ctr"/>
            <a:r>
              <a:rPr lang="ar-SA" sz="3200" b="1" dirty="0"/>
              <a:t>أثبت العلم الحديث بعد فحص المنتظمين في الوضوء وغير المنتظمين: أن الذين يتوضؤون باستمرار... قد ظهر الأنف عند غالبيتهم نظيفاً طاهراً خالياً من </a:t>
            </a:r>
            <a:r>
              <a:rPr lang="ar-SA" sz="3200" b="1" dirty="0" smtClean="0"/>
              <a:t>الميكروبات في حين أن أنوف من لا يتوضؤون تحوي أنواعا متعددة من الميكروبات التي </a:t>
            </a:r>
            <a:r>
              <a:rPr lang="ar-SA" sz="3200" b="1" dirty="0"/>
              <a:t>تسبب العديد من الأمراض، وقد ثبت أن التسمم الذاتي يحدث من إجراء نمو الميكروبات الضارة في </a:t>
            </a:r>
            <a:r>
              <a:rPr lang="ar-SA" sz="3200" b="1" dirty="0" smtClean="0"/>
              <a:t>تجويفي  </a:t>
            </a:r>
            <a:r>
              <a:rPr lang="ar-SA" sz="3200" b="1" dirty="0"/>
              <a:t>الأنف. </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25 أثبت.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28728" y="2428868"/>
            <a:ext cx="6715125" cy="2554287"/>
          </a:xfrm>
          <a:prstGeom prst="rect">
            <a:avLst/>
          </a:prstGeom>
          <a:noFill/>
          <a:ln w="9525">
            <a:noFill/>
            <a:miter lim="800000"/>
            <a:headEnd/>
            <a:tailEnd/>
          </a:ln>
        </p:spPr>
        <p:txBody>
          <a:bodyPr>
            <a:spAutoFit/>
          </a:bodyPr>
          <a:lstStyle/>
          <a:p>
            <a:pPr algn="ctr"/>
            <a:r>
              <a:rPr lang="ar-SA" sz="3200" b="1" dirty="0"/>
              <a:t>أما بالنسبة </a:t>
            </a:r>
            <a:r>
              <a:rPr lang="ar-SA" sz="3200" b="1" dirty="0" err="1"/>
              <a:t>للمضم</a:t>
            </a:r>
            <a:r>
              <a:rPr lang="ar-EG" sz="3200" b="1" dirty="0"/>
              <a:t>ض</a:t>
            </a:r>
            <a:r>
              <a:rPr lang="ar-SA" sz="3200" b="1" dirty="0"/>
              <a:t>ة، فقد ثبت أنها تحفظ الفم والبلعوم من الالتهابات، ومن تقيح اللثة وتقي الأسنان من النخر بإزالة بقايا الطعام التي قد تبقى فيها، كما تنمي المضمضة بعض العضلات في الوجه وتجعله مستديراً. </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26 أم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00166" y="2285992"/>
            <a:ext cx="6643685" cy="3046412"/>
          </a:xfrm>
          <a:prstGeom prst="rect">
            <a:avLst/>
          </a:prstGeom>
          <a:noFill/>
          <a:ln w="9525">
            <a:noFill/>
            <a:miter lim="800000"/>
            <a:headEnd/>
            <a:tailEnd/>
          </a:ln>
        </p:spPr>
        <p:txBody>
          <a:bodyPr wrap="square">
            <a:spAutoFit/>
          </a:bodyPr>
          <a:lstStyle/>
          <a:p>
            <a:pPr algn="ctr"/>
            <a:r>
              <a:rPr lang="ar-SA" sz="3200" b="1" dirty="0"/>
              <a:t>كما أن لغسل الوجه واليدين إلى المرفقين والقدمين فائدة في إزالة الغبار وما يحتوي عليه من الجراثيم فضلاً عن تنظيف البشرة من المواد </a:t>
            </a:r>
            <a:r>
              <a:rPr lang="ar-SA" sz="3200" b="1" dirty="0" err="1"/>
              <a:t>الدهنية</a:t>
            </a:r>
            <a:r>
              <a:rPr lang="ar-SA" sz="3200" b="1" dirty="0"/>
              <a:t> التي تفرزها الغدد الجلدية بالإضافة إلى إزالة العرق، وقد ثبت علمياً أن الميكروبات لا تهاجم جلد الإنسان إلا إذا أهمل نظافته.</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27 كم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1"/>
          <p:cNvSpPr txBox="1">
            <a:spLocks noChangeArrowheads="1"/>
          </p:cNvSpPr>
          <p:nvPr/>
        </p:nvSpPr>
        <p:spPr bwMode="auto">
          <a:xfrm>
            <a:off x="1285875" y="3436938"/>
            <a:ext cx="6886575" cy="2062162"/>
          </a:xfrm>
          <a:prstGeom prst="rect">
            <a:avLst/>
          </a:prstGeom>
          <a:solidFill>
            <a:srgbClr val="FFFF00"/>
          </a:solidFill>
          <a:ln w="9525">
            <a:noFill/>
            <a:miter lim="800000"/>
            <a:headEnd/>
            <a:tailEnd/>
          </a:ln>
        </p:spPr>
        <p:txBody>
          <a:bodyPr>
            <a:spAutoFit/>
          </a:bodyPr>
          <a:lstStyle/>
          <a:p>
            <a:r>
              <a:rPr lang="ar-SA" sz="3200" b="1" dirty="0"/>
              <a:t>توضأ خالد ثم قال: أشهد أن لا إله إلا الله، </a:t>
            </a:r>
            <a:r>
              <a:rPr lang="ar-SA" sz="3200" b="1" dirty="0" err="1"/>
              <a:t>و</a:t>
            </a:r>
            <a:r>
              <a:rPr lang="ar-EG" sz="3200" b="1" dirty="0"/>
              <a:t>أ</a:t>
            </a:r>
            <a:r>
              <a:rPr lang="ar-SA" sz="3200" b="1" dirty="0"/>
              <a:t>ن محمداً عبد الله ورسوله، بينما زيد لم يقل هذا الذكر بعد الوضوء، ما الفضل الذي فوته زيد؟ اقرأ الحديث التالي لتتعرف على ذلك:</a:t>
            </a:r>
            <a:endParaRPr lang="ar-EG" sz="3200" dirty="0"/>
          </a:p>
        </p:txBody>
      </p:sp>
      <p:pic>
        <p:nvPicPr>
          <p:cNvPr id="3075" name="صورة 1"/>
          <p:cNvPicPr>
            <a:picLocks noChangeAspect="1"/>
          </p:cNvPicPr>
          <p:nvPr/>
        </p:nvPicPr>
        <p:blipFill>
          <a:blip r:embed="rId3"/>
          <a:srcRect l="20746" t="16042" r="19518" b="67917"/>
          <a:stretch>
            <a:fillRect/>
          </a:stretch>
        </p:blipFill>
        <p:spPr bwMode="auto">
          <a:xfrm>
            <a:off x="1285875" y="1196975"/>
            <a:ext cx="6426200" cy="20367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 calcmode="lin" valueType="num">
                                      <p:cBhvr>
                                        <p:cTn id="9" dur="5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307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2 توضأ.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113" y="2542034"/>
            <a:ext cx="3098551" cy="203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p:nvPr/>
        </p:nvSpPr>
        <p:spPr bwMode="auto">
          <a:xfrm>
            <a:off x="3286116" y="3143248"/>
            <a:ext cx="3394546" cy="830997"/>
          </a:xfrm>
          <a:prstGeom prst="rect">
            <a:avLst/>
          </a:prstGeom>
          <a:noFill/>
        </p:spPr>
        <p:txBody>
          <a:bodyPr rtlCol="1">
            <a:spAutoFit/>
          </a:bodyPr>
          <a:lstStyle/>
          <a:p>
            <a:pPr algn="ctr" fontAlgn="auto">
              <a:spcBef>
                <a:spcPts val="0"/>
              </a:spcBef>
              <a:spcAft>
                <a:spcPts val="0"/>
              </a:spcAft>
              <a:defRPr/>
            </a:pPr>
            <a:r>
              <a:rPr lang="ar-SA" sz="4800" b="1" dirty="0"/>
              <a:t>التقويم</a:t>
            </a:r>
            <a:endParaRPr lang="ar-EG" sz="4800" b="1" dirty="0"/>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par>
                                <p:cTn id="8" presetID="39" presetClass="entr" presetSubtype="0" ac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1"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2"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28 التقويم.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9"/>
          <p:cNvSpPr txBox="1">
            <a:spLocks noChangeArrowheads="1"/>
          </p:cNvSpPr>
          <p:nvPr/>
        </p:nvSpPr>
        <p:spPr bwMode="auto">
          <a:xfrm>
            <a:off x="1428728" y="2276872"/>
            <a:ext cx="6715120" cy="1708160"/>
          </a:xfrm>
          <a:prstGeom prst="rect">
            <a:avLst/>
          </a:prstGeom>
          <a:noFill/>
          <a:ln w="9525">
            <a:noFill/>
            <a:miter lim="800000"/>
            <a:headEnd/>
            <a:tailEnd/>
          </a:ln>
        </p:spPr>
        <p:txBody>
          <a:bodyPr wrap="square">
            <a:spAutoFit/>
          </a:bodyPr>
          <a:lstStyle/>
          <a:p>
            <a:pPr algn="ctr"/>
            <a:r>
              <a:rPr lang="ar-SA" sz="3500" b="1" dirty="0">
                <a:solidFill>
                  <a:srgbClr val="FF0000"/>
                </a:solidFill>
                <a:cs typeface="Times New Roman" pitchFamily="18" charset="0"/>
              </a:rPr>
              <a:t>س1: أبين فضل من قال: </a:t>
            </a:r>
            <a:r>
              <a:rPr lang="ar-SA" sz="3500" b="1" dirty="0" smtClean="0">
                <a:solidFill>
                  <a:srgbClr val="FF0000"/>
                </a:solidFill>
                <a:cs typeface="Times New Roman" pitchFamily="18" charset="0"/>
              </a:rPr>
              <a:t>«أشهد أن </a:t>
            </a:r>
            <a:r>
              <a:rPr lang="ar-SA" sz="3500" b="1" dirty="0" smtClean="0">
                <a:cs typeface="Times New Roman" pitchFamily="18" charset="0"/>
              </a:rPr>
              <a:t>لا </a:t>
            </a:r>
            <a:r>
              <a:rPr lang="ar-SA" sz="3500" b="1" dirty="0">
                <a:cs typeface="Times New Roman" pitchFamily="18" charset="0"/>
              </a:rPr>
              <a:t>إله إلا الله وأن محمداً عبد الله ورسوله</a:t>
            </a:r>
            <a:r>
              <a:rPr lang="ar-SA" sz="3500" b="1" dirty="0">
                <a:solidFill>
                  <a:srgbClr val="FF0000"/>
                </a:solidFill>
                <a:cs typeface="Times New Roman" pitchFamily="18" charset="0"/>
              </a:rPr>
              <a:t>" بعد الفراغ من الوضوء.</a:t>
            </a:r>
            <a:endParaRPr lang="ar-SA" sz="3500" dirty="0">
              <a:solidFill>
                <a:srgbClr val="FF0000"/>
              </a:solidFill>
              <a:cs typeface="Times New Roman" pitchFamily="18" charset="0"/>
            </a:endParaRPr>
          </a:p>
        </p:txBody>
      </p:sp>
      <p:sp>
        <p:nvSpPr>
          <p:cNvPr id="3073" name="Rectangle 1"/>
          <p:cNvSpPr>
            <a:spLocks noChangeArrowheads="1"/>
          </p:cNvSpPr>
          <p:nvPr/>
        </p:nvSpPr>
        <p:spPr bwMode="auto">
          <a:xfrm>
            <a:off x="1547664" y="4437112"/>
            <a:ext cx="6192688" cy="1169551"/>
          </a:xfrm>
          <a:prstGeom prst="rect">
            <a:avLst/>
          </a:prstGeom>
          <a:noFill/>
          <a:ln w="9525">
            <a:noFill/>
            <a:miter lim="800000"/>
            <a:headEnd/>
            <a:tailEnd/>
          </a:ln>
        </p:spPr>
        <p:txBody>
          <a:bodyPr wrap="square" anchor="ctr">
            <a:spAutoFit/>
          </a:bodyPr>
          <a:lstStyle/>
          <a:p>
            <a:pPr algn="ctr"/>
            <a:r>
              <a:rPr lang="ar-EG" sz="3500" b="1" dirty="0">
                <a:solidFill>
                  <a:srgbClr val="002060"/>
                </a:solidFill>
                <a:cs typeface="Times New Roman" pitchFamily="18" charset="0"/>
              </a:rPr>
              <a:t>من قالها تفتح له أبواب الجنة الثمانية يدخل من أيها شاء.</a:t>
            </a:r>
            <a:endParaRPr lang="ar-EG" sz="3500" dirty="0">
              <a:solidFill>
                <a:srgbClr val="002060"/>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29 أبين.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73"/>
                                        </p:tgtEl>
                                        <p:attrNameLst>
                                          <p:attrName>style.visibility</p:attrName>
                                        </p:attrNameLst>
                                      </p:cBhvr>
                                      <p:to>
                                        <p:strVal val="visible"/>
                                      </p:to>
                                    </p:set>
                                    <p:animEffect transition="in" filter="fade">
                                      <p:cBhvr>
                                        <p:cTn id="13" dur="500"/>
                                        <p:tgtEl>
                                          <p:spTgt spid="3073"/>
                                        </p:tgtEl>
                                      </p:cBhvr>
                                    </p:animEffect>
                                  </p:childTnLst>
                                  <p:subTnLst>
                                    <p:audio>
                                      <p:cMediaNode>
                                        <p:cTn display="0" masterRel="sameClick">
                                          <p:stCondLst>
                                            <p:cond evt="begin" delay="0">
                                              <p:tn val="11"/>
                                            </p:cond>
                                          </p:stCondLst>
                                          <p:endCondLst>
                                            <p:cond evt="onStopAudio" delay="0">
                                              <p:tgtEl>
                                                <p:sldTgt/>
                                              </p:tgtEl>
                                            </p:cond>
                                          </p:endCondLst>
                                        </p:cTn>
                                        <p:tgtEl>
                                          <p:sndTgt r:embed="rId3" name="30 م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0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43808" y="1536123"/>
            <a:ext cx="4392488" cy="1708160"/>
          </a:xfrm>
          <a:prstGeom prst="rect">
            <a:avLst/>
          </a:prstGeom>
          <a:noFill/>
          <a:ln w="9525">
            <a:noFill/>
            <a:miter lim="800000"/>
            <a:headEnd/>
            <a:tailEnd/>
          </a:ln>
          <a:effectLst/>
        </p:spPr>
        <p:txBody>
          <a:bodyPr wrap="square" anchor="ctr">
            <a:spAutoFit/>
          </a:bodyPr>
          <a:lstStyle/>
          <a:p>
            <a:pPr algn="ctr" fontAlgn="auto">
              <a:spcBef>
                <a:spcPts val="0"/>
              </a:spcBef>
              <a:spcAft>
                <a:spcPts val="0"/>
              </a:spcAft>
              <a:defRPr/>
            </a:pPr>
            <a:r>
              <a:rPr lang="ar-SA" sz="3500" b="1" dirty="0">
                <a:solidFill>
                  <a:srgbClr val="FF0000"/>
                </a:solidFill>
              </a:rPr>
              <a:t>س2: أختار </a:t>
            </a:r>
            <a:r>
              <a:rPr lang="ar-SA" sz="3500" b="1" dirty="0" smtClean="0">
                <a:solidFill>
                  <a:srgbClr val="FF0000"/>
                </a:solidFill>
              </a:rPr>
              <a:t>المعنى الصحيح </a:t>
            </a:r>
            <a:r>
              <a:rPr lang="ar-SA" sz="3500" b="1" dirty="0">
                <a:solidFill>
                  <a:srgbClr val="FF0000"/>
                </a:solidFill>
              </a:rPr>
              <a:t>ل</a:t>
            </a:r>
            <a:r>
              <a:rPr lang="ar-EG" sz="3500" b="1" dirty="0">
                <a:solidFill>
                  <a:srgbClr val="FF0000"/>
                </a:solidFill>
              </a:rPr>
              <a:t>ـ</a:t>
            </a:r>
            <a:r>
              <a:rPr lang="ar-SA" sz="3500" b="1" dirty="0">
                <a:solidFill>
                  <a:srgbClr val="FF0000"/>
                </a:solidFill>
              </a:rPr>
              <a:t> (يسبغ الوضوء) بوضع علامة </a:t>
            </a:r>
            <a:r>
              <a:rPr lang="ar-EG" sz="3500" b="1" dirty="0">
                <a:solidFill>
                  <a:srgbClr val="FF0000"/>
                </a:solidFill>
              </a:rPr>
              <a:t>(</a:t>
            </a:r>
            <a:r>
              <a:rPr lang="ar-EG" sz="3500" b="1" dirty="0">
                <a:solidFill>
                  <a:srgbClr val="FF0000"/>
                </a:solidFill>
                <a:ea typeface="Arial Unicode MS"/>
              </a:rPr>
              <a:t>✔</a:t>
            </a:r>
            <a:r>
              <a:rPr lang="ar-EG" sz="3500" b="1" dirty="0">
                <a:solidFill>
                  <a:srgbClr val="FF0000"/>
                </a:solidFill>
              </a:rPr>
              <a:t>)</a:t>
            </a:r>
            <a:r>
              <a:rPr lang="ar-SA" sz="3500" b="1" dirty="0">
                <a:solidFill>
                  <a:srgbClr val="FF0000"/>
                </a:solidFill>
              </a:rPr>
              <a:t>:-</a:t>
            </a:r>
            <a:endParaRPr lang="en-US" sz="3500" b="1" dirty="0">
              <a:solidFill>
                <a:srgbClr val="FF0000"/>
              </a:solidFill>
            </a:endParaRPr>
          </a:p>
        </p:txBody>
      </p:sp>
      <p:sp>
        <p:nvSpPr>
          <p:cNvPr id="37889" name="Rectangle 1"/>
          <p:cNvSpPr>
            <a:spLocks noChangeArrowheads="1"/>
          </p:cNvSpPr>
          <p:nvPr/>
        </p:nvSpPr>
        <p:spPr bwMode="auto">
          <a:xfrm>
            <a:off x="1142289" y="3244283"/>
            <a:ext cx="7430239" cy="813941"/>
          </a:xfrm>
          <a:prstGeom prst="rect">
            <a:avLst/>
          </a:prstGeom>
          <a:noFill/>
          <a:ln w="9525">
            <a:noFill/>
            <a:miter lim="800000"/>
            <a:headEnd/>
            <a:tailEnd/>
          </a:ln>
        </p:spPr>
        <p:txBody>
          <a:bodyPr wrap="none" anchor="ctr">
            <a:spAutoFit/>
          </a:bodyPr>
          <a:lstStyle/>
          <a:p>
            <a:pPr lvl="1">
              <a:lnSpc>
                <a:spcPct val="150000"/>
              </a:lnSpc>
              <a:tabLst>
                <a:tab pos="914400" algn="l"/>
              </a:tabLst>
            </a:pPr>
            <a:r>
              <a:rPr lang="ar-EG" sz="3500" b="1" dirty="0">
                <a:solidFill>
                  <a:srgbClr val="000000"/>
                </a:solidFill>
                <a:cs typeface="Times New Roman" pitchFamily="18" charset="0"/>
              </a:rPr>
              <a:t>أ - </a:t>
            </a:r>
            <a:r>
              <a:rPr lang="ar-SA" sz="3500" b="1" dirty="0">
                <a:solidFill>
                  <a:srgbClr val="000000"/>
                </a:solidFill>
                <a:cs typeface="Times New Roman" pitchFamily="18" charset="0"/>
              </a:rPr>
              <a:t>يزيل ما على الأعضاء من الأوساخ     (    ).</a:t>
            </a:r>
            <a:endParaRPr lang="en-US" sz="3500" b="1" dirty="0">
              <a:cs typeface="Times New Roman" pitchFamily="18" charset="0"/>
            </a:endParaRPr>
          </a:p>
        </p:txBody>
      </p:sp>
      <p:sp>
        <p:nvSpPr>
          <p:cNvPr id="9" name="Rectangle 8"/>
          <p:cNvSpPr/>
          <p:nvPr/>
        </p:nvSpPr>
        <p:spPr>
          <a:xfrm>
            <a:off x="1306975" y="4875438"/>
            <a:ext cx="705641" cy="830997"/>
          </a:xfrm>
          <a:prstGeom prst="rect">
            <a:avLst/>
          </a:prstGeom>
        </p:spPr>
        <p:txBody>
          <a:bodyPr wrap="none">
            <a:spAutoFit/>
          </a:bodyPr>
          <a:lstStyle/>
          <a:p>
            <a:pPr fontAlgn="auto">
              <a:spcBef>
                <a:spcPts val="0"/>
              </a:spcBef>
              <a:spcAft>
                <a:spcPts val="0"/>
              </a:spcAft>
              <a:defRPr/>
            </a:pPr>
            <a:r>
              <a:rPr lang="ar-EG" sz="4800" b="1" dirty="0">
                <a:ln>
                  <a:solidFill>
                    <a:srgbClr val="FF0000"/>
                  </a:solidFill>
                </a:ln>
                <a:solidFill>
                  <a:srgbClr val="9900FF"/>
                </a:solidFill>
                <a:ea typeface="Arial Unicode MS"/>
              </a:rPr>
              <a:t>✔</a:t>
            </a:r>
            <a:endParaRPr lang="ar-EG" sz="4800" dirty="0"/>
          </a:p>
        </p:txBody>
      </p:sp>
      <p:sp>
        <p:nvSpPr>
          <p:cNvPr id="10" name="مستطيل 9"/>
          <p:cNvSpPr>
            <a:spLocks noChangeArrowheads="1"/>
          </p:cNvSpPr>
          <p:nvPr/>
        </p:nvSpPr>
        <p:spPr bwMode="auto">
          <a:xfrm>
            <a:off x="-357159" y="4071948"/>
            <a:ext cx="9001125" cy="803490"/>
          </a:xfrm>
          <a:prstGeom prst="rect">
            <a:avLst/>
          </a:prstGeom>
          <a:noFill/>
          <a:ln w="9525">
            <a:noFill/>
            <a:miter lim="800000"/>
            <a:headEnd/>
            <a:tailEnd/>
          </a:ln>
        </p:spPr>
        <p:txBody>
          <a:bodyPr>
            <a:spAutoFit/>
          </a:bodyPr>
          <a:lstStyle/>
          <a:p>
            <a:pPr lvl="1" eaLnBrk="0" hangingPunct="0">
              <a:lnSpc>
                <a:spcPct val="150000"/>
              </a:lnSpc>
              <a:tabLst>
                <a:tab pos="914400" algn="l"/>
              </a:tabLst>
            </a:pPr>
            <a:r>
              <a:rPr lang="ar-EG" sz="3500" b="1" dirty="0">
                <a:solidFill>
                  <a:srgbClr val="000000"/>
                </a:solidFill>
                <a:cs typeface="Times New Roman" pitchFamily="18" charset="0"/>
              </a:rPr>
              <a:t>ب - </a:t>
            </a:r>
            <a:r>
              <a:rPr lang="ar-SA" sz="3500" b="1" dirty="0">
                <a:solidFill>
                  <a:srgbClr val="000000"/>
                </a:solidFill>
                <a:cs typeface="Times New Roman" pitchFamily="18" charset="0"/>
              </a:rPr>
              <a:t>يغسل الأعضاء أكثر من ثلاث مرات </a:t>
            </a:r>
            <a:r>
              <a:rPr lang="ar-EG" sz="3500" b="1" dirty="0">
                <a:solidFill>
                  <a:srgbClr val="000000"/>
                </a:solidFill>
                <a:cs typeface="Times New Roman" pitchFamily="18" charset="0"/>
              </a:rPr>
              <a:t> </a:t>
            </a:r>
            <a:r>
              <a:rPr lang="ar-SA" sz="3500" b="1" dirty="0">
                <a:solidFill>
                  <a:srgbClr val="000000"/>
                </a:solidFill>
                <a:cs typeface="Times New Roman" pitchFamily="18" charset="0"/>
              </a:rPr>
              <a:t> (    ).</a:t>
            </a:r>
            <a:endParaRPr lang="ar-EG" sz="3500" b="1" dirty="0">
              <a:cs typeface="Times New Roman" pitchFamily="18" charset="0"/>
            </a:endParaRPr>
          </a:p>
        </p:txBody>
      </p:sp>
      <p:sp>
        <p:nvSpPr>
          <p:cNvPr id="11" name="مستطيل 10"/>
          <p:cNvSpPr>
            <a:spLocks noChangeArrowheads="1"/>
          </p:cNvSpPr>
          <p:nvPr/>
        </p:nvSpPr>
        <p:spPr bwMode="auto">
          <a:xfrm>
            <a:off x="214282" y="4786328"/>
            <a:ext cx="8429623" cy="802912"/>
          </a:xfrm>
          <a:prstGeom prst="rect">
            <a:avLst/>
          </a:prstGeom>
          <a:noFill/>
          <a:ln w="9525">
            <a:noFill/>
            <a:miter lim="800000"/>
            <a:headEnd/>
            <a:tailEnd/>
          </a:ln>
        </p:spPr>
        <p:txBody>
          <a:bodyPr wrap="square">
            <a:spAutoFit/>
          </a:bodyPr>
          <a:lstStyle/>
          <a:p>
            <a:pPr lvl="1" eaLnBrk="0" hangingPunct="0">
              <a:lnSpc>
                <a:spcPct val="150000"/>
              </a:lnSpc>
              <a:tabLst>
                <a:tab pos="914400" algn="l"/>
              </a:tabLst>
            </a:pPr>
            <a:r>
              <a:rPr lang="ar-EG" sz="3500" b="1" dirty="0">
                <a:solidFill>
                  <a:srgbClr val="000000"/>
                </a:solidFill>
                <a:cs typeface="Times New Roman" pitchFamily="18" charset="0"/>
              </a:rPr>
              <a:t>ج - </a:t>
            </a:r>
            <a:r>
              <a:rPr lang="ar-EG" sz="3500" b="1" dirty="0" err="1">
                <a:solidFill>
                  <a:srgbClr val="000000"/>
                </a:solidFill>
                <a:cs typeface="Times New Roman" pitchFamily="18" charset="0"/>
              </a:rPr>
              <a:t>ي</a:t>
            </a:r>
            <a:r>
              <a:rPr lang="ar-SA" sz="3500" b="1" dirty="0">
                <a:solidFill>
                  <a:srgbClr val="000000"/>
                </a:solidFill>
                <a:cs typeface="Times New Roman" pitchFamily="18" charset="0"/>
              </a:rPr>
              <a:t>تم الوضوء ويكمله فيوصله مواضعه (    ).</a:t>
            </a:r>
            <a:endParaRPr lang="ar-SA" sz="3500" b="1" dirty="0"/>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31 أختار.wav"/>
                                        </p:tgtEl>
                                      </p:cMediaNode>
                                    </p:audio>
                                  </p:subTnLst>
                                </p:cTn>
                              </p:par>
                            </p:childTnLst>
                          </p:cTn>
                        </p:par>
                        <p:par>
                          <p:cTn id="10" fill="hold">
                            <p:stCondLst>
                              <p:cond delay="500"/>
                            </p:stCondLst>
                            <p:childTnLst>
                              <p:par>
                                <p:cTn id="11" presetID="9" presetClass="entr" presetSubtype="0" fill="hold" nodeType="afterEffect">
                                  <p:stCondLst>
                                    <p:cond delay="8000"/>
                                  </p:stCondLst>
                                  <p:childTnLst>
                                    <p:set>
                                      <p:cBhvr>
                                        <p:cTn id="12" dur="1" fill="hold">
                                          <p:stCondLst>
                                            <p:cond delay="0"/>
                                          </p:stCondLst>
                                        </p:cTn>
                                        <p:tgtEl>
                                          <p:spTgt spid="37889">
                                            <p:txEl>
                                              <p:pRg st="0" end="0"/>
                                            </p:txEl>
                                          </p:spTgt>
                                        </p:tgtEl>
                                        <p:attrNameLst>
                                          <p:attrName>style.visibility</p:attrName>
                                        </p:attrNameLst>
                                      </p:cBhvr>
                                      <p:to>
                                        <p:strVal val="visible"/>
                                      </p:to>
                                    </p:set>
                                    <p:animEffect transition="in" filter="dissolve">
                                      <p:cBhvr>
                                        <p:cTn id="13" dur="500"/>
                                        <p:tgtEl>
                                          <p:spTgt spid="37889">
                                            <p:txEl>
                                              <p:pRg st="0" end="0"/>
                                            </p:txEl>
                                          </p:spTgt>
                                        </p:tgtEl>
                                      </p:cBhvr>
                                    </p:animEffect>
                                  </p:childTnLst>
                                </p:cTn>
                              </p:par>
                            </p:childTnLst>
                          </p:cTn>
                        </p:par>
                        <p:par>
                          <p:cTn id="14" fill="hold">
                            <p:stCondLst>
                              <p:cond delay="9000"/>
                            </p:stCondLst>
                            <p:childTnLst>
                              <p:par>
                                <p:cTn id="15" presetID="18" presetClass="entr" presetSubtype="12" fill="hold" grpId="0" nodeType="afterEffect">
                                  <p:stCondLst>
                                    <p:cond delay="300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par>
                          <p:cTn id="18" fill="hold">
                            <p:stCondLst>
                              <p:cond delay="12500"/>
                            </p:stCondLst>
                            <p:childTnLst>
                              <p:par>
                                <p:cTn id="19" presetID="18" presetClass="entr" presetSubtype="12" fill="hold" grpId="0" nodeType="afterEffect">
                                  <p:stCondLst>
                                    <p:cond delay="300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 calcmode="lin" valueType="num">
                                      <p:cBhvr>
                                        <p:cTn id="28" dur="500" fill="hold"/>
                                        <p:tgtEl>
                                          <p:spTgt spid="9"/>
                                        </p:tgtEl>
                                        <p:attrNameLst>
                                          <p:attrName>style.rotation</p:attrName>
                                        </p:attrNameLst>
                                      </p:cBhvr>
                                      <p:tavLst>
                                        <p:tav tm="0">
                                          <p:val>
                                            <p:fltVal val="360"/>
                                          </p:val>
                                        </p:tav>
                                        <p:tav tm="100000">
                                          <p:val>
                                            <p:fltVal val="0"/>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745095" y="1746987"/>
            <a:ext cx="6048672" cy="1169551"/>
          </a:xfrm>
          <a:prstGeom prst="rect">
            <a:avLst/>
          </a:prstGeom>
          <a:noFill/>
          <a:ln w="9525">
            <a:noFill/>
            <a:miter lim="800000"/>
            <a:headEnd/>
            <a:tailEnd/>
          </a:ln>
        </p:spPr>
        <p:txBody>
          <a:bodyPr wrap="square">
            <a:spAutoFit/>
          </a:bodyPr>
          <a:lstStyle/>
          <a:p>
            <a:r>
              <a:rPr lang="ar-SA" sz="3500" b="1" dirty="0">
                <a:solidFill>
                  <a:srgbClr val="FF0000"/>
                </a:solidFill>
                <a:cs typeface="Times New Roman" pitchFamily="18" charset="0"/>
              </a:rPr>
              <a:t>س3: أبين بعضاً من صفات أمير المؤمنين عمر بن الخطاب </a:t>
            </a:r>
            <a:r>
              <a:rPr lang="ar-EG" sz="3500" b="1" dirty="0">
                <a:solidFill>
                  <a:srgbClr val="FF0000"/>
                </a:solidFill>
                <a:cs typeface="Times New Roman" pitchFamily="18" charset="0"/>
                <a:sym typeface="AGA Arabesque" pitchFamily="2" charset="2"/>
              </a:rPr>
              <a:t>رضي الله عنه</a:t>
            </a:r>
            <a:r>
              <a:rPr lang="ar-SA" sz="3500" b="1" dirty="0">
                <a:solidFill>
                  <a:srgbClr val="FF0000"/>
                </a:solidFill>
                <a:cs typeface="Times New Roman" pitchFamily="18" charset="0"/>
              </a:rPr>
              <a:t>.</a:t>
            </a:r>
            <a:endParaRPr lang="ar-SA" sz="3500" b="1" dirty="0">
              <a:solidFill>
                <a:srgbClr val="FF0000"/>
              </a:solidFill>
              <a:cs typeface="Times New Roman" pitchFamily="18" charset="0"/>
              <a:sym typeface="AGA Arabesque" pitchFamily="2" charset="2"/>
            </a:endParaRPr>
          </a:p>
        </p:txBody>
      </p:sp>
      <p:sp>
        <p:nvSpPr>
          <p:cNvPr id="3" name="TextBox 2"/>
          <p:cNvSpPr txBox="1">
            <a:spLocks noChangeArrowheads="1"/>
          </p:cNvSpPr>
          <p:nvPr/>
        </p:nvSpPr>
        <p:spPr bwMode="auto">
          <a:xfrm>
            <a:off x="4357686" y="3500438"/>
            <a:ext cx="3143252" cy="630942"/>
          </a:xfrm>
          <a:prstGeom prst="rect">
            <a:avLst/>
          </a:prstGeom>
          <a:noFill/>
          <a:ln w="9525">
            <a:noFill/>
            <a:miter lim="800000"/>
            <a:headEnd/>
            <a:tailEnd/>
          </a:ln>
        </p:spPr>
        <p:txBody>
          <a:bodyPr wrap="square">
            <a:spAutoFit/>
          </a:bodyPr>
          <a:lstStyle/>
          <a:p>
            <a:r>
              <a:rPr lang="ar-EG" sz="3500" b="1" dirty="0"/>
              <a:t>أ - الصدع بالحق.</a:t>
            </a:r>
          </a:p>
        </p:txBody>
      </p:sp>
      <p:sp>
        <p:nvSpPr>
          <p:cNvPr id="6" name="مستطيل 5"/>
          <p:cNvSpPr>
            <a:spLocks noChangeArrowheads="1"/>
          </p:cNvSpPr>
          <p:nvPr/>
        </p:nvSpPr>
        <p:spPr bwMode="auto">
          <a:xfrm>
            <a:off x="3786181" y="4221173"/>
            <a:ext cx="3857631" cy="630942"/>
          </a:xfrm>
          <a:prstGeom prst="rect">
            <a:avLst/>
          </a:prstGeom>
          <a:noFill/>
          <a:ln w="9525">
            <a:noFill/>
            <a:miter lim="800000"/>
            <a:headEnd/>
            <a:tailEnd/>
          </a:ln>
        </p:spPr>
        <p:txBody>
          <a:bodyPr wrap="square">
            <a:spAutoFit/>
          </a:bodyPr>
          <a:lstStyle/>
          <a:p>
            <a:r>
              <a:rPr lang="ar-EG" sz="3500" b="1" dirty="0"/>
              <a:t>ب - القوة والشجاعة.</a:t>
            </a:r>
            <a:endParaRPr lang="en-US" sz="3500" dirty="0"/>
          </a:p>
        </p:txBody>
      </p:sp>
      <p:sp>
        <p:nvSpPr>
          <p:cNvPr id="9" name="مستطيل 8"/>
          <p:cNvSpPr>
            <a:spLocks noChangeArrowheads="1"/>
          </p:cNvSpPr>
          <p:nvPr/>
        </p:nvSpPr>
        <p:spPr bwMode="auto">
          <a:xfrm>
            <a:off x="5715007" y="4792677"/>
            <a:ext cx="1928805" cy="630942"/>
          </a:xfrm>
          <a:prstGeom prst="rect">
            <a:avLst/>
          </a:prstGeom>
          <a:noFill/>
          <a:ln w="9525">
            <a:noFill/>
            <a:miter lim="800000"/>
            <a:headEnd/>
            <a:tailEnd/>
          </a:ln>
        </p:spPr>
        <p:txBody>
          <a:bodyPr wrap="square">
            <a:spAutoFit/>
          </a:bodyPr>
          <a:lstStyle/>
          <a:p>
            <a:r>
              <a:rPr lang="ar-EG" sz="3500" b="1" dirty="0"/>
              <a:t>ج - العدل.</a:t>
            </a:r>
            <a:endParaRPr lang="en-US" sz="3500" dirty="0"/>
          </a:p>
        </p:txBody>
      </p:sp>
      <p:sp>
        <p:nvSpPr>
          <p:cNvPr id="10" name="مستطيل 9"/>
          <p:cNvSpPr>
            <a:spLocks noChangeArrowheads="1"/>
          </p:cNvSpPr>
          <p:nvPr/>
        </p:nvSpPr>
        <p:spPr bwMode="auto">
          <a:xfrm>
            <a:off x="4439787" y="5357808"/>
            <a:ext cx="3132588" cy="630942"/>
          </a:xfrm>
          <a:prstGeom prst="rect">
            <a:avLst/>
          </a:prstGeom>
          <a:noFill/>
          <a:ln w="9525">
            <a:noFill/>
            <a:miter lim="800000"/>
            <a:headEnd/>
            <a:tailEnd/>
          </a:ln>
        </p:spPr>
        <p:txBody>
          <a:bodyPr wrap="none">
            <a:spAutoFit/>
          </a:bodyPr>
          <a:lstStyle/>
          <a:p>
            <a:r>
              <a:rPr lang="ar-EG" sz="3500" b="1" dirty="0"/>
              <a:t>د - التواضع والزهد</a:t>
            </a:r>
            <a:r>
              <a:rPr lang="ar-SA" sz="3500" b="1" dirty="0"/>
              <a:t>.</a:t>
            </a:r>
            <a:endParaRPr lang="ar-EG" sz="3500" dirty="0"/>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32 أبين.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33 الصدع.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4" name="34 القوة.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5" name="35 العدل.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6" name="36 التواضع.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Box 7"/>
          <p:cNvSpPr txBox="1">
            <a:spLocks noChangeArrowheads="1"/>
          </p:cNvSpPr>
          <p:nvPr/>
        </p:nvSpPr>
        <p:spPr bwMode="auto">
          <a:xfrm>
            <a:off x="1979712" y="1988840"/>
            <a:ext cx="5732662" cy="3539430"/>
          </a:xfrm>
          <a:prstGeom prst="rect">
            <a:avLst/>
          </a:prstGeom>
          <a:solidFill>
            <a:srgbClr val="FFFF00"/>
          </a:solidFill>
          <a:ln w="9525">
            <a:noFill/>
            <a:miter lim="800000"/>
            <a:headEnd/>
            <a:tailEnd/>
          </a:ln>
        </p:spPr>
        <p:txBody>
          <a:bodyPr wrap="square">
            <a:spAutoFit/>
          </a:bodyPr>
          <a:lstStyle/>
          <a:p>
            <a:pPr algn="just"/>
            <a:r>
              <a:rPr lang="ar-SA" sz="3200" b="1" dirty="0">
                <a:solidFill>
                  <a:srgbClr val="000000"/>
                </a:solidFill>
                <a:cs typeface="Times New Roman" pitchFamily="18" charset="0"/>
              </a:rPr>
              <a:t>عن عمر بن الخطاب </a:t>
            </a:r>
            <a:r>
              <a:rPr lang="ar-EG" sz="3200" b="1" dirty="0">
                <a:solidFill>
                  <a:srgbClr val="000000"/>
                </a:solidFill>
                <a:cs typeface="Times New Roman" pitchFamily="18" charset="0"/>
                <a:sym typeface="AGA Arabesque" pitchFamily="2" charset="2"/>
              </a:rPr>
              <a:t>رضي الله عنه</a:t>
            </a:r>
            <a:r>
              <a:rPr lang="ar-SA" sz="3200" b="1" dirty="0">
                <a:solidFill>
                  <a:srgbClr val="000000"/>
                </a:solidFill>
                <a:cs typeface="Times New Roman" pitchFamily="18" charset="0"/>
              </a:rPr>
              <a:t> قال: قال رسول الله </a:t>
            </a:r>
            <a:r>
              <a:rPr lang="ar-EG" sz="3200" b="1" dirty="0">
                <a:solidFill>
                  <a:srgbClr val="000000"/>
                </a:solidFill>
                <a:cs typeface="Times New Roman" pitchFamily="18" charset="0"/>
                <a:sym typeface="AGA Arabesque" pitchFamily="2" charset="2"/>
              </a:rPr>
              <a:t>صلى الله عليه وسلم </a:t>
            </a:r>
            <a:r>
              <a:rPr lang="ar-SA" sz="3200" b="1" dirty="0">
                <a:solidFill>
                  <a:srgbClr val="000000"/>
                </a:solidFill>
                <a:cs typeface="Times New Roman" pitchFamily="18" charset="0"/>
              </a:rPr>
              <a:t>: "ما منكم من </a:t>
            </a:r>
            <a:r>
              <a:rPr lang="ar-EG" sz="3200" b="1" dirty="0">
                <a:solidFill>
                  <a:srgbClr val="000000"/>
                </a:solidFill>
                <a:cs typeface="Times New Roman" pitchFamily="18" charset="0"/>
              </a:rPr>
              <a:t>أ</a:t>
            </a:r>
            <a:r>
              <a:rPr lang="ar-SA" sz="3200" b="1" dirty="0">
                <a:solidFill>
                  <a:srgbClr val="000000"/>
                </a:solidFill>
                <a:cs typeface="Times New Roman" pitchFamily="18" charset="0"/>
              </a:rPr>
              <a:t>حد يتوضأ فيبلغ أو فيسبغ الوضوء ثم يقول: أشهد أن لا إله إلا الله، وأن محمداً عبد الله ورسوله، إلا فتحت له أبواب الجنة الثمانية يدخل من أيها شاء" </a:t>
            </a:r>
            <a:r>
              <a:rPr lang="ar-SA" sz="3200" b="1" baseline="30000" dirty="0">
                <a:solidFill>
                  <a:srgbClr val="000000"/>
                </a:solidFill>
                <a:cs typeface="Times New Roman" pitchFamily="18" charset="0"/>
                <a:sym typeface="AGA Arabesque" pitchFamily="2" charset="2"/>
              </a:rPr>
              <a:t>(1)</a:t>
            </a:r>
            <a:r>
              <a:rPr lang="ar-SA" sz="3200" b="1" dirty="0">
                <a:solidFill>
                  <a:srgbClr val="000000"/>
                </a:solidFill>
                <a:cs typeface="Times New Roman" pitchFamily="18" charset="0"/>
                <a:sym typeface="AGA Arabesque" pitchFamily="2" charset="2"/>
              </a:rPr>
              <a:t>.</a:t>
            </a:r>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ipe(down)">
                                      <p:cBhvr>
                                        <p:cTn id="7" dur="145">
                                          <p:stCondLst>
                                            <p:cond delay="0"/>
                                          </p:stCondLst>
                                        </p:cTn>
                                        <p:tgtEl>
                                          <p:spTgt spid="4103"/>
                                        </p:tgtEl>
                                      </p:cBhvr>
                                    </p:animEffect>
                                    <p:anim calcmode="lin" valueType="num">
                                      <p:cBhvr>
                                        <p:cTn id="8" dur="456" tmFilter="0,0; 0.14,0.36; 0.43,0.73; 0.71,0.91; 1.0,1.0">
                                          <p:stCondLst>
                                            <p:cond delay="0"/>
                                          </p:stCondLst>
                                        </p:cTn>
                                        <p:tgtEl>
                                          <p:spTgt spid="410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10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10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10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103"/>
                                        </p:tgtEl>
                                        <p:attrNameLst>
                                          <p:attrName>ppt_y</p:attrName>
                                        </p:attrNameLst>
                                      </p:cBhvr>
                                      <p:tavLst>
                                        <p:tav tm="0" fmla="#ppt_y-sin(pi*$)/81">
                                          <p:val>
                                            <p:fltVal val="0"/>
                                          </p:val>
                                        </p:tav>
                                        <p:tav tm="100000">
                                          <p:val>
                                            <p:fltVal val="1"/>
                                          </p:val>
                                        </p:tav>
                                      </p:tavLst>
                                    </p:anim>
                                    <p:animScale>
                                      <p:cBhvr>
                                        <p:cTn id="13" dur="7">
                                          <p:stCondLst>
                                            <p:cond delay="163"/>
                                          </p:stCondLst>
                                        </p:cTn>
                                        <p:tgtEl>
                                          <p:spTgt spid="4103"/>
                                        </p:tgtEl>
                                      </p:cBhvr>
                                      <p:to x="100000" y="60000"/>
                                    </p:animScale>
                                    <p:animScale>
                                      <p:cBhvr>
                                        <p:cTn id="14" dur="42" decel="50000">
                                          <p:stCondLst>
                                            <p:cond delay="169"/>
                                          </p:stCondLst>
                                        </p:cTn>
                                        <p:tgtEl>
                                          <p:spTgt spid="4103"/>
                                        </p:tgtEl>
                                      </p:cBhvr>
                                      <p:to x="100000" y="100000"/>
                                    </p:animScale>
                                    <p:animScale>
                                      <p:cBhvr>
                                        <p:cTn id="15" dur="7">
                                          <p:stCondLst>
                                            <p:cond delay="328"/>
                                          </p:stCondLst>
                                        </p:cTn>
                                        <p:tgtEl>
                                          <p:spTgt spid="4103"/>
                                        </p:tgtEl>
                                      </p:cBhvr>
                                      <p:to x="100000" y="80000"/>
                                    </p:animScale>
                                    <p:animScale>
                                      <p:cBhvr>
                                        <p:cTn id="16" dur="42" decel="50000">
                                          <p:stCondLst>
                                            <p:cond delay="335"/>
                                          </p:stCondLst>
                                        </p:cTn>
                                        <p:tgtEl>
                                          <p:spTgt spid="4103"/>
                                        </p:tgtEl>
                                      </p:cBhvr>
                                      <p:to x="100000" y="100000"/>
                                    </p:animScale>
                                    <p:animScale>
                                      <p:cBhvr>
                                        <p:cTn id="17" dur="7">
                                          <p:stCondLst>
                                            <p:cond delay="411"/>
                                          </p:stCondLst>
                                        </p:cTn>
                                        <p:tgtEl>
                                          <p:spTgt spid="4103"/>
                                        </p:tgtEl>
                                      </p:cBhvr>
                                      <p:to x="100000" y="90000"/>
                                    </p:animScale>
                                    <p:animScale>
                                      <p:cBhvr>
                                        <p:cTn id="18" dur="42" decel="50000">
                                          <p:stCondLst>
                                            <p:cond delay="417"/>
                                          </p:stCondLst>
                                        </p:cTn>
                                        <p:tgtEl>
                                          <p:spTgt spid="4103"/>
                                        </p:tgtEl>
                                      </p:cBhvr>
                                      <p:to x="100000" y="100000"/>
                                    </p:animScale>
                                    <p:animScale>
                                      <p:cBhvr>
                                        <p:cTn id="19" dur="7">
                                          <p:stCondLst>
                                            <p:cond delay="452"/>
                                          </p:stCondLst>
                                        </p:cTn>
                                        <p:tgtEl>
                                          <p:spTgt spid="4103"/>
                                        </p:tgtEl>
                                      </p:cBhvr>
                                      <p:to x="100000" y="95000"/>
                                    </p:animScale>
                                    <p:animScale>
                                      <p:cBhvr>
                                        <p:cTn id="20" dur="42" decel="50000">
                                          <p:stCondLst>
                                            <p:cond delay="459"/>
                                          </p:stCondLst>
                                        </p:cTn>
                                        <p:tgtEl>
                                          <p:spTgt spid="410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4 ع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2"/>
          <p:cNvSpPr txBox="1">
            <a:spLocks noChangeArrowheads="1"/>
          </p:cNvSpPr>
          <p:nvPr/>
        </p:nvSpPr>
        <p:spPr bwMode="auto">
          <a:xfrm>
            <a:off x="1979711" y="2780928"/>
            <a:ext cx="5517803" cy="2062103"/>
          </a:xfrm>
          <a:prstGeom prst="rect">
            <a:avLst/>
          </a:prstGeom>
          <a:noFill/>
          <a:ln w="9525">
            <a:noFill/>
            <a:miter lim="800000"/>
            <a:headEnd/>
            <a:tailEnd/>
          </a:ln>
        </p:spPr>
        <p:txBody>
          <a:bodyPr wrap="square">
            <a:spAutoFit/>
          </a:bodyPr>
          <a:lstStyle/>
          <a:p>
            <a:pPr algn="just"/>
            <a:r>
              <a:rPr lang="ar-SA" sz="3200" b="1" dirty="0"/>
              <a:t>اقرأ الحديث وتأمل معانيه، ثم تعاون مع زملائك في اختيار عنوان</a:t>
            </a:r>
            <a:r>
              <a:rPr lang="ar-EG" sz="3200" b="1" dirty="0"/>
              <a:t>ٍ</a:t>
            </a:r>
            <a:r>
              <a:rPr lang="ar-SA" sz="3200" b="1" dirty="0"/>
              <a:t> مناسب</a:t>
            </a:r>
            <a:r>
              <a:rPr lang="ar-EG" sz="3200" b="1" dirty="0"/>
              <a:t>ٍ</a:t>
            </a:r>
            <a:r>
              <a:rPr lang="ar-SA" sz="3200" b="1" dirty="0"/>
              <a:t> لموضوع الحديث واكتبه في أعلى الصفحة.</a:t>
            </a:r>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subTnLst>
                                    <p:audio>
                                      <p:cMediaNode>
                                        <p:cTn display="0" masterRel="sameClick">
                                          <p:stCondLst>
                                            <p:cond evt="begin" delay="0">
                                              <p:tn val="5"/>
                                            </p:cond>
                                          </p:stCondLst>
                                          <p:endCondLst>
                                            <p:cond evt="onStopAudio" delay="0">
                                              <p:tgtEl>
                                                <p:sldTgt/>
                                              </p:tgtEl>
                                            </p:cond>
                                          </p:endCondLst>
                                        </p:cTn>
                                        <p:tgtEl>
                                          <p:sndTgt r:embed="rId2" name="5 اقرأ.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555776" y="2708920"/>
            <a:ext cx="4566070" cy="1754326"/>
          </a:xfrm>
          <a:prstGeom prst="rect">
            <a:avLst/>
          </a:prstGeom>
        </p:spPr>
        <p:txBody>
          <a:bodyPr wrap="square">
            <a:spAutoFit/>
          </a:bodyPr>
          <a:lstStyle/>
          <a:p>
            <a:pPr algn="ctr" fontAlgn="auto">
              <a:spcBef>
                <a:spcPts val="0"/>
              </a:spcBef>
              <a:spcAft>
                <a:spcPts val="0"/>
              </a:spcAft>
              <a:defRPr/>
            </a:pPr>
            <a:r>
              <a:rPr lang="ar-SA" sz="5400" b="1" dirty="0">
                <a:solidFill>
                  <a:srgbClr val="FF0000"/>
                </a:solidFill>
              </a:rPr>
              <a:t>أتعرف على معاني الحديث</a:t>
            </a:r>
            <a:endParaRPr lang="ar-EG" sz="54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6 أتعرف.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2"/>
          <p:cNvSpPr txBox="1">
            <a:spLocks noChangeArrowheads="1"/>
          </p:cNvSpPr>
          <p:nvPr/>
        </p:nvSpPr>
        <p:spPr bwMode="auto">
          <a:xfrm>
            <a:off x="2123728" y="2458053"/>
            <a:ext cx="5281640" cy="2062103"/>
          </a:xfrm>
          <a:prstGeom prst="rect">
            <a:avLst/>
          </a:prstGeom>
          <a:noFill/>
          <a:ln w="9525">
            <a:noFill/>
            <a:miter lim="800000"/>
            <a:headEnd/>
            <a:tailEnd/>
          </a:ln>
        </p:spPr>
        <p:txBody>
          <a:bodyPr wrap="square">
            <a:spAutoFit/>
          </a:bodyPr>
          <a:lstStyle/>
          <a:p>
            <a:pPr algn="ctr"/>
            <a:r>
              <a:rPr lang="ar-EG" sz="3200" b="1" dirty="0"/>
              <a:t> </a:t>
            </a:r>
            <a:r>
              <a:rPr lang="ar-SA" sz="3200" b="1" dirty="0">
                <a:solidFill>
                  <a:srgbClr val="FF0000"/>
                </a:solidFill>
              </a:rPr>
              <a:t>ما منكم من أحد: </a:t>
            </a:r>
            <a:endParaRPr lang="ar-SA" sz="3200" b="1" dirty="0" smtClean="0">
              <a:solidFill>
                <a:srgbClr val="FF0000"/>
              </a:solidFill>
            </a:endParaRPr>
          </a:p>
          <a:p>
            <a:pPr algn="ctr">
              <a:lnSpc>
                <a:spcPct val="150000"/>
              </a:lnSpc>
            </a:pPr>
            <a:r>
              <a:rPr lang="ar-SA" sz="3200" b="1" dirty="0" smtClean="0"/>
              <a:t>الكلام </a:t>
            </a:r>
            <a:r>
              <a:rPr lang="ar-SA" sz="3200" b="1" dirty="0"/>
              <a:t>موجه للصحابة </a:t>
            </a:r>
            <a:r>
              <a:rPr lang="ar-EG" sz="3200" b="1" dirty="0">
                <a:sym typeface="AGA Arabesque" pitchFamily="2" charset="2"/>
              </a:rPr>
              <a:t>رضي الله عنهم</a:t>
            </a:r>
            <a:r>
              <a:rPr lang="ar-SA" sz="3200" b="1" dirty="0"/>
              <a:t> والحكم عام يشمل كل مسلم.</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amond(in)">
                                      <p:cBhvr>
                                        <p:cTn id="7" dur="500"/>
                                        <p:tgtEl>
                                          <p:spTgt spid="7172"/>
                                        </p:tgtEl>
                                      </p:cBhvr>
                                    </p:animEffect>
                                  </p:childTnLst>
                                  <p:subTnLst>
                                    <p:audio>
                                      <p:cMediaNode>
                                        <p:cTn display="0" masterRel="sameClick">
                                          <p:stCondLst>
                                            <p:cond evt="begin" delay="0">
                                              <p:tn val="5"/>
                                            </p:cond>
                                          </p:stCondLst>
                                          <p:endCondLst>
                                            <p:cond evt="onStopAudio" delay="0">
                                              <p:tgtEl>
                                                <p:sldTgt/>
                                              </p:tgtEl>
                                            </p:cond>
                                          </p:endCondLst>
                                        </p:cTn>
                                        <p:tgtEl>
                                          <p:sndTgt r:embed="rId2" name="7 م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2"/>
          <p:cNvSpPr txBox="1">
            <a:spLocks noChangeArrowheads="1"/>
          </p:cNvSpPr>
          <p:nvPr/>
        </p:nvSpPr>
        <p:spPr bwMode="auto">
          <a:xfrm>
            <a:off x="1643062" y="2089150"/>
            <a:ext cx="5932488" cy="3539430"/>
          </a:xfrm>
          <a:prstGeom prst="rect">
            <a:avLst/>
          </a:prstGeom>
          <a:noFill/>
          <a:ln w="9525">
            <a:noFill/>
            <a:miter lim="800000"/>
            <a:headEnd/>
            <a:tailEnd/>
          </a:ln>
        </p:spPr>
        <p:txBody>
          <a:bodyPr wrap="square">
            <a:spAutoFit/>
          </a:bodyPr>
          <a:lstStyle/>
          <a:p>
            <a:r>
              <a:rPr lang="ar-EG" sz="3200" b="1" dirty="0">
                <a:solidFill>
                  <a:srgbClr val="FF0000"/>
                </a:solidFill>
              </a:rPr>
              <a:t> </a:t>
            </a:r>
            <a:r>
              <a:rPr lang="ar-SA" sz="3200" b="1" dirty="0">
                <a:solidFill>
                  <a:srgbClr val="FF0000"/>
                </a:solidFill>
              </a:rPr>
              <a:t>فيبلغ أو فيسبغ الوضوء: </a:t>
            </a:r>
            <a:r>
              <a:rPr lang="ar-SA" sz="3200" b="1" dirty="0"/>
              <a:t>هما بمعنى واحد أي: يتمه ويكمله فيوصله مواضعه على الوجه المشروع وعدم إسباغ الوضوء يكون بعدم إتمامه، مثل:</a:t>
            </a:r>
            <a:endParaRPr lang="en-US" sz="3200" dirty="0"/>
          </a:p>
          <a:p>
            <a:r>
              <a:rPr lang="ar-SA" sz="3200" b="1" dirty="0"/>
              <a:t>من يترك </a:t>
            </a:r>
            <a:r>
              <a:rPr lang="ar-SA" sz="3200" dirty="0"/>
              <a:t>.............................................</a:t>
            </a:r>
            <a:endParaRPr lang="en-US" sz="3200" dirty="0"/>
          </a:p>
          <a:p>
            <a:r>
              <a:rPr lang="ar-SA" sz="3200" dirty="0"/>
              <a:t>       .........................................</a:t>
            </a:r>
            <a:endParaRPr lang="en-US" sz="3200" dirty="0"/>
          </a:p>
        </p:txBody>
      </p:sp>
      <p:sp>
        <p:nvSpPr>
          <p:cNvPr id="12" name="مربع نص 11"/>
          <p:cNvSpPr txBox="1">
            <a:spLocks noChangeArrowheads="1"/>
          </p:cNvSpPr>
          <p:nvPr/>
        </p:nvSpPr>
        <p:spPr bwMode="auto">
          <a:xfrm>
            <a:off x="1592734" y="4500984"/>
            <a:ext cx="5643562" cy="584200"/>
          </a:xfrm>
          <a:prstGeom prst="rect">
            <a:avLst/>
          </a:prstGeom>
          <a:solidFill>
            <a:srgbClr val="FFFF00"/>
          </a:solidFill>
          <a:ln w="9525">
            <a:noFill/>
            <a:miter lim="800000"/>
            <a:headEnd/>
            <a:tailEnd/>
          </a:ln>
        </p:spPr>
        <p:txBody>
          <a:bodyPr>
            <a:spAutoFit/>
          </a:bodyPr>
          <a:lstStyle/>
          <a:p>
            <a:r>
              <a:rPr lang="ar-EG" sz="3200" b="1" dirty="0" smtClean="0">
                <a:solidFill>
                  <a:srgbClr val="0000FF"/>
                </a:solidFill>
              </a:rPr>
              <a:t>جزء</a:t>
            </a:r>
            <a:r>
              <a:rPr lang="ar-SA" sz="3200" b="1" dirty="0" smtClean="0">
                <a:solidFill>
                  <a:srgbClr val="0000FF"/>
                </a:solidFill>
              </a:rPr>
              <a:t>اً</a:t>
            </a:r>
            <a:r>
              <a:rPr lang="ar-EG" sz="3200" b="1" dirty="0" smtClean="0">
                <a:solidFill>
                  <a:srgbClr val="0000FF"/>
                </a:solidFill>
              </a:rPr>
              <a:t> </a:t>
            </a:r>
            <a:r>
              <a:rPr lang="ar-EG" sz="3200" b="1" dirty="0">
                <a:solidFill>
                  <a:srgbClr val="0000FF"/>
                </a:solidFill>
              </a:rPr>
              <a:t>من رجله دون أن يصل إليه الماء.</a:t>
            </a:r>
            <a:endParaRPr lang="en-US" sz="3200" dirty="0">
              <a:solidFill>
                <a:srgbClr val="0000FF"/>
              </a:solidFill>
            </a:endParaRPr>
          </a:p>
        </p:txBody>
      </p:sp>
      <p:sp>
        <p:nvSpPr>
          <p:cNvPr id="14" name="مربع نص 13"/>
          <p:cNvSpPr txBox="1">
            <a:spLocks noChangeArrowheads="1"/>
          </p:cNvSpPr>
          <p:nvPr/>
        </p:nvSpPr>
        <p:spPr bwMode="auto">
          <a:xfrm>
            <a:off x="1643062" y="5149056"/>
            <a:ext cx="5500687" cy="584200"/>
          </a:xfrm>
          <a:prstGeom prst="rect">
            <a:avLst/>
          </a:prstGeom>
          <a:solidFill>
            <a:srgbClr val="FFFF00"/>
          </a:solidFill>
          <a:ln w="9525">
            <a:noFill/>
            <a:miter lim="800000"/>
            <a:headEnd/>
            <a:tailEnd/>
          </a:ln>
        </p:spPr>
        <p:txBody>
          <a:bodyPr>
            <a:spAutoFit/>
          </a:bodyPr>
          <a:lstStyle/>
          <a:p>
            <a:r>
              <a:rPr lang="ar-SA" sz="3200" b="1" dirty="0" smtClean="0">
                <a:solidFill>
                  <a:srgbClr val="0000FF"/>
                </a:solidFill>
              </a:rPr>
              <a:t>من </a:t>
            </a:r>
            <a:r>
              <a:rPr lang="ar-EG" sz="3200" b="1" dirty="0" smtClean="0">
                <a:solidFill>
                  <a:srgbClr val="0000FF"/>
                </a:solidFill>
              </a:rPr>
              <a:t>يغسل </a:t>
            </a:r>
            <a:r>
              <a:rPr lang="ar-EG" sz="3200" b="1" dirty="0">
                <a:solidFill>
                  <a:srgbClr val="0000FF"/>
                </a:solidFill>
              </a:rPr>
              <a:t>يديه ولا يصل إلى الكوعين.</a:t>
            </a:r>
            <a:endParaRPr lang="en-US" sz="3200"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2000" fill="hold"/>
                                        <p:tgtEl>
                                          <p:spTgt spid="8198"/>
                                        </p:tgtEl>
                                        <p:attrNameLst>
                                          <p:attrName>ppt_x</p:attrName>
                                        </p:attrNameLst>
                                      </p:cBhvr>
                                      <p:tavLst>
                                        <p:tav tm="0">
                                          <p:val>
                                            <p:strVal val="#ppt_x"/>
                                          </p:val>
                                        </p:tav>
                                        <p:tav tm="100000">
                                          <p:val>
                                            <p:strVal val="#ppt_x"/>
                                          </p:val>
                                        </p:tav>
                                      </p:tavLst>
                                    </p:anim>
                                    <p:anim calcmode="lin" valueType="num">
                                      <p:cBhvr additive="base">
                                        <p:cTn id="8" dur="2000" fill="hold"/>
                                        <p:tgtEl>
                                          <p:spTgt spid="81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8 فيبلغ.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9 جزء.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10 يغس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1968815" y="1268760"/>
            <a:ext cx="5786459" cy="630942"/>
          </a:xfrm>
          <a:prstGeom prst="rect">
            <a:avLst/>
          </a:prstGeom>
          <a:noFill/>
        </p:spPr>
        <p:txBody>
          <a:bodyPr rtlCol="1">
            <a:spAutoFit/>
          </a:bodyPr>
          <a:lstStyle/>
          <a:p>
            <a:pPr algn="ctr" fontAlgn="auto">
              <a:spcBef>
                <a:spcPts val="0"/>
              </a:spcBef>
              <a:spcAft>
                <a:spcPts val="0"/>
              </a:spcAft>
              <a:defRPr/>
            </a:pPr>
            <a:r>
              <a:rPr lang="ar-SA" sz="3500" b="1" dirty="0">
                <a:solidFill>
                  <a:srgbClr val="FF0000"/>
                </a:solidFill>
              </a:rPr>
              <a:t>مما يستفاد من الحديث:-</a:t>
            </a:r>
            <a:endParaRPr lang="en-US" sz="3500" b="1" dirty="0">
              <a:solidFill>
                <a:srgbClr val="FF0000"/>
              </a:solidFill>
            </a:endParaRPr>
          </a:p>
        </p:txBody>
      </p:sp>
      <p:sp>
        <p:nvSpPr>
          <p:cNvPr id="14337" name="Rectangle 1"/>
          <p:cNvSpPr>
            <a:spLocks noChangeArrowheads="1"/>
          </p:cNvSpPr>
          <p:nvPr/>
        </p:nvSpPr>
        <p:spPr bwMode="auto">
          <a:xfrm>
            <a:off x="1353775" y="2428868"/>
            <a:ext cx="6642100" cy="1077912"/>
          </a:xfrm>
          <a:prstGeom prst="rect">
            <a:avLst/>
          </a:prstGeom>
          <a:noFill/>
          <a:ln w="9525">
            <a:noFill/>
            <a:miter lim="800000"/>
            <a:headEnd/>
            <a:tailEnd/>
          </a:ln>
        </p:spPr>
        <p:txBody>
          <a:bodyPr anchor="ctr">
            <a:spAutoFit/>
          </a:bodyPr>
          <a:lstStyle/>
          <a:p>
            <a:pPr algn="ctr">
              <a:tabLst>
                <a:tab pos="457200" algn="l"/>
              </a:tabLst>
            </a:pPr>
            <a:r>
              <a:rPr lang="ar-SA" sz="3200" b="1" dirty="0">
                <a:solidFill>
                  <a:srgbClr val="3333FF"/>
                </a:solidFill>
                <a:cs typeface="Times New Roman" pitchFamily="18" charset="0"/>
              </a:rPr>
              <a:t>عظم فضل الله عز وجل حيث رتب على العمل اليسير الأجر الكثير.</a:t>
            </a:r>
            <a:endParaRPr lang="en-US" sz="3200" dirty="0">
              <a:solidFill>
                <a:srgbClr val="3333FF"/>
              </a:solidFill>
              <a:cs typeface="Times New Roman" pitchFamily="18" charset="0"/>
            </a:endParaRPr>
          </a:p>
        </p:txBody>
      </p:sp>
      <p:sp>
        <p:nvSpPr>
          <p:cNvPr id="9" name="مستطيل 8"/>
          <p:cNvSpPr>
            <a:spLocks noChangeArrowheads="1"/>
          </p:cNvSpPr>
          <p:nvPr/>
        </p:nvSpPr>
        <p:spPr bwMode="auto">
          <a:xfrm>
            <a:off x="2071670" y="4143380"/>
            <a:ext cx="5929313" cy="1570037"/>
          </a:xfrm>
          <a:prstGeom prst="rect">
            <a:avLst/>
          </a:prstGeom>
          <a:noFill/>
          <a:ln w="9525">
            <a:noFill/>
            <a:miter lim="800000"/>
            <a:headEnd/>
            <a:tailEnd/>
          </a:ln>
        </p:spPr>
        <p:txBody>
          <a:bodyPr>
            <a:spAutoFit/>
          </a:bodyPr>
          <a:lstStyle/>
          <a:p>
            <a:pPr eaLnBrk="0" hangingPunct="0">
              <a:tabLst>
                <a:tab pos="457200" algn="l"/>
              </a:tabLst>
            </a:pPr>
            <a:r>
              <a:rPr lang="ar-SA" sz="3200" b="1" dirty="0">
                <a:solidFill>
                  <a:srgbClr val="002060"/>
                </a:solidFill>
                <a:cs typeface="Times New Roman" pitchFamily="18" charset="0"/>
              </a:rPr>
              <a:t>استحباب أن يقول المسلم بعد الوضوء: أشهد أن لا إله إلا الله وأن </a:t>
            </a:r>
            <a:r>
              <a:rPr lang="ar-SA" sz="3200" b="1" dirty="0" smtClean="0">
                <a:solidFill>
                  <a:srgbClr val="002060"/>
                </a:solidFill>
                <a:cs typeface="Times New Roman" pitchFamily="18" charset="0"/>
              </a:rPr>
              <a:t>محمداً عبد </a:t>
            </a:r>
            <a:r>
              <a:rPr lang="ar-SA" sz="3200" b="1" dirty="0">
                <a:solidFill>
                  <a:srgbClr val="002060"/>
                </a:solidFill>
                <a:cs typeface="Times New Roman" pitchFamily="18" charset="0"/>
              </a:rPr>
              <a:t>الله ورسوله.</a:t>
            </a:r>
            <a:endParaRPr lang="en-US" sz="3200" dirty="0">
              <a:solidFill>
                <a:srgbClr val="002060"/>
              </a:solidFill>
              <a:cs typeface="Times New Roman" pitchFamily="18" charset="0"/>
            </a:endParaRPr>
          </a:p>
        </p:txBody>
      </p:sp>
      <p:pic>
        <p:nvPicPr>
          <p:cNvPr id="9221" name="صورة 2"/>
          <p:cNvPicPr>
            <a:picLocks noChangeAspect="1"/>
          </p:cNvPicPr>
          <p:nvPr/>
        </p:nvPicPr>
        <p:blipFill>
          <a:blip r:embed="rId5"/>
          <a:srcRect l="6728" t="24802" r="74435" b="52708"/>
          <a:stretch>
            <a:fillRect/>
          </a:stretch>
        </p:blipFill>
        <p:spPr bwMode="auto">
          <a:xfrm>
            <a:off x="1357290" y="3884087"/>
            <a:ext cx="1270494" cy="218811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11 مما.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4337">
                                            <p:txEl>
                                              <p:pRg st="0" end="0"/>
                                            </p:txEl>
                                          </p:spTgt>
                                        </p:tgtEl>
                                        <p:attrNameLst>
                                          <p:attrName>style.visibility</p:attrName>
                                        </p:attrNameLst>
                                      </p:cBhvr>
                                      <p:to>
                                        <p:strVal val="visible"/>
                                      </p:to>
                                    </p:set>
                                    <p:anim calcmode="lin" valueType="num">
                                      <p:cBhvr>
                                        <p:cTn id="12" dur="500" fill="hold"/>
                                        <p:tgtEl>
                                          <p:spTgt spid="1433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337">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12 عظم.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13 استحباب.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1985583" y="1507431"/>
            <a:ext cx="5786459" cy="769441"/>
          </a:xfrm>
          <a:prstGeom prst="rect">
            <a:avLst/>
          </a:prstGeom>
          <a:noFill/>
        </p:spPr>
        <p:txBody>
          <a:bodyPr rtlCol="1">
            <a:spAutoFit/>
          </a:bodyPr>
          <a:lstStyle/>
          <a:p>
            <a:pPr algn="ctr" fontAlgn="auto">
              <a:spcBef>
                <a:spcPts val="0"/>
              </a:spcBef>
              <a:spcAft>
                <a:spcPts val="0"/>
              </a:spcAft>
              <a:defRPr/>
            </a:pPr>
            <a:r>
              <a:rPr lang="ar-SA" sz="4400" b="1" dirty="0">
                <a:solidFill>
                  <a:srgbClr val="FF0000"/>
                </a:solidFill>
              </a:rPr>
              <a:t>مما يستفاد من الحديث:-</a:t>
            </a:r>
            <a:endParaRPr lang="en-US" sz="4400" b="1" dirty="0">
              <a:solidFill>
                <a:srgbClr val="FF0000"/>
              </a:solidFill>
            </a:endParaRPr>
          </a:p>
        </p:txBody>
      </p:sp>
      <p:sp>
        <p:nvSpPr>
          <p:cNvPr id="3" name="Rectangle 1"/>
          <p:cNvSpPr>
            <a:spLocks noChangeArrowheads="1"/>
          </p:cNvSpPr>
          <p:nvPr/>
        </p:nvSpPr>
        <p:spPr bwMode="auto">
          <a:xfrm>
            <a:off x="3995936" y="2928934"/>
            <a:ext cx="3355952" cy="584200"/>
          </a:xfrm>
          <a:prstGeom prst="rect">
            <a:avLst/>
          </a:prstGeom>
          <a:noFill/>
          <a:ln w="9525">
            <a:noFill/>
            <a:miter lim="800000"/>
            <a:headEnd/>
            <a:tailEnd/>
          </a:ln>
        </p:spPr>
        <p:txBody>
          <a:bodyPr wrap="square" anchor="ctr">
            <a:spAutoFit/>
          </a:bodyPr>
          <a:lstStyle/>
          <a:p>
            <a:pPr eaLnBrk="0" hangingPunct="0">
              <a:tabLst>
                <a:tab pos="457200" algn="l"/>
              </a:tabLst>
            </a:pPr>
            <a:r>
              <a:rPr lang="ar-SA" sz="3200" b="1" dirty="0">
                <a:solidFill>
                  <a:srgbClr val="002060"/>
                </a:solidFill>
                <a:cs typeface="Times New Roman" pitchFamily="18" charset="0"/>
              </a:rPr>
              <a:t>الجنة لها ثمانية أبواب.</a:t>
            </a:r>
            <a:endParaRPr lang="en-US" sz="3200" dirty="0">
              <a:solidFill>
                <a:srgbClr val="002060"/>
              </a:solidFill>
              <a:cs typeface="Times New Roman" pitchFamily="18" charset="0"/>
            </a:endParaRPr>
          </a:p>
        </p:txBody>
      </p:sp>
      <p:sp>
        <p:nvSpPr>
          <p:cNvPr id="11" name="مستطيل 10"/>
          <p:cNvSpPr>
            <a:spLocks noChangeArrowheads="1"/>
          </p:cNvSpPr>
          <p:nvPr/>
        </p:nvSpPr>
        <p:spPr bwMode="auto">
          <a:xfrm>
            <a:off x="1619672" y="4149080"/>
            <a:ext cx="6024130" cy="584775"/>
          </a:xfrm>
          <a:prstGeom prst="rect">
            <a:avLst/>
          </a:prstGeom>
          <a:noFill/>
          <a:ln w="9525">
            <a:noFill/>
            <a:miter lim="800000"/>
            <a:headEnd/>
            <a:tailEnd/>
          </a:ln>
        </p:spPr>
        <p:txBody>
          <a:bodyPr wrap="square">
            <a:spAutoFit/>
          </a:bodyPr>
          <a:lstStyle/>
          <a:p>
            <a:pPr eaLnBrk="0" hangingPunct="0">
              <a:tabLst>
                <a:tab pos="457200" algn="l"/>
              </a:tabLst>
            </a:pPr>
            <a:r>
              <a:rPr lang="ar-SA" sz="3200" b="1" dirty="0">
                <a:solidFill>
                  <a:srgbClr val="002060"/>
                </a:solidFill>
                <a:cs typeface="Times New Roman" pitchFamily="18" charset="0"/>
              </a:rPr>
              <a:t>فضل إسباغ </a:t>
            </a:r>
            <a:r>
              <a:rPr lang="ar-SA" sz="3200" b="1" dirty="0" smtClean="0">
                <a:solidFill>
                  <a:srgbClr val="002060"/>
                </a:solidFill>
                <a:cs typeface="Times New Roman" pitchFamily="18" charset="0"/>
              </a:rPr>
              <a:t>الوضوء وأنه سبب لدخول </a:t>
            </a:r>
            <a:r>
              <a:rPr lang="ar-SA" sz="3200" b="1" dirty="0">
                <a:solidFill>
                  <a:srgbClr val="002060"/>
                </a:solidFill>
                <a:cs typeface="Times New Roman" pitchFamily="18" charset="0"/>
              </a:rPr>
              <a:t>الجنة </a:t>
            </a:r>
            <a:endParaRPr lang="en-US" sz="3200" dirty="0">
              <a:solidFill>
                <a:srgbClr val="002060"/>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pull dir="r"/>
      </p:transition>
    </mc:Choice>
    <mc:Fallback xmlns="">
      <p:transition spd="slow">
        <p:pull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14 الجنة.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downLeft)">
                                      <p:cBhvr>
                                        <p:cTn id="13"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3" name="15 فض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709</Words>
  <Application>Microsoft Office PowerPoint</Application>
  <PresentationFormat>عرض على الشاشة (3:4)‏</PresentationFormat>
  <Paragraphs>50</Paragraphs>
  <Slides>23</Slides>
  <Notes>0</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زاد المعلم</dc:creator>
  <cp:lastModifiedBy>BEST</cp:lastModifiedBy>
  <cp:revision>2</cp:revision>
  <dcterms:created xsi:type="dcterms:W3CDTF">2013-06-16T00:59:16Z</dcterms:created>
  <dcterms:modified xsi:type="dcterms:W3CDTF">2016-04-26T02:55:06Z</dcterms:modified>
</cp:coreProperties>
</file>