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9" r:id="rId14"/>
    <p:sldId id="266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9" autoAdjust="0"/>
    <p:restoredTop sz="94599" autoAdjust="0"/>
  </p:normalViewPr>
  <p:slideViewPr>
    <p:cSldViewPr>
      <p:cViewPr varScale="1">
        <p:scale>
          <a:sx n="51" d="100"/>
          <a:sy n="51" d="100"/>
        </p:scale>
        <p:origin x="-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BC4FF-F575-4F38-969E-C9F034150B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0D73-C59B-44E9-9BA9-53AA5F583C0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B230-7201-45B6-917E-7348BEDB1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6071-FFB1-4C13-9DD1-B14AC94FB64F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C271-4BC9-407D-A5FB-1A6A3963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E14C-506E-41AF-893D-8C3D0A40B3C8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31F2-3669-4B9D-9E0C-7D733ECA1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C8D-4B11-45F5-A808-5C9FCDAC66EA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BD4C-3F23-4C2A-9070-61B9E4D04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ADB-C054-46B9-A549-F17921CD4AA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AF72-FC3A-4DAE-B58F-9FE13E72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BF88-4C52-4D87-8D72-A8E6AC82CA8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1967-2A44-4E7B-BCEA-D5A3A16B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7FC2-1C6F-4669-B27C-FDB262EFDFBA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9DD-A7B2-4505-8F63-9A79587A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40C4-6346-4076-B05F-37CC6182EC2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2531-310F-4DA7-88BF-BDCA5D67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1846-B3C0-414A-9B0F-5BEBA40A71C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DEB5-5048-4D8B-8E10-43BE6A526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E38C-289A-4D25-B899-D6585715140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62D7-4EF1-46AD-B237-609C60E3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45C6-C7F9-443A-952A-6B71B255587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BFC6-2051-40DC-BB37-6BD101BE6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B7699E-D169-47C9-A863-1A1DA0D1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  <p:sndAc>
      <p:stSnd>
        <p:snd r:embed="rId13" name="cashre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audio" Target="../media/audio2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2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audio" Target="../media/audio2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2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2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1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7.wav"/><Relationship Id="rId7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1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2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8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audio" Target="../media/audio24.wav"/><Relationship Id="rId4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2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2090738"/>
            <a:ext cx="2506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Calibri" pitchFamily="34" charset="0"/>
              </a:rPr>
              <a:t>الفصل الرابع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228600"/>
            <a:ext cx="1408113" cy="1730375"/>
          </a:xfrm>
          <a:prstGeom prst="roundRect">
            <a:avLst>
              <a:gd name="adj" fmla="val 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33600" y="2286000"/>
            <a:ext cx="5029200" cy="3505200"/>
            <a:chOff x="2133600" y="3124200"/>
            <a:chExt cx="5029200" cy="3505200"/>
          </a:xfrm>
        </p:grpSpPr>
        <p:sp>
          <p:nvSpPr>
            <p:cNvPr id="7" name="Rectangle 6"/>
            <p:cNvSpPr/>
            <p:nvPr/>
          </p:nvSpPr>
          <p:spPr>
            <a:xfrm>
              <a:off x="2133600" y="3124200"/>
              <a:ext cx="5029200" cy="3505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275" name="Picture 1"/>
            <p:cNvPicPr>
              <a:picLocks noChangeAspect="1" noChangeArrowheads="1"/>
            </p:cNvPicPr>
            <p:nvPr/>
          </p:nvPicPr>
          <p:blipFill>
            <a:blip r:embed="rId6" cstate="print">
              <a:lum bright="-34000" contrast="50000"/>
            </a:blip>
            <a:srcRect/>
            <a:stretch>
              <a:fillRect/>
            </a:stretch>
          </p:blipFill>
          <p:spPr bwMode="auto">
            <a:xfrm>
              <a:off x="2133600" y="3339622"/>
              <a:ext cx="5000625" cy="313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7000"/>
          </a:blip>
          <a:srcRect l="71619" r="2476" b="61139"/>
          <a:stretch>
            <a:fillRect/>
          </a:stretch>
        </p:blipFill>
        <p:spPr bwMode="auto">
          <a:xfrm>
            <a:off x="5715000" y="2438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7000"/>
          </a:blip>
          <a:srcRect l="71619" r="2476" b="61139"/>
          <a:stretch>
            <a:fillRect/>
          </a:stretch>
        </p:blipFill>
        <p:spPr bwMode="auto">
          <a:xfrm>
            <a:off x="4038600" y="2438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7000"/>
          </a:blip>
          <a:srcRect l="71619" r="2476" b="61139"/>
          <a:stretch>
            <a:fillRect/>
          </a:stretch>
        </p:blipFill>
        <p:spPr bwMode="auto">
          <a:xfrm>
            <a:off x="2362200" y="2438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7000"/>
          </a:blip>
          <a:srcRect l="71619" r="2476" b="61139"/>
          <a:stretch>
            <a:fillRect/>
          </a:stretch>
        </p:blipFill>
        <p:spPr bwMode="auto">
          <a:xfrm>
            <a:off x="5715000" y="41148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7000"/>
          </a:blip>
          <a:srcRect l="71619" r="2476" b="61139"/>
          <a:stretch>
            <a:fillRect/>
          </a:stretch>
        </p:blipFill>
        <p:spPr bwMode="auto">
          <a:xfrm>
            <a:off x="4038600" y="41148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2 - doodle-d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1981200"/>
            <a:ext cx="8331200" cy="3505200"/>
            <a:chOff x="615799" y="5272884"/>
            <a:chExt cx="8330713" cy="35052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5272884"/>
              <a:ext cx="8001000" cy="3505200"/>
            </a:xfrm>
            <a:prstGeom prst="roundRect">
              <a:avLst>
                <a:gd name="adj" fmla="val 27120"/>
              </a:avLst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67069" y="7352509"/>
              <a:ext cx="1179443" cy="1425575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38862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2651125"/>
            <a:ext cx="75438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ctr"/>
            <a:r>
              <a:rPr lang="ar-EG" sz="5400" b="1">
                <a:latin typeface="Calibri" pitchFamily="34" charset="0"/>
              </a:rPr>
              <a:t>أحوط المجموعة التي تحوي 4 وردات.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503988" y="381000"/>
            <a:ext cx="2411412" cy="1219200"/>
            <a:chOff x="5791200" y="381000"/>
            <a:chExt cx="2411186" cy="1219200"/>
          </a:xfrm>
        </p:grpSpPr>
        <p:sp>
          <p:nvSpPr>
            <p:cNvPr id="8" name="Rounded Rectangle 12"/>
            <p:cNvSpPr/>
            <p:nvPr/>
          </p:nvSpPr>
          <p:spPr>
            <a:xfrm>
              <a:off x="5791200" y="381000"/>
              <a:ext cx="1676400" cy="1219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13"/>
            <p:cNvSpPr/>
            <p:nvPr/>
          </p:nvSpPr>
          <p:spPr>
            <a:xfrm>
              <a:off x="6705514" y="533400"/>
              <a:ext cx="1496872" cy="914400"/>
            </a:xfrm>
            <a:prstGeom prst="roundRect">
              <a:avLst/>
            </a:prstGeom>
            <a:blipFill>
              <a:blip r:embed="rId7" cstate="print">
                <a:lum bright="-6000" contrast="4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629400" y="4921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4 - sp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2743200"/>
            <a:ext cx="8915400" cy="3886200"/>
            <a:chOff x="152400" y="2743200"/>
            <a:chExt cx="8915400" cy="3886200"/>
          </a:xfrm>
        </p:grpSpPr>
        <p:sp>
          <p:nvSpPr>
            <p:cNvPr id="7" name="Rectangle 6"/>
            <p:cNvSpPr/>
            <p:nvPr/>
          </p:nvSpPr>
          <p:spPr>
            <a:xfrm>
              <a:off x="152400" y="2743200"/>
              <a:ext cx="8915400" cy="3886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3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bright="-14000" contrast="38000"/>
            </a:blip>
            <a:srcRect/>
            <a:stretch>
              <a:fillRect/>
            </a:stretch>
          </p:blipFill>
          <p:spPr bwMode="auto">
            <a:xfrm>
              <a:off x="381000" y="2895600"/>
              <a:ext cx="8486775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8"/>
          <p:cNvSpPr/>
          <p:nvPr/>
        </p:nvSpPr>
        <p:spPr>
          <a:xfrm>
            <a:off x="381000" y="2743200"/>
            <a:ext cx="7315200" cy="1981200"/>
          </a:xfrm>
          <a:prstGeom prst="ellipse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46 - coins 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1981200"/>
            <a:ext cx="8331200" cy="3505200"/>
            <a:chOff x="615799" y="5272884"/>
            <a:chExt cx="8330713" cy="35052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5272884"/>
              <a:ext cx="8001000" cy="3505200"/>
            </a:xfrm>
            <a:prstGeom prst="roundRect">
              <a:avLst>
                <a:gd name="adj" fmla="val 27120"/>
              </a:avLst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67069" y="7352509"/>
              <a:ext cx="1179443" cy="1425575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38862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265185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ctr"/>
            <a:r>
              <a:rPr lang="ar-EG" sz="5400" b="1" dirty="0" smtClean="0">
                <a:latin typeface="Calibri" pitchFamily="34" charset="0"/>
              </a:rPr>
              <a:t>عد الأشياء في </a:t>
            </a:r>
            <a:r>
              <a:rPr lang="ar-EG" sz="5400" b="1" dirty="0" smtClean="0">
                <a:latin typeface="Calibri" pitchFamily="34" charset="0"/>
              </a:rPr>
              <a:t>كل مجموعة، </a:t>
            </a:r>
            <a:r>
              <a:rPr lang="ar-EG" sz="5400" b="1" dirty="0" smtClean="0">
                <a:latin typeface="Calibri" pitchFamily="34" charset="0"/>
              </a:rPr>
              <a:t>واكتب </a:t>
            </a:r>
            <a:r>
              <a:rPr lang="ar-EG" sz="5400" b="1" dirty="0" smtClean="0">
                <a:latin typeface="Calibri" pitchFamily="34" charset="0"/>
              </a:rPr>
              <a:t>عددها.</a:t>
            </a:r>
            <a:endParaRPr lang="en-US" sz="5400" b="1" dirty="0">
              <a:latin typeface="Calibri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503988" y="381000"/>
            <a:ext cx="2411412" cy="1219200"/>
            <a:chOff x="5791200" y="381000"/>
            <a:chExt cx="2411186" cy="1219200"/>
          </a:xfrm>
        </p:grpSpPr>
        <p:sp>
          <p:nvSpPr>
            <p:cNvPr id="8" name="Rounded Rectangle 2"/>
            <p:cNvSpPr/>
            <p:nvPr/>
          </p:nvSpPr>
          <p:spPr>
            <a:xfrm>
              <a:off x="5791200" y="381000"/>
              <a:ext cx="1676400" cy="1219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6705514" y="533400"/>
              <a:ext cx="1496872" cy="914400"/>
            </a:xfrm>
            <a:prstGeom prst="roundRect">
              <a:avLst/>
            </a:prstGeom>
            <a:blipFill>
              <a:blip r:embed="rId7" cstate="print">
                <a:lum bright="-6000" contrast="4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29400" y="4921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4 - sp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" y="1600200"/>
            <a:ext cx="8915400" cy="3429000"/>
            <a:chOff x="152400" y="3200400"/>
            <a:chExt cx="8915400" cy="3429000"/>
          </a:xfrm>
        </p:grpSpPr>
        <p:sp>
          <p:nvSpPr>
            <p:cNvPr id="12" name="Rectangle 11"/>
            <p:cNvSpPr/>
            <p:nvPr/>
          </p:nvSpPr>
          <p:spPr>
            <a:xfrm>
              <a:off x="152400" y="3200400"/>
              <a:ext cx="8915400" cy="3429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366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46000"/>
            </a:blip>
            <a:srcRect/>
            <a:stretch>
              <a:fillRect/>
            </a:stretch>
          </p:blipFill>
          <p:spPr bwMode="auto">
            <a:xfrm>
              <a:off x="5334000" y="3319731"/>
              <a:ext cx="3581400" cy="320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36000"/>
            </a:blip>
            <a:srcRect/>
            <a:stretch>
              <a:fillRect/>
            </a:stretch>
          </p:blipFill>
          <p:spPr bwMode="auto">
            <a:xfrm>
              <a:off x="514350" y="3352800"/>
              <a:ext cx="3448050" cy="315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6600" y="38608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2600" y="3810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2514600"/>
            <a:ext cx="8331200" cy="2133600"/>
            <a:chOff x="615799" y="5272884"/>
            <a:chExt cx="8330713" cy="35052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5272884"/>
              <a:ext cx="8001000" cy="3505200"/>
            </a:xfrm>
            <a:prstGeom prst="roundRect">
              <a:avLst>
                <a:gd name="adj" fmla="val 27120"/>
              </a:avLst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67069" y="7352509"/>
              <a:ext cx="1179443" cy="1425575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38862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3067348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ctr"/>
            <a:r>
              <a:rPr lang="ar-EG" sz="5400" b="1" dirty="0" err="1" smtClean="0">
                <a:latin typeface="Calibri" pitchFamily="34" charset="0"/>
              </a:rPr>
              <a:t>حوط</a:t>
            </a:r>
            <a:r>
              <a:rPr lang="ar-EG" sz="5400" b="1" dirty="0" smtClean="0">
                <a:latin typeface="Calibri" pitchFamily="34" charset="0"/>
              </a:rPr>
              <a:t> </a:t>
            </a:r>
            <a:r>
              <a:rPr lang="ar-EG" sz="5400" b="1" dirty="0" smtClean="0">
                <a:latin typeface="Calibri" pitchFamily="34" charset="0"/>
              </a:rPr>
              <a:t>المجموعة </a:t>
            </a:r>
            <a:r>
              <a:rPr lang="ar-EG" sz="5400" b="1" dirty="0">
                <a:latin typeface="Calibri" pitchFamily="34" charset="0"/>
              </a:rPr>
              <a:t>الأكثر.</a:t>
            </a:r>
            <a:endParaRPr lang="en-US" sz="5400" b="1" dirty="0">
              <a:latin typeface="Calibri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503988" y="381000"/>
            <a:ext cx="2411412" cy="1219200"/>
            <a:chOff x="5791200" y="381000"/>
            <a:chExt cx="2411186" cy="1219200"/>
          </a:xfrm>
        </p:grpSpPr>
        <p:sp>
          <p:nvSpPr>
            <p:cNvPr id="8" name="Rounded Rectangle 2"/>
            <p:cNvSpPr/>
            <p:nvPr/>
          </p:nvSpPr>
          <p:spPr>
            <a:xfrm>
              <a:off x="5791200" y="381000"/>
              <a:ext cx="1676400" cy="1219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6705514" y="533400"/>
              <a:ext cx="1496872" cy="914400"/>
            </a:xfrm>
            <a:prstGeom prst="roundRect">
              <a:avLst/>
            </a:prstGeom>
            <a:blipFill>
              <a:blip r:embed="rId7" cstate="print">
                <a:lum bright="-6000" contrast="4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29400" y="4921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4 - sp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76200" y="1600200"/>
            <a:ext cx="8915400" cy="3429000"/>
            <a:chOff x="152400" y="3200400"/>
            <a:chExt cx="8915400" cy="3429000"/>
          </a:xfrm>
        </p:grpSpPr>
        <p:sp>
          <p:nvSpPr>
            <p:cNvPr id="20" name="Rectangle 11"/>
            <p:cNvSpPr/>
            <p:nvPr/>
          </p:nvSpPr>
          <p:spPr>
            <a:xfrm>
              <a:off x="152400" y="3200400"/>
              <a:ext cx="8915400" cy="3429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391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46000"/>
            </a:blip>
            <a:srcRect/>
            <a:stretch>
              <a:fillRect/>
            </a:stretch>
          </p:blipFill>
          <p:spPr bwMode="auto">
            <a:xfrm>
              <a:off x="5334000" y="3319731"/>
              <a:ext cx="3581400" cy="320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36000"/>
            </a:blip>
            <a:srcRect/>
            <a:stretch>
              <a:fillRect/>
            </a:stretch>
          </p:blipFill>
          <p:spPr bwMode="auto">
            <a:xfrm>
              <a:off x="514350" y="3352800"/>
              <a:ext cx="3448050" cy="315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7086600" y="38608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1752600" y="3810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181600" y="1600200"/>
            <a:ext cx="3962400" cy="2057400"/>
          </a:xfrm>
          <a:prstGeom prst="ellipse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2144752"/>
            <a:ext cx="7886735" cy="3036848"/>
            <a:chOff x="1268590" y="1535152"/>
            <a:chExt cx="6427610" cy="3036848"/>
          </a:xfrm>
          <a:effectLst>
            <a:glow rad="101600">
              <a:srgbClr val="002060">
                <a:alpha val="60000"/>
              </a:srgbClr>
            </a:glow>
          </a:effectLst>
        </p:grpSpPr>
        <p:sp>
          <p:nvSpPr>
            <p:cNvPr id="3" name="Snip and Round Single Corner Rectangle 2"/>
            <p:cNvSpPr/>
            <p:nvPr/>
          </p:nvSpPr>
          <p:spPr>
            <a:xfrm>
              <a:off x="1676400" y="2286000"/>
              <a:ext cx="6019800" cy="2286000"/>
            </a:xfrm>
            <a:prstGeom prst="snipRoundRect">
              <a:avLst>
                <a:gd name="adj1" fmla="val 9450"/>
                <a:gd name="adj2" fmla="val 6618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noFill/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600"/>
            </a:p>
          </p:txBody>
        </p:sp>
        <p:sp>
          <p:nvSpPr>
            <p:cNvPr id="4" name="Rounded Rectangle 3"/>
            <p:cNvSpPr/>
            <p:nvPr/>
          </p:nvSpPr>
          <p:spPr>
            <a:xfrm rot="20524833">
              <a:off x="1268590" y="1535152"/>
              <a:ext cx="1662651" cy="1559725"/>
            </a:xfrm>
            <a:prstGeom prst="roundRect">
              <a:avLst/>
            </a:prstGeom>
            <a:blipFill>
              <a:blip r:embed="rId5" cstate="print">
                <a:lum bright="-29000" contrast="4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7300" y="3886200"/>
            <a:ext cx="4838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6000">
                <a:latin typeface="Calibri" pitchFamily="34" charset="0"/>
              </a:rPr>
              <a:t>الأعداد حتى 10</a:t>
            </a:r>
            <a:endParaRPr lang="en-US" sz="6000">
              <a:latin typeface="Calibri" pitchFamily="34" charset="0"/>
            </a:endParaRPr>
          </a:p>
        </p:txBody>
      </p:sp>
      <p:pic>
        <p:nvPicPr>
          <p:cNvPr id="8" name="Picture 7" descr="girl_at_desk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157413"/>
            <a:ext cx="22860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2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3048000" y="457200"/>
            <a:ext cx="5867400" cy="2438400"/>
          </a:xfrm>
          <a:prstGeom prst="star16">
            <a:avLst>
              <a:gd name="adj" fmla="val 44550"/>
            </a:avLst>
          </a:prstGeom>
          <a:blipFill>
            <a:blip r:embed="rId5" cstate="print"/>
            <a:tile tx="0" ty="0" sx="100000" sy="100000" flip="none" algn="tl"/>
          </a:blipFill>
          <a:ln w="12065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0" y="676275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>
                <a:solidFill>
                  <a:srgbClr val="FF0000"/>
                </a:solidFill>
                <a:latin typeface="Calibri" pitchFamily="34" charset="0"/>
              </a:rPr>
              <a:t>أستكشف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146685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>
                <a:latin typeface="Calibri" pitchFamily="34" charset="0"/>
              </a:rPr>
              <a:t>كم بيضة أراها في الصورة ؟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10242" name="Picture 2" descr="http://t2.gstatic.com/images?q=tbn:ANd9GcTjMPAsTEMvrQJiIAEP8lHKCGIJU7ICjPbWWAdqxnkM7Eqg-qFauA"/>
          <p:cNvPicPr>
            <a:picLocks noChangeAspect="1" noChangeArrowheads="1"/>
          </p:cNvPicPr>
          <p:nvPr/>
        </p:nvPicPr>
        <p:blipFill>
          <a:blip r:embed="rId6" cstate="print">
            <a:lum contrast="28000"/>
          </a:blip>
          <a:srcRect/>
          <a:stretch>
            <a:fillRect/>
          </a:stretch>
        </p:blipFill>
        <p:spPr bwMode="auto">
          <a:xfrm>
            <a:off x="228600" y="3048000"/>
            <a:ext cx="6553200" cy="3543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50 - computer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0" y="2597150"/>
            <a:ext cx="8896350" cy="3651250"/>
            <a:chOff x="615799" y="2619706"/>
            <a:chExt cx="8001000" cy="2028494"/>
          </a:xfrm>
        </p:grpSpPr>
        <p:sp>
          <p:nvSpPr>
            <p:cNvPr id="4" name="Snip and Round Single Corner Rectangle 3"/>
            <p:cNvSpPr/>
            <p:nvPr/>
          </p:nvSpPr>
          <p:spPr>
            <a:xfrm>
              <a:off x="615799" y="2743200"/>
              <a:ext cx="8001000" cy="1905000"/>
            </a:xfrm>
            <a:prstGeom prst="snipRoundRect">
              <a:avLst>
                <a:gd name="adj1" fmla="val 30000"/>
                <a:gd name="adj2" fmla="val 24815"/>
              </a:avLst>
            </a:prstGeom>
            <a:blipFill>
              <a:blip r:embed="rId5" cstate="print">
                <a:lum bright="50000" contrast="69000"/>
              </a:blip>
              <a:tile tx="0" ty="0" sx="100000" sy="100000" flip="none" algn="tl"/>
            </a:blipFill>
            <a:ln>
              <a:solidFill>
                <a:srgbClr val="FF00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67197" y="2619706"/>
              <a:ext cx="1056520" cy="1054817"/>
            </a:xfrm>
            <a:prstGeom prst="roundRect">
              <a:avLst>
                <a:gd name="adj" fmla="val 0"/>
              </a:avLst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7800" y="3496420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dirty="0">
                <a:latin typeface="Calibri" pitchFamily="34" charset="0"/>
              </a:rPr>
              <a:t>أبدأ اليوم دراسة الفصل </a:t>
            </a:r>
            <a:r>
              <a:rPr lang="ar-EG" sz="3600" dirty="0">
                <a:latin typeface="Calibri" pitchFamily="34" charset="0"/>
              </a:rPr>
              <a:t>الرابع</a:t>
            </a:r>
            <a:r>
              <a:rPr lang="ar-SA" sz="3600" dirty="0" err="1" smtClean="0">
                <a:latin typeface="Calibri" pitchFamily="34" charset="0"/>
              </a:rPr>
              <a:t>،</a:t>
            </a:r>
            <a:r>
              <a:rPr lang="ar-EG" sz="3600" dirty="0" smtClean="0">
                <a:latin typeface="Calibri" pitchFamily="34" charset="0"/>
              </a:rPr>
              <a:t> </a:t>
            </a:r>
            <a:r>
              <a:rPr lang="ar-SA" sz="3600" dirty="0" smtClean="0">
                <a:latin typeface="Calibri" pitchFamily="34" charset="0"/>
              </a:rPr>
              <a:t>وأتعلم </a:t>
            </a:r>
            <a:r>
              <a:rPr lang="ar-SA" sz="3600" dirty="0">
                <a:latin typeface="Calibri" pitchFamily="34" charset="0"/>
              </a:rPr>
              <a:t>فيه </a:t>
            </a:r>
            <a:r>
              <a:rPr lang="ar-EG" sz="3600" dirty="0">
                <a:latin typeface="Calibri" pitchFamily="34" charset="0"/>
              </a:rPr>
              <a:t>عد الأعداد حتى </a:t>
            </a:r>
            <a:r>
              <a:rPr lang="ar-EG" sz="3600" dirty="0" smtClean="0">
                <a:latin typeface="Calibri" pitchFamily="34" charset="0"/>
              </a:rPr>
              <a:t>10 وقراءتها </a:t>
            </a:r>
            <a:r>
              <a:rPr lang="ar-EG" sz="3600" dirty="0">
                <a:latin typeface="Calibri" pitchFamily="34" charset="0"/>
              </a:rPr>
              <a:t>وكتابتها</a:t>
            </a:r>
            <a:r>
              <a:rPr lang="ar-EG" sz="3600" dirty="0" smtClean="0">
                <a:latin typeface="Calibri" pitchFamily="34" charset="0"/>
              </a:rPr>
              <a:t>، والمقارنة </a:t>
            </a:r>
            <a:r>
              <a:rPr lang="ar-EG" sz="3600" dirty="0">
                <a:latin typeface="Calibri" pitchFamily="34" charset="0"/>
              </a:rPr>
              <a:t>بينها </a:t>
            </a:r>
            <a:r>
              <a:rPr lang="ar-EG" sz="3600" dirty="0" err="1">
                <a:latin typeface="Calibri" pitchFamily="34" charset="0"/>
              </a:rPr>
              <a:t>وترتيبها</a:t>
            </a:r>
            <a:r>
              <a:rPr lang="ar-EG" sz="3600" dirty="0" err="1" smtClean="0">
                <a:latin typeface="Calibri" pitchFamily="34" charset="0"/>
              </a:rPr>
              <a:t>،</a:t>
            </a:r>
            <a:r>
              <a:rPr lang="ar-EG" sz="3600" dirty="0" smtClean="0">
                <a:latin typeface="Calibri" pitchFamily="34" charset="0"/>
              </a:rPr>
              <a:t> </a:t>
            </a:r>
            <a:r>
              <a:rPr lang="ar-SA" sz="3600" dirty="0" smtClean="0">
                <a:latin typeface="Calibri" pitchFamily="34" charset="0"/>
              </a:rPr>
              <a:t>وهذا </a:t>
            </a:r>
            <a:r>
              <a:rPr lang="ar-SA" sz="3600" dirty="0">
                <a:latin typeface="Calibri" pitchFamily="34" charset="0"/>
              </a:rPr>
              <a:t>نشاط </a:t>
            </a:r>
            <a:r>
              <a:rPr lang="ar-SA" sz="3600" dirty="0" smtClean="0">
                <a:latin typeface="Calibri" pitchFamily="34" charset="0"/>
              </a:rPr>
              <a:t>يمكن</a:t>
            </a:r>
            <a:r>
              <a:rPr lang="ar-EG" sz="3600" dirty="0" smtClean="0">
                <a:latin typeface="Calibri" pitchFamily="34" charset="0"/>
              </a:rPr>
              <a:t> </a:t>
            </a:r>
            <a:r>
              <a:rPr lang="ar-SA" sz="3600" dirty="0" smtClean="0">
                <a:latin typeface="Calibri" pitchFamily="34" charset="0"/>
              </a:rPr>
              <a:t>أن </a:t>
            </a:r>
            <a:r>
              <a:rPr lang="ar-EG" sz="3600" dirty="0" smtClean="0">
                <a:latin typeface="Calibri" pitchFamily="34" charset="0"/>
              </a:rPr>
              <a:t>ننفذه </a:t>
            </a:r>
            <a:r>
              <a:rPr lang="ar-SA" sz="3600" dirty="0" smtClean="0">
                <a:latin typeface="Calibri" pitchFamily="34" charset="0"/>
              </a:rPr>
              <a:t>معا </a:t>
            </a:r>
            <a:r>
              <a:rPr lang="ar-SA" sz="3600" dirty="0">
                <a:latin typeface="Calibri" pitchFamily="34" charset="0"/>
              </a:rPr>
              <a:t>ً</a:t>
            </a:r>
            <a:r>
              <a:rPr lang="en-US" sz="3600" dirty="0">
                <a:latin typeface="Calibri" pitchFamily="34" charset="0"/>
              </a:rPr>
              <a:t>.</a:t>
            </a:r>
            <a:endParaRPr lang="ar-EG" sz="3600" b="1" dirty="0">
              <a:latin typeface="Calibri" pitchFamily="34" charset="0"/>
            </a:endParaRPr>
          </a:p>
          <a:p>
            <a:pPr algn="ctr"/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مع وافر </a:t>
            </a:r>
            <a:r>
              <a:rPr lang="ar-EG" sz="2800" b="1" dirty="0" smtClean="0">
                <a:solidFill>
                  <a:srgbClr val="FF0000"/>
                </a:solidFill>
                <a:latin typeface="Calibri" pitchFamily="34" charset="0"/>
              </a:rPr>
              <a:t>الحبّ، 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ابنكم/ </a:t>
            </a:r>
            <a:r>
              <a:rPr lang="ar-EG" sz="2800" b="1" dirty="0" err="1">
                <a:solidFill>
                  <a:srgbClr val="FF0000"/>
                </a:solidFill>
                <a:latin typeface="Calibri" pitchFamily="34" charset="0"/>
              </a:rPr>
              <a:t>ابنتكم </a:t>
            </a:r>
            <a:r>
              <a:rPr lang="ar-EG" b="1" dirty="0" err="1">
                <a:solidFill>
                  <a:srgbClr val="FF0000"/>
                </a:solidFill>
                <a:latin typeface="Calibri" pitchFamily="34" charset="0"/>
              </a:rPr>
              <a:t>........................................................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Freeform 29"/>
          <p:cNvSpPr>
            <a:spLocks/>
          </p:cNvSpPr>
          <p:nvPr/>
        </p:nvSpPr>
        <p:spPr bwMode="auto">
          <a:xfrm rot="16200000">
            <a:off x="4888653" y="-64346"/>
            <a:ext cx="1295400" cy="3862493"/>
          </a:xfrm>
          <a:custGeom>
            <a:avLst/>
            <a:gdLst>
              <a:gd name="T0" fmla="*/ 1670050 w 1326"/>
              <a:gd name="T1" fmla="*/ 285750 h 2203"/>
              <a:gd name="T2" fmla="*/ 1670050 w 1326"/>
              <a:gd name="T3" fmla="*/ 63500 h 2203"/>
              <a:gd name="T4" fmla="*/ 1663700 w 1326"/>
              <a:gd name="T5" fmla="*/ 38100 h 2203"/>
              <a:gd name="T6" fmla="*/ 1651000 w 1326"/>
              <a:gd name="T7" fmla="*/ 19050 h 2203"/>
              <a:gd name="T8" fmla="*/ 1631950 w 1326"/>
              <a:gd name="T9" fmla="*/ 6350 h 2203"/>
              <a:gd name="T10" fmla="*/ 1609725 w 1326"/>
              <a:gd name="T11" fmla="*/ 0 h 2203"/>
              <a:gd name="T12" fmla="*/ 60325 w 1326"/>
              <a:gd name="T13" fmla="*/ 0 h 2203"/>
              <a:gd name="T14" fmla="*/ 34925 w 1326"/>
              <a:gd name="T15" fmla="*/ 6350 h 2203"/>
              <a:gd name="T16" fmla="*/ 15875 w 1326"/>
              <a:gd name="T17" fmla="*/ 19050 h 2203"/>
              <a:gd name="T18" fmla="*/ 3175 w 1326"/>
              <a:gd name="T19" fmla="*/ 38100 h 2203"/>
              <a:gd name="T20" fmla="*/ 0 w 1326"/>
              <a:gd name="T21" fmla="*/ 63500 h 2203"/>
              <a:gd name="T22" fmla="*/ 0 w 1326"/>
              <a:gd name="T23" fmla="*/ 3433762 h 2203"/>
              <a:gd name="T24" fmla="*/ 3175 w 1326"/>
              <a:gd name="T25" fmla="*/ 3459162 h 2203"/>
              <a:gd name="T26" fmla="*/ 15875 w 1326"/>
              <a:gd name="T27" fmla="*/ 3478212 h 2203"/>
              <a:gd name="T28" fmla="*/ 34925 w 1326"/>
              <a:gd name="T29" fmla="*/ 3490912 h 2203"/>
              <a:gd name="T30" fmla="*/ 60325 w 1326"/>
              <a:gd name="T31" fmla="*/ 3497262 h 2203"/>
              <a:gd name="T32" fmla="*/ 1609725 w 1326"/>
              <a:gd name="T33" fmla="*/ 3497262 h 2203"/>
              <a:gd name="T34" fmla="*/ 1631950 w 1326"/>
              <a:gd name="T35" fmla="*/ 3490912 h 2203"/>
              <a:gd name="T36" fmla="*/ 1651000 w 1326"/>
              <a:gd name="T37" fmla="*/ 3478212 h 2203"/>
              <a:gd name="T38" fmla="*/ 1663700 w 1326"/>
              <a:gd name="T39" fmla="*/ 3459162 h 2203"/>
              <a:gd name="T40" fmla="*/ 1670050 w 1326"/>
              <a:gd name="T41" fmla="*/ 3433762 h 2203"/>
              <a:gd name="T42" fmla="*/ 1670050 w 1326"/>
              <a:gd name="T43" fmla="*/ 2663825 h 2203"/>
              <a:gd name="T44" fmla="*/ 1816100 w 1326"/>
              <a:gd name="T45" fmla="*/ 2574925 h 2203"/>
              <a:gd name="T46" fmla="*/ 1943100 w 1326"/>
              <a:gd name="T47" fmla="*/ 2476500 h 2203"/>
              <a:gd name="T48" fmla="*/ 2032000 w 1326"/>
              <a:gd name="T49" fmla="*/ 2393950 h 2203"/>
              <a:gd name="T50" fmla="*/ 2082800 w 1326"/>
              <a:gd name="T51" fmla="*/ 2336800 h 2203"/>
              <a:gd name="T52" fmla="*/ 2105025 w 1326"/>
              <a:gd name="T53" fmla="*/ 2308225 h 2203"/>
              <a:gd name="T54" fmla="*/ 2006600 w 1326"/>
              <a:gd name="T55" fmla="*/ 2339975 h 2203"/>
              <a:gd name="T56" fmla="*/ 1911350 w 1326"/>
              <a:gd name="T57" fmla="*/ 2359025 h 2203"/>
              <a:gd name="T58" fmla="*/ 1841500 w 1326"/>
              <a:gd name="T59" fmla="*/ 2365375 h 2203"/>
              <a:gd name="T60" fmla="*/ 1768475 w 1326"/>
              <a:gd name="T61" fmla="*/ 2362200 h 2203"/>
              <a:gd name="T62" fmla="*/ 1701800 w 1326"/>
              <a:gd name="T63" fmla="*/ 2339975 h 2203"/>
              <a:gd name="T64" fmla="*/ 1670050 w 1326"/>
              <a:gd name="T65" fmla="*/ 2324100 h 22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26"/>
              <a:gd name="T100" fmla="*/ 0 h 2203"/>
              <a:gd name="T101" fmla="*/ 1326 w 1326"/>
              <a:gd name="T102" fmla="*/ 2203 h 22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26" h="2203">
                <a:moveTo>
                  <a:pt x="1052" y="1464"/>
                </a:moveTo>
                <a:lnTo>
                  <a:pt x="1052" y="180"/>
                </a:lnTo>
                <a:lnTo>
                  <a:pt x="1052" y="40"/>
                </a:lnTo>
                <a:lnTo>
                  <a:pt x="1052" y="32"/>
                </a:lnTo>
                <a:lnTo>
                  <a:pt x="1048" y="24"/>
                </a:lnTo>
                <a:lnTo>
                  <a:pt x="1046" y="18"/>
                </a:lnTo>
                <a:lnTo>
                  <a:pt x="1040" y="12"/>
                </a:lnTo>
                <a:lnTo>
                  <a:pt x="1036" y="6"/>
                </a:lnTo>
                <a:lnTo>
                  <a:pt x="1028" y="4"/>
                </a:lnTo>
                <a:lnTo>
                  <a:pt x="1022" y="0"/>
                </a:lnTo>
                <a:lnTo>
                  <a:pt x="1014" y="0"/>
                </a:lnTo>
                <a:lnTo>
                  <a:pt x="38" y="0"/>
                </a:lnTo>
                <a:lnTo>
                  <a:pt x="30" y="0"/>
                </a:lnTo>
                <a:lnTo>
                  <a:pt x="22" y="4"/>
                </a:lnTo>
                <a:lnTo>
                  <a:pt x="16" y="6"/>
                </a:lnTo>
                <a:lnTo>
                  <a:pt x="10" y="12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2163"/>
                </a:lnTo>
                <a:lnTo>
                  <a:pt x="0" y="2171"/>
                </a:lnTo>
                <a:lnTo>
                  <a:pt x="2" y="2179"/>
                </a:lnTo>
                <a:lnTo>
                  <a:pt x="6" y="2185"/>
                </a:lnTo>
                <a:lnTo>
                  <a:pt x="10" y="2191"/>
                </a:lnTo>
                <a:lnTo>
                  <a:pt x="16" y="2195"/>
                </a:lnTo>
                <a:lnTo>
                  <a:pt x="22" y="2199"/>
                </a:lnTo>
                <a:lnTo>
                  <a:pt x="30" y="2201"/>
                </a:lnTo>
                <a:lnTo>
                  <a:pt x="38" y="2203"/>
                </a:lnTo>
                <a:lnTo>
                  <a:pt x="1014" y="2203"/>
                </a:lnTo>
                <a:lnTo>
                  <a:pt x="1022" y="2201"/>
                </a:lnTo>
                <a:lnTo>
                  <a:pt x="1028" y="2199"/>
                </a:lnTo>
                <a:lnTo>
                  <a:pt x="1036" y="2195"/>
                </a:lnTo>
                <a:lnTo>
                  <a:pt x="1040" y="2191"/>
                </a:lnTo>
                <a:lnTo>
                  <a:pt x="1046" y="2185"/>
                </a:lnTo>
                <a:lnTo>
                  <a:pt x="1048" y="2179"/>
                </a:lnTo>
                <a:lnTo>
                  <a:pt x="1052" y="2171"/>
                </a:lnTo>
                <a:lnTo>
                  <a:pt x="1052" y="2163"/>
                </a:lnTo>
                <a:lnTo>
                  <a:pt x="1052" y="1678"/>
                </a:lnTo>
                <a:lnTo>
                  <a:pt x="1106" y="1646"/>
                </a:lnTo>
                <a:lnTo>
                  <a:pt x="1144" y="1622"/>
                </a:lnTo>
                <a:lnTo>
                  <a:pt x="1184" y="1592"/>
                </a:lnTo>
                <a:lnTo>
                  <a:pt x="1224" y="1560"/>
                </a:lnTo>
                <a:lnTo>
                  <a:pt x="1262" y="1526"/>
                </a:lnTo>
                <a:lnTo>
                  <a:pt x="1280" y="1508"/>
                </a:lnTo>
                <a:lnTo>
                  <a:pt x="1298" y="1490"/>
                </a:lnTo>
                <a:lnTo>
                  <a:pt x="1312" y="1472"/>
                </a:lnTo>
                <a:lnTo>
                  <a:pt x="1326" y="1454"/>
                </a:lnTo>
                <a:lnTo>
                  <a:pt x="1296" y="1464"/>
                </a:lnTo>
                <a:lnTo>
                  <a:pt x="1264" y="1474"/>
                </a:lnTo>
                <a:lnTo>
                  <a:pt x="1226" y="1484"/>
                </a:lnTo>
                <a:lnTo>
                  <a:pt x="1204" y="1486"/>
                </a:lnTo>
                <a:lnTo>
                  <a:pt x="1182" y="1490"/>
                </a:lnTo>
                <a:lnTo>
                  <a:pt x="1160" y="1490"/>
                </a:lnTo>
                <a:lnTo>
                  <a:pt x="1136" y="1490"/>
                </a:lnTo>
                <a:lnTo>
                  <a:pt x="1114" y="1488"/>
                </a:lnTo>
                <a:lnTo>
                  <a:pt x="1092" y="1482"/>
                </a:lnTo>
                <a:lnTo>
                  <a:pt x="1072" y="1474"/>
                </a:lnTo>
                <a:lnTo>
                  <a:pt x="1052" y="1464"/>
                </a:lnTo>
                <a:close/>
              </a:path>
            </a:pathLst>
          </a:custGeom>
          <a:blipFill>
            <a:blip r:embed="rId7" cstate="print">
              <a:lum bright="28000" contrast="40000"/>
            </a:blip>
            <a:tile tx="0" ty="0" sx="100000" sy="100000" flip="none" algn="tl"/>
          </a:blipFill>
          <a:ln w="5715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200" y="1608138"/>
            <a:ext cx="4076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ar-EG" sz="4800" b="1">
                <a:solidFill>
                  <a:srgbClr val="0033CC"/>
                </a:solidFill>
                <a:latin typeface="Calibri" pitchFamily="34" charset="0"/>
              </a:rPr>
              <a:t>أسرتي العزيزة</a:t>
            </a:r>
            <a:endParaRPr lang="en-US" sz="48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35888" y="0"/>
            <a:ext cx="1408112" cy="1730375"/>
          </a:xfrm>
          <a:prstGeom prst="roundRect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92 - lottery ball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05 - pinball game why sou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76200"/>
            <a:ext cx="8839200" cy="6781800"/>
          </a:xfrm>
          <a:prstGeom prst="roundRect">
            <a:avLst>
              <a:gd name="adj" fmla="val 2787"/>
            </a:avLst>
          </a:prstGeom>
          <a:blipFill>
            <a:blip r:embed="rId5" cstate="print"/>
            <a:stretch>
              <a:fillRect/>
            </a:stretch>
          </a:blipFill>
          <a:ln w="3175" cmpd="dbl">
            <a:noFill/>
            <a:prstDash val="dash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53000" y="1126124"/>
            <a:ext cx="3124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نشاط</a:t>
            </a:r>
            <a:endParaRPr lang="ar-EG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862263"/>
            <a:ext cx="7162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عد أنواع الملابس المختلفة في خزانتك</a:t>
            </a:r>
            <a:r>
              <a:rPr lang="ar-EG" sz="4000" b="1" dirty="0" smtClean="0">
                <a:latin typeface="Calibri" pitchFamily="34" charset="0"/>
              </a:rPr>
              <a:t>، واكتب </a:t>
            </a:r>
            <a:r>
              <a:rPr lang="ar-EG" sz="4000" b="1" dirty="0">
                <a:latin typeface="Calibri" pitchFamily="34" charset="0"/>
              </a:rPr>
              <a:t>اسما لكل قطعة منها</a:t>
            </a:r>
            <a:r>
              <a:rPr lang="ar-EG" sz="4000" b="1" dirty="0" smtClean="0">
                <a:latin typeface="Calibri" pitchFamily="34" charset="0"/>
              </a:rPr>
              <a:t>، ثم </a:t>
            </a:r>
            <a:r>
              <a:rPr lang="ar-EG" sz="4000" b="1" dirty="0">
                <a:latin typeface="Calibri" pitchFamily="34" charset="0"/>
              </a:rPr>
              <a:t>اطلب إلى طفلك أن يكتب عددها.</a:t>
            </a:r>
            <a:endParaRPr lang="en-US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14400"/>
            <a:ext cx="9144000" cy="5105400"/>
          </a:xfrm>
          <a:prstGeom prst="roundRect">
            <a:avLst>
              <a:gd name="adj" fmla="val 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100263"/>
            <a:ext cx="42513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11500" b="1">
                <a:solidFill>
                  <a:srgbClr val="000000"/>
                </a:solidFill>
                <a:latin typeface="Calibri" pitchFamily="34" charset="0"/>
              </a:rPr>
              <a:t>التهيئة</a:t>
            </a:r>
            <a:endParaRPr lang="en-US" sz="6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519073">
            <a:off x="5753100" y="993775"/>
            <a:ext cx="1752600" cy="1468438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9000" contrast="5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7" name="Rectangle 6"/>
          <p:cNvSpPr/>
          <p:nvPr/>
        </p:nvSpPr>
        <p:spPr>
          <a:xfrm>
            <a:off x="0" y="3962400"/>
            <a:ext cx="3962400" cy="289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14 - squea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2286000"/>
            <a:ext cx="8331200" cy="3352800"/>
            <a:chOff x="615799" y="4587084"/>
            <a:chExt cx="8330713" cy="41910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4587084"/>
              <a:ext cx="8001000" cy="4191000"/>
            </a:xfrm>
            <a:prstGeom prst="roundRect">
              <a:avLst>
                <a:gd name="adj" fmla="val 27120"/>
              </a:avLst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767069" y="7353303"/>
              <a:ext cx="1179443" cy="1424781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6400" y="2971800"/>
            <a:ext cx="5638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ctr"/>
            <a:r>
              <a:rPr lang="ar-EG" sz="5400" b="1">
                <a:latin typeface="Calibri" pitchFamily="34" charset="0"/>
              </a:rPr>
              <a:t>صل بخطوط بين الأشياء المتقابلة.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39624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03988" y="381000"/>
            <a:ext cx="2411412" cy="1219200"/>
            <a:chOff x="5791200" y="381000"/>
            <a:chExt cx="2411186" cy="1219200"/>
          </a:xfrm>
        </p:grpSpPr>
        <p:sp>
          <p:nvSpPr>
            <p:cNvPr id="9" name="Rounded Rectangle 2"/>
            <p:cNvSpPr/>
            <p:nvPr/>
          </p:nvSpPr>
          <p:spPr>
            <a:xfrm>
              <a:off x="5791200" y="381000"/>
              <a:ext cx="1676400" cy="1219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ed Rectangle 1"/>
            <p:cNvSpPr/>
            <p:nvPr/>
          </p:nvSpPr>
          <p:spPr>
            <a:xfrm>
              <a:off x="6705514" y="533400"/>
              <a:ext cx="1496872" cy="914400"/>
            </a:xfrm>
            <a:prstGeom prst="roundRect">
              <a:avLst/>
            </a:prstGeom>
            <a:blipFill>
              <a:blip r:embed="rId7" cstate="print">
                <a:lum bright="-6000" contrast="4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629400" y="4921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4 - sp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" y="685800"/>
            <a:ext cx="2057400" cy="2057400"/>
          </a:xfrm>
          <a:prstGeom prst="roundRect">
            <a:avLst>
              <a:gd name="adj" fmla="val 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3048000"/>
            <a:ext cx="8001000" cy="3429000"/>
            <a:chOff x="685800" y="3048000"/>
            <a:chExt cx="8001000" cy="3429000"/>
          </a:xfrm>
        </p:grpSpPr>
        <p:sp>
          <p:nvSpPr>
            <p:cNvPr id="7" name="Rectangle 6"/>
            <p:cNvSpPr/>
            <p:nvPr/>
          </p:nvSpPr>
          <p:spPr>
            <a:xfrm>
              <a:off x="685800" y="3048000"/>
              <a:ext cx="8001000" cy="3429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226" name="Picture 1"/>
            <p:cNvPicPr>
              <a:picLocks noChangeAspect="1" noChangeArrowheads="1"/>
            </p:cNvPicPr>
            <p:nvPr/>
          </p:nvPicPr>
          <p:blipFill>
            <a:blip r:embed="rId7" cstate="print">
              <a:lum bright="-6000" contrast="28000"/>
            </a:blip>
            <a:srcRect/>
            <a:stretch>
              <a:fillRect/>
            </a:stretch>
          </p:blipFill>
          <p:spPr bwMode="auto">
            <a:xfrm>
              <a:off x="1892300" y="3371850"/>
              <a:ext cx="6451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6000" contrast="28000"/>
            </a:blip>
            <a:srcRect/>
            <a:stretch>
              <a:fillRect/>
            </a:stretch>
          </p:blipFill>
          <p:spPr bwMode="auto">
            <a:xfrm>
              <a:off x="1828800" y="4743450"/>
              <a:ext cx="651510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Straight Connector 12"/>
          <p:cNvCxnSpPr/>
          <p:nvPr/>
        </p:nvCxnSpPr>
        <p:spPr>
          <a:xfrm>
            <a:off x="7772400" y="4267200"/>
            <a:ext cx="0" cy="609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29400" y="4267200"/>
            <a:ext cx="0" cy="609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4267200"/>
            <a:ext cx="304800" cy="609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8600" y="4267200"/>
            <a:ext cx="228600" cy="6858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42672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1981200"/>
            <a:ext cx="8331200" cy="3505200"/>
            <a:chOff x="615799" y="5272884"/>
            <a:chExt cx="8330713" cy="35052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5272884"/>
              <a:ext cx="8001000" cy="3505200"/>
            </a:xfrm>
            <a:prstGeom prst="roundRect">
              <a:avLst>
                <a:gd name="adj" fmla="val 27120"/>
              </a:avLst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67069" y="7352509"/>
              <a:ext cx="1179443" cy="1425575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38862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265185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ctr"/>
            <a:r>
              <a:rPr lang="ar-EG" sz="5400" b="1" dirty="0">
                <a:latin typeface="Calibri" pitchFamily="34" charset="0"/>
              </a:rPr>
              <a:t> لون </a:t>
            </a:r>
            <a:r>
              <a:rPr lang="ar-EG" sz="5400" b="1" dirty="0" smtClean="0">
                <a:latin typeface="Calibri" pitchFamily="34" charset="0"/>
              </a:rPr>
              <a:t>خمس ورقات باللون الأخضر</a:t>
            </a:r>
            <a:r>
              <a:rPr lang="ar-EG" sz="5400" b="1" dirty="0">
                <a:latin typeface="Calibri" pitchFamily="34" charset="0"/>
              </a:rPr>
              <a:t>.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503988" y="381000"/>
            <a:ext cx="2411412" cy="1219200"/>
            <a:chOff x="5791200" y="381000"/>
            <a:chExt cx="2411186" cy="1219200"/>
          </a:xfrm>
        </p:grpSpPr>
        <p:sp>
          <p:nvSpPr>
            <p:cNvPr id="8" name="Rounded Rectangle 2"/>
            <p:cNvSpPr/>
            <p:nvPr/>
          </p:nvSpPr>
          <p:spPr>
            <a:xfrm>
              <a:off x="5791200" y="381000"/>
              <a:ext cx="1676400" cy="1219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6705514" y="533400"/>
              <a:ext cx="1496872" cy="914400"/>
            </a:xfrm>
            <a:prstGeom prst="roundRect">
              <a:avLst/>
            </a:prstGeom>
            <a:blipFill>
              <a:blip r:embed="rId7" cstate="print">
                <a:lum bright="-6000" contrast="4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29400" y="4921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4 - sp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115</Words>
  <Application>Microsoft Office PowerPoint</Application>
  <PresentationFormat>عرض على الشاشة (3:4)‏</PresentationFormat>
  <Paragraphs>25</Paragraphs>
  <Slides>16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toshiba</cp:lastModifiedBy>
  <cp:revision>257</cp:revision>
  <dcterms:created xsi:type="dcterms:W3CDTF">2006-08-16T00:00:00Z</dcterms:created>
  <dcterms:modified xsi:type="dcterms:W3CDTF">2014-07-03T11:20:49Z</dcterms:modified>
</cp:coreProperties>
</file>