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83" r:id="rId3"/>
    <p:sldId id="270" r:id="rId4"/>
    <p:sldId id="256" r:id="rId5"/>
    <p:sldId id="269" r:id="rId6"/>
    <p:sldId id="258" r:id="rId7"/>
    <p:sldId id="288" r:id="rId8"/>
    <p:sldId id="257" r:id="rId9"/>
    <p:sldId id="272" r:id="rId10"/>
    <p:sldId id="274" r:id="rId11"/>
    <p:sldId id="276" r:id="rId12"/>
    <p:sldId id="281" r:id="rId13"/>
    <p:sldId id="277" r:id="rId14"/>
    <p:sldId id="275" r:id="rId15"/>
    <p:sldId id="279" r:id="rId16"/>
    <p:sldId id="261" r:id="rId17"/>
    <p:sldId id="287" r:id="rId18"/>
    <p:sldId id="284" r:id="rId19"/>
    <p:sldId id="285" r:id="rId20"/>
    <p:sldId id="259" r:id="rId21"/>
    <p:sldId id="282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99CC"/>
    <a:srgbClr val="660033"/>
    <a:srgbClr val="FFAFD7"/>
    <a:srgbClr val="CC0000"/>
    <a:srgbClr val="FF3399"/>
    <a:srgbClr val="800080"/>
    <a:srgbClr val="000066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16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0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3661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81413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85465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7231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32565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58506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64252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2755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11370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0045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922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A3C4-3129-499A-9BDC-056CDDEC9F13}" type="datetimeFigureOut">
              <a:rPr lang="ar-SA" smtClean="0"/>
              <a:pPr/>
              <a:t>18/02/38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B6B9-0A1E-4BEB-8682-90A7009EF46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3343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83" y="433137"/>
            <a:ext cx="10984833" cy="600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9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1" y="119921"/>
            <a:ext cx="11842230" cy="658068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981856" y="1835362"/>
            <a:ext cx="988476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chemeClr val="bg2">
                    <a:lumMod val="10000"/>
                  </a:schemeClr>
                </a:solidFill>
              </a:rPr>
              <a:t>◄ النكرة :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هي كل اسم يدل على شيء غير </a:t>
            </a:r>
            <a:r>
              <a:rPr lang="ar-SA" sz="4800" b="1" dirty="0" smtClean="0">
                <a:solidFill>
                  <a:schemeClr val="accent5">
                    <a:lumMod val="75000"/>
                  </a:schemeClr>
                </a:solidFill>
              </a:rPr>
              <a:t>معين </a:t>
            </a:r>
          </a:p>
          <a:p>
            <a:pPr>
              <a:lnSpc>
                <a:spcPct val="150000"/>
              </a:lnSpc>
            </a:pPr>
            <a:r>
              <a:rPr lang="ar-SA" sz="4800" b="1" dirty="0" smtClean="0">
                <a:solidFill>
                  <a:schemeClr val="accent5">
                    <a:lumMod val="75000"/>
                  </a:schemeClr>
                </a:solidFill>
              </a:rPr>
              <a:t>      مثال : </a:t>
            </a:r>
            <a:r>
              <a:rPr lang="ar-SA" sz="4800" b="1" dirty="0" smtClean="0">
                <a:solidFill>
                  <a:srgbClr val="CC6600"/>
                </a:solidFill>
              </a:rPr>
              <a:t>صوت </a:t>
            </a:r>
            <a:r>
              <a:rPr lang="ar-SA" sz="4800" b="1" dirty="0" smtClean="0">
                <a:solidFill>
                  <a:schemeClr val="accent5">
                    <a:lumMod val="75000"/>
                  </a:schemeClr>
                </a:solidFill>
              </a:rPr>
              <a:t>، </a:t>
            </a:r>
            <a:r>
              <a:rPr lang="ar-SA" sz="4800" b="1" dirty="0" smtClean="0">
                <a:solidFill>
                  <a:srgbClr val="CC6600"/>
                </a:solidFill>
              </a:rPr>
              <a:t>أسد</a:t>
            </a:r>
            <a:r>
              <a:rPr lang="ar-SA" sz="4800" b="1" dirty="0" smtClean="0">
                <a:solidFill>
                  <a:schemeClr val="accent5">
                    <a:lumMod val="75000"/>
                  </a:schemeClr>
                </a:solidFill>
              </a:rPr>
              <a:t> ، </a:t>
            </a:r>
            <a:r>
              <a:rPr lang="ar-SA" sz="4800" b="1" dirty="0" smtClean="0">
                <a:solidFill>
                  <a:srgbClr val="CC6600"/>
                </a:solidFill>
              </a:rPr>
              <a:t>رجل</a:t>
            </a:r>
            <a:endParaRPr lang="ar-SA" sz="4800" b="1" dirty="0">
              <a:solidFill>
                <a:srgbClr val="CC6600"/>
              </a:solidFill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7360170" y="365125"/>
            <a:ext cx="399363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sz="8800" b="1" dirty="0" smtClean="0">
                <a:solidFill>
                  <a:srgbClr val="993366"/>
                </a:solidFill>
              </a:rPr>
              <a:t>استنتج</a:t>
            </a:r>
            <a:r>
              <a:rPr lang="ar-SA" b="1" dirty="0" smtClean="0"/>
              <a:t> 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981856" y="4288360"/>
            <a:ext cx="9884764" cy="217142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ar-SA" sz="4800" b="1" dirty="0" smtClean="0">
              <a:solidFill>
                <a:srgbClr val="CC6600"/>
              </a:solidFill>
            </a:endParaRPr>
          </a:p>
          <a:p>
            <a:pPr>
              <a:lnSpc>
                <a:spcPct val="150000"/>
              </a:lnSpc>
            </a:pPr>
            <a:endParaRPr lang="ar-SA" sz="4800" b="1" dirty="0">
              <a:solidFill>
                <a:srgbClr val="CC66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69430" y="4369874"/>
            <a:ext cx="9997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chemeClr val="bg2">
                    <a:lumMod val="10000"/>
                  </a:schemeClr>
                </a:solidFill>
              </a:rPr>
              <a:t>◄ المعرفة :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هي كل اسم يدل على شيء معين </a:t>
            </a:r>
          </a:p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        مثال : </a:t>
            </a:r>
            <a:r>
              <a:rPr lang="ar-SA" sz="4800" b="1" dirty="0">
                <a:solidFill>
                  <a:srgbClr val="CC6600"/>
                </a:solidFill>
              </a:rPr>
              <a:t>صوت الرعد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، </a:t>
            </a:r>
            <a:r>
              <a:rPr lang="ar-SA" sz="4800" b="1" dirty="0">
                <a:solidFill>
                  <a:srgbClr val="CC6600"/>
                </a:solidFill>
              </a:rPr>
              <a:t>عبد الرحمن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، </a:t>
            </a:r>
            <a:r>
              <a:rPr lang="ar-SA" sz="4800" b="1" dirty="0">
                <a:solidFill>
                  <a:srgbClr val="CC6600"/>
                </a:solidFill>
              </a:rPr>
              <a:t>الأسد</a:t>
            </a:r>
          </a:p>
        </p:txBody>
      </p:sp>
    </p:spTree>
    <p:extLst>
      <p:ext uri="{BB962C8B-B14F-4D97-AF65-F5344CB8AC3E}">
        <p14:creationId xmlns:p14="http://schemas.microsoft.com/office/powerpoint/2010/main" xmlns="" val="3016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720" y="2024844"/>
            <a:ext cx="7344816" cy="48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71767" y="2507395"/>
            <a:ext cx="2160240" cy="504056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7593296" y="3011451"/>
            <a:ext cx="2160240" cy="504056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7606606" y="3556384"/>
            <a:ext cx="2160240" cy="504056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7593296" y="4142194"/>
            <a:ext cx="2160240" cy="504056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7593296" y="4656636"/>
            <a:ext cx="2160240" cy="504056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7593296" y="5227466"/>
            <a:ext cx="2160240" cy="504056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593296" y="5764413"/>
            <a:ext cx="2160240" cy="504056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7606606" y="6284914"/>
            <a:ext cx="2160240" cy="504056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4017364" y="2583068"/>
            <a:ext cx="2519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اشترى عُمرُ صندوقًا </a:t>
            </a:r>
            <a:r>
              <a:rPr lang="ar-SA" sz="2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ar-SA" sz="20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21411" y="3121918"/>
            <a:ext cx="401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مكة المكرمة مهبط الوحي</a:t>
            </a:r>
            <a:endParaRPr lang="ar-SA" sz="24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515044" y="3645024"/>
            <a:ext cx="202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النخلة مثمرة</a:t>
            </a:r>
            <a:endParaRPr lang="ar-SA" sz="24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22668" y="65488"/>
            <a:ext cx="6418474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نشـاط  تعاوني    </a:t>
            </a:r>
          </a:p>
          <a:p>
            <a:pPr algn="ctr"/>
            <a:r>
              <a:rPr lang="ar-SA" sz="3200" b="1" dirty="0"/>
              <a:t>الهدف : تصنيف الأسماء إلى نكرة و معرفة</a:t>
            </a:r>
            <a:r>
              <a:rPr lang="ar-SA" sz="3600" dirty="0" smtClean="0"/>
              <a:t> </a:t>
            </a:r>
            <a:r>
              <a:rPr lang="ar-SA" dirty="0" smtClean="0"/>
              <a:t>.</a:t>
            </a:r>
            <a:endParaRPr lang="ar-SA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3272" y="240419"/>
            <a:ext cx="1616205" cy="1046945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509666" y="1160956"/>
            <a:ext cx="974360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ألون الأسماء الدلة على نكرة بلون، والأسماء الدالة</a:t>
            </a:r>
            <a:r>
              <a:rPr lang="ar-SA" sz="2400" b="1" dirty="0"/>
              <a:t> </a:t>
            </a:r>
            <a:r>
              <a:rPr lang="ar-SA" sz="2400" b="1" dirty="0" smtClean="0"/>
              <a:t>على معرفة بلون مغاير في الشكل التالي ، واستخدم ثلاثة سماء في جمل مفيدة .</a:t>
            </a:r>
            <a:endParaRPr lang="ar-SA" sz="2400" b="1" dirty="0"/>
          </a:p>
        </p:txBody>
      </p:sp>
      <p:sp>
        <p:nvSpPr>
          <p:cNvPr id="16" name="سهم إلى اليسار 15"/>
          <p:cNvSpPr/>
          <p:nvPr/>
        </p:nvSpPr>
        <p:spPr>
          <a:xfrm>
            <a:off x="10058400" y="2207901"/>
            <a:ext cx="1641280" cy="10299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660033"/>
                </a:solidFill>
              </a:rPr>
              <a:t>المعرفة</a:t>
            </a:r>
            <a:endParaRPr lang="ar-SA" sz="3200" b="1" dirty="0">
              <a:solidFill>
                <a:srgbClr val="660033"/>
              </a:solidFill>
            </a:endParaRPr>
          </a:p>
        </p:txBody>
      </p:sp>
      <p:sp>
        <p:nvSpPr>
          <p:cNvPr id="20" name="سهم إلى اليسار 19"/>
          <p:cNvSpPr/>
          <p:nvPr/>
        </p:nvSpPr>
        <p:spPr>
          <a:xfrm>
            <a:off x="10002869" y="3808412"/>
            <a:ext cx="1641280" cy="102997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660033"/>
                </a:solidFill>
              </a:rPr>
              <a:t>النكرة</a:t>
            </a:r>
            <a:endParaRPr lang="ar-SA" sz="3200" b="1" dirty="0">
              <a:solidFill>
                <a:srgbClr val="660033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0" y="342486"/>
            <a:ext cx="179882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الزمن/ 3.د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36531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35" y="299802"/>
            <a:ext cx="11422504" cy="6295869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839" y="1043298"/>
            <a:ext cx="8619345" cy="9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839" y="1966598"/>
            <a:ext cx="8619345" cy="42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6060691" y="3860670"/>
            <a:ext cx="2105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</a:t>
            </a:r>
            <a:r>
              <a:rPr lang="ar-S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مكتشفون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16902" y="3860670"/>
            <a:ext cx="384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المكتشفون يخدمون العلم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489494" y="4725774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</a:t>
            </a:r>
            <a:r>
              <a:rPr lang="ar-S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هاتف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109034" y="4718158"/>
            <a:ext cx="1871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الهاتف جديد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6332468" y="5593020"/>
            <a:ext cx="1505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</a:t>
            </a:r>
            <a:r>
              <a:rPr lang="ar-S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عبقري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214558" y="5590878"/>
            <a:ext cx="3073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فاز العبقـري بالجائزة</a:t>
            </a:r>
            <a:endParaRPr lang="ar-SA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356733" y="283744"/>
            <a:ext cx="5167319" cy="1077218"/>
          </a:xfrm>
          <a:prstGeom prst="rect">
            <a:avLst/>
          </a:prstGeom>
          <a:solidFill>
            <a:srgbClr val="FF33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نشاط جمـاعي</a:t>
            </a:r>
          </a:p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استراتيجية الطاولة المستديرة</a:t>
            </a:r>
            <a:endParaRPr lang="ar-S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7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72" y="134911"/>
            <a:ext cx="11842230" cy="658068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068674" y="1876119"/>
            <a:ext cx="9884764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800" b="1" dirty="0" smtClean="0">
                <a:solidFill>
                  <a:schemeClr val="bg2">
                    <a:lumMod val="10000"/>
                  </a:schemeClr>
                </a:solidFill>
              </a:rPr>
              <a:t>أن من أنواع المعارف</a:t>
            </a:r>
          </a:p>
          <a:p>
            <a:pPr>
              <a:lnSpc>
                <a:spcPct val="150000"/>
              </a:lnSpc>
            </a:pPr>
            <a:r>
              <a:rPr lang="ar-SA" sz="4800" b="1" dirty="0" smtClean="0">
                <a:solidFill>
                  <a:schemeClr val="bg2">
                    <a:lumMod val="10000"/>
                  </a:schemeClr>
                </a:solidFill>
              </a:rPr>
              <a:t>المعرف ب، ( ال ) ..</a:t>
            </a:r>
            <a:endParaRPr lang="ar-SA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4800" b="1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مثال : </a:t>
            </a:r>
            <a:r>
              <a:rPr lang="ar-SA" sz="4800" b="1" dirty="0" smtClean="0">
                <a:solidFill>
                  <a:srgbClr val="CC6600"/>
                </a:solidFill>
              </a:rPr>
              <a:t>المخترعات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، </a:t>
            </a:r>
            <a:r>
              <a:rPr lang="ar-SA" sz="4800" b="1" dirty="0" smtClean="0">
                <a:solidFill>
                  <a:srgbClr val="CC6600"/>
                </a:solidFill>
              </a:rPr>
              <a:t>الجاذبية </a:t>
            </a:r>
            <a:r>
              <a:rPr lang="ar-SA" sz="4800" b="1" dirty="0">
                <a:solidFill>
                  <a:schemeClr val="accent5">
                    <a:lumMod val="75000"/>
                  </a:schemeClr>
                </a:solidFill>
              </a:rPr>
              <a:t>، </a:t>
            </a:r>
            <a:r>
              <a:rPr lang="ar-SA" sz="4800" b="1" dirty="0" smtClean="0">
                <a:solidFill>
                  <a:srgbClr val="CC6600"/>
                </a:solidFill>
              </a:rPr>
              <a:t>الذكـاء</a:t>
            </a:r>
            <a:endParaRPr lang="ar-SA" sz="4800" b="1" dirty="0">
              <a:solidFill>
                <a:srgbClr val="CC6600"/>
              </a:solidFill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7360170" y="365125"/>
            <a:ext cx="399363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sz="8800" b="1" dirty="0" smtClean="0">
                <a:solidFill>
                  <a:srgbClr val="993366"/>
                </a:solidFill>
              </a:rPr>
              <a:t>استنتج</a:t>
            </a:r>
            <a:r>
              <a:rPr lang="ar-SA" b="1" dirty="0" smtClean="0"/>
              <a:t>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xmlns="" val="27071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35" y="299802"/>
            <a:ext cx="11422504" cy="629586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87" y="2620084"/>
            <a:ext cx="9144000" cy="352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3192905" y="1603948"/>
            <a:ext cx="6610662" cy="8544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أذكـر علمًا لكل </a:t>
            </a:r>
            <a:r>
              <a:rPr lang="ar-SA" sz="4000" b="1" dirty="0" err="1" smtClean="0">
                <a:solidFill>
                  <a:srgbClr val="C00000"/>
                </a:solidFill>
              </a:rPr>
              <a:t>ممايلي</a:t>
            </a:r>
            <a:r>
              <a:rPr lang="ar-SA" sz="4000" b="1" dirty="0" smtClean="0">
                <a:solidFill>
                  <a:srgbClr val="C00000"/>
                </a:solidFill>
              </a:rPr>
              <a:t> :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48415" y="2620084"/>
            <a:ext cx="944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زمزم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376655" y="3276696"/>
            <a:ext cx="816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اليوم</a:t>
            </a:r>
            <a:endParaRPr lang="ar-SA" sz="3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75240" y="3812388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قطـر</a:t>
            </a:r>
            <a:endParaRPr lang="ar-SA" sz="3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71757" y="4437486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رمضـان</a:t>
            </a:r>
            <a:endParaRPr lang="ar-SA" sz="3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71757" y="4967798"/>
            <a:ext cx="1274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الريـاض</a:t>
            </a:r>
            <a:endParaRPr lang="ar-SA" sz="3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11733" y="5585989"/>
            <a:ext cx="947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الكعبة</a:t>
            </a:r>
            <a:endParaRPr lang="ar-SA" sz="3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356733" y="283744"/>
            <a:ext cx="5167319" cy="1077218"/>
          </a:xfrm>
          <a:prstGeom prst="rect">
            <a:avLst/>
          </a:prstGeom>
          <a:solidFill>
            <a:srgbClr val="FF33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نشاط فـردي</a:t>
            </a:r>
          </a:p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الزمن / 2.د</a:t>
            </a:r>
            <a:endParaRPr lang="ar-S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72" y="134911"/>
            <a:ext cx="11842230" cy="658068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068674" y="1876119"/>
            <a:ext cx="9884764" cy="43874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800" b="1" dirty="0" smtClean="0">
                <a:solidFill>
                  <a:schemeClr val="bg2">
                    <a:lumMod val="10000"/>
                  </a:schemeClr>
                </a:solidFill>
              </a:rPr>
              <a:t>أن من أنواع المعارف</a:t>
            </a:r>
          </a:p>
          <a:p>
            <a:pPr>
              <a:lnSpc>
                <a:spcPct val="150000"/>
              </a:lnSpc>
            </a:pPr>
            <a:r>
              <a:rPr lang="ar-SA" sz="4800" b="1" dirty="0" smtClean="0">
                <a:solidFill>
                  <a:srgbClr val="C00000"/>
                </a:solidFill>
              </a:rPr>
              <a:t>العـلم : </a:t>
            </a:r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</a:rPr>
              <a:t>وهو اسم سمي به إنسان أو مكان أو حيوان أو أي شيءٍ آخـر ليميزه عن باقي أفراد جنسه .</a:t>
            </a: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7360170" y="365125"/>
            <a:ext cx="399363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sz="8800" b="1" dirty="0" smtClean="0">
                <a:solidFill>
                  <a:srgbClr val="993366"/>
                </a:solidFill>
              </a:rPr>
              <a:t>استنتج</a:t>
            </a:r>
            <a:r>
              <a:rPr lang="ar-SA" b="1" dirty="0" smtClean="0"/>
              <a:t>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xmlns="" val="24563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302" y="1675610"/>
            <a:ext cx="968168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88" y="134443"/>
            <a:ext cx="3219450" cy="2571750"/>
          </a:xfrm>
          <a:prstGeom prst="rect">
            <a:avLst/>
          </a:prstGeom>
        </p:spPr>
      </p:pic>
      <p:sp>
        <p:nvSpPr>
          <p:cNvPr id="2" name="مخطط انسيابي: قرص ممغنط 1"/>
          <p:cNvSpPr/>
          <p:nvPr/>
        </p:nvSpPr>
        <p:spPr>
          <a:xfrm>
            <a:off x="7465102" y="134443"/>
            <a:ext cx="4332157" cy="139455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</a:rPr>
              <a:t>خريطـة المفـاهيـم</a:t>
            </a:r>
            <a:endParaRPr lang="ar-SA" sz="4400" b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578985" y="4449449"/>
            <a:ext cx="1172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ورقة</a:t>
            </a:r>
            <a:endParaRPr lang="ar-SA" sz="3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41043" y="5705114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Courier New" pitchFamily="49" charset="0"/>
                <a:cs typeface="+mj-cs"/>
              </a:rPr>
              <a:t>المكتبـة</a:t>
            </a:r>
            <a:endParaRPr lang="ar-SA" sz="3200" b="1" dirty="0">
              <a:solidFill>
                <a:srgbClr val="FF0000"/>
              </a:solidFill>
              <a:latin typeface="Courier New" pitchFamily="49" charset="0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90962" y="4247360"/>
            <a:ext cx="843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Courier New" pitchFamily="49" charset="0"/>
                <a:cs typeface="+mj-cs"/>
              </a:rPr>
              <a:t>العـلم</a:t>
            </a:r>
            <a:endParaRPr lang="ar-SA" sz="3200" b="1" dirty="0">
              <a:solidFill>
                <a:srgbClr val="FF0000"/>
              </a:solidFill>
              <a:latin typeface="Courier New" pitchFamily="49" charset="0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20054" y="5705113"/>
            <a:ext cx="1274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Courier New" pitchFamily="49" charset="0"/>
                <a:cs typeface="+mj-cs"/>
              </a:rPr>
              <a:t>الريـاض</a:t>
            </a:r>
            <a:endParaRPr lang="ar-SA" sz="3200" b="1" dirty="0">
              <a:solidFill>
                <a:srgbClr val="FF0000"/>
              </a:solidFill>
              <a:latin typeface="Courier New" pitchFamily="49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2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Pictures\image-58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63" y="0"/>
            <a:ext cx="11737298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23112" y="2924332"/>
            <a:ext cx="3478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هيا </a:t>
            </a:r>
            <a:r>
              <a:rPr lang="ar-SA" sz="54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لننتقل </a:t>
            </a:r>
            <a:r>
              <a:rPr lang="ar-SA" sz="54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إلى 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كتاب النشاط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8682" y="3611380"/>
            <a:ext cx="1574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صـ63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04538" y="779489"/>
            <a:ext cx="10208301" cy="48418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54" y="95821"/>
            <a:ext cx="11512446" cy="664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0" y="0"/>
            <a:ext cx="12192000" cy="1109272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87974" y="95821"/>
            <a:ext cx="5366478" cy="1013451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CC0000"/>
                </a:solidFill>
              </a:rPr>
              <a:t>نشـاط ثنائــي</a:t>
            </a:r>
            <a:endParaRPr lang="ar-SA" sz="4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794480" y="571500"/>
            <a:ext cx="10253272" cy="5786438"/>
            <a:chOff x="1571604" y="797537"/>
            <a:chExt cx="6000792" cy="5064269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1571604" y="797537"/>
              <a:ext cx="6000792" cy="5064269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6" name="مستطيل ذو زوايا قطرية مستديرة 5"/>
            <p:cNvSpPr/>
            <p:nvPr/>
          </p:nvSpPr>
          <p:spPr>
            <a:xfrm>
              <a:off x="1817250" y="1045164"/>
              <a:ext cx="5500726" cy="4527652"/>
            </a:xfrm>
            <a:prstGeom prst="round2DiagRect">
              <a:avLst/>
            </a:prstGeom>
            <a:solidFill>
              <a:srgbClr val="FFAFD7"/>
            </a:solidFill>
            <a:ln w="57150">
              <a:solidFill>
                <a:srgbClr val="CC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7" name="مستطيل 6"/>
          <p:cNvSpPr/>
          <p:nvPr/>
        </p:nvSpPr>
        <p:spPr>
          <a:xfrm>
            <a:off x="8255600" y="105751"/>
            <a:ext cx="235743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/>
              <a:t>المعـارف</a:t>
            </a:r>
            <a:endParaRPr lang="ar-SA" sz="5400" b="1" dirty="0"/>
          </a:p>
        </p:txBody>
      </p:sp>
      <p:sp>
        <p:nvSpPr>
          <p:cNvPr id="8" name="مستطيل 7"/>
          <p:cNvSpPr/>
          <p:nvPr/>
        </p:nvSpPr>
        <p:spPr>
          <a:xfrm>
            <a:off x="1198747" y="105751"/>
            <a:ext cx="235743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/>
              <a:t>النكـرات</a:t>
            </a:r>
            <a:endParaRPr lang="ar-SA" sz="5400" b="1" dirty="0"/>
          </a:p>
        </p:txBody>
      </p:sp>
      <p:cxnSp>
        <p:nvCxnSpPr>
          <p:cNvPr id="9" name="رابط مستقيم 8"/>
          <p:cNvCxnSpPr/>
          <p:nvPr/>
        </p:nvCxnSpPr>
        <p:spPr>
          <a:xfrm>
            <a:off x="5706153" y="854439"/>
            <a:ext cx="5099" cy="51732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116347" y="1334358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الأب</a:t>
            </a:r>
            <a:endParaRPr lang="ar-SA" sz="40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681632" y="1971240"/>
            <a:ext cx="15739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البحرين</a:t>
            </a:r>
            <a:endParaRPr lang="ar-SA" sz="40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850505" y="2608122"/>
            <a:ext cx="13116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يوسف</a:t>
            </a:r>
            <a:endParaRPr lang="ar-SA" sz="40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850506" y="3282148"/>
            <a:ext cx="13479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الهدية</a:t>
            </a:r>
            <a:endParaRPr lang="ar-SA" sz="40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6681633" y="3963987"/>
            <a:ext cx="1539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الصغار</a:t>
            </a:r>
            <a:endParaRPr lang="ar-SA" sz="40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850505" y="4578417"/>
            <a:ext cx="13479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دمشـق</a:t>
            </a:r>
            <a:endParaRPr lang="ar-SA" sz="40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8864691" y="5097024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سارة</a:t>
            </a:r>
            <a:endParaRPr lang="ar-SA" sz="40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7360170" y="5097024"/>
            <a:ext cx="13854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حسناء</a:t>
            </a:r>
            <a:endParaRPr lang="ar-SA" sz="40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142856" y="5178485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هيفاء</a:t>
            </a:r>
            <a:endParaRPr lang="ar-SA" sz="40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779088" y="1603127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865047" y="1617297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هديـة</a:t>
            </a:r>
            <a:endParaRPr lang="ar-SA" sz="4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743201" y="2136340"/>
            <a:ext cx="11905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ألعـاب</a:t>
            </a:r>
            <a:endParaRPr lang="ar-SA" sz="4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649747" y="2756833"/>
            <a:ext cx="12685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شاشـة</a:t>
            </a:r>
            <a:endParaRPr lang="ar-SA" sz="40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409371" y="3407885"/>
            <a:ext cx="15763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عواصـم</a:t>
            </a:r>
            <a:endParaRPr lang="ar-SA" sz="4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743201" y="4120196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طائرة</a:t>
            </a:r>
            <a:endParaRPr lang="ar-SA" sz="40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744866" y="4662666"/>
            <a:ext cx="11392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نقطة</a:t>
            </a:r>
            <a:endParaRPr lang="ar-SA" sz="40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2375226" y="5188819"/>
            <a:ext cx="14888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بساتين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xmlns="" val="7003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69" y="450017"/>
            <a:ext cx="3839668" cy="210268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5882" y="5615924"/>
            <a:ext cx="2857500" cy="5429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019" y="3437118"/>
            <a:ext cx="2181225" cy="17526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945" y="820399"/>
            <a:ext cx="2857500" cy="14954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509" y="3348974"/>
            <a:ext cx="3819525" cy="280987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673" y="3597638"/>
            <a:ext cx="2857500" cy="186127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2168" y="1012226"/>
            <a:ext cx="27527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9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816" y="434715"/>
            <a:ext cx="6472472" cy="35475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49" y="3181585"/>
            <a:ext cx="6472472" cy="35475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76" y="165634"/>
            <a:ext cx="1887146" cy="16425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4854" y="4866144"/>
            <a:ext cx="1887146" cy="1642516"/>
          </a:xfrm>
          <a:prstGeom prst="rect">
            <a:avLst/>
          </a:prstGeom>
        </p:spPr>
      </p:pic>
      <p:sp>
        <p:nvSpPr>
          <p:cNvPr id="8" name="نجمة مكونة من 6 نقاط 7"/>
          <p:cNvSpPr/>
          <p:nvPr/>
        </p:nvSpPr>
        <p:spPr>
          <a:xfrm>
            <a:off x="2758190" y="120967"/>
            <a:ext cx="3360295" cy="2308485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660033"/>
                </a:solidFill>
              </a:rPr>
              <a:t>غلق الدرس</a:t>
            </a:r>
            <a:endParaRPr lang="ar-SA" sz="3600" b="1" dirty="0">
              <a:solidFill>
                <a:srgbClr val="660033"/>
              </a:solidFill>
            </a:endParaRPr>
          </a:p>
        </p:txBody>
      </p:sp>
      <p:sp>
        <p:nvSpPr>
          <p:cNvPr id="9" name="نجمة مكونة من 6 نقاط 8"/>
          <p:cNvSpPr/>
          <p:nvPr/>
        </p:nvSpPr>
        <p:spPr>
          <a:xfrm>
            <a:off x="3008026" y="4641059"/>
            <a:ext cx="7330190" cy="208804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660033"/>
                </a:solidFill>
              </a:rPr>
              <a:t>استراتيجيـة نجمتـان و أمنيـة</a:t>
            </a:r>
            <a:endParaRPr lang="ar-SA" sz="36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1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816" y="434715"/>
            <a:ext cx="6472472" cy="35475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49" y="3181585"/>
            <a:ext cx="2782394" cy="35475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76" y="165634"/>
            <a:ext cx="1887146" cy="16425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4854" y="4866144"/>
            <a:ext cx="1887146" cy="164251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564" y="165634"/>
            <a:ext cx="5040911" cy="5920373"/>
          </a:xfrm>
          <a:prstGeom prst="rect">
            <a:avLst/>
          </a:prstGeom>
        </p:spPr>
      </p:pic>
      <p:sp>
        <p:nvSpPr>
          <p:cNvPr id="9" name="وسيلة شرح على شكل سحابة 8"/>
          <p:cNvSpPr/>
          <p:nvPr/>
        </p:nvSpPr>
        <p:spPr>
          <a:xfrm>
            <a:off x="6673121" y="434715"/>
            <a:ext cx="5408951" cy="2746870"/>
          </a:xfrm>
          <a:prstGeom prst="cloudCallou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/>
              <a:t>شكـراً لكن </a:t>
            </a:r>
          </a:p>
          <a:p>
            <a:pPr algn="ctr"/>
            <a:r>
              <a:rPr lang="ar-SA" sz="7200" b="1" dirty="0" smtClean="0"/>
              <a:t>يا مبدعـات</a:t>
            </a:r>
            <a:endParaRPr lang="ar-SA" sz="7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569242" y="5293894"/>
            <a:ext cx="3633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993366"/>
                </a:solidFill>
              </a:rPr>
              <a:t>المعلمة صالحه مسملي</a:t>
            </a:r>
            <a:endParaRPr lang="ar-SA" sz="32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17"/>
          <p:cNvGrpSpPr>
            <a:grpSpLocks/>
          </p:cNvGrpSpPr>
          <p:nvPr/>
        </p:nvGrpSpPr>
        <p:grpSpPr bwMode="auto">
          <a:xfrm>
            <a:off x="2043503" y="1684756"/>
            <a:ext cx="7715250" cy="3286125"/>
            <a:chOff x="785786" y="2928934"/>
            <a:chExt cx="7715304" cy="3286148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1000101" y="4071942"/>
              <a:ext cx="7429552" cy="214314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dirty="0"/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785786" y="2928934"/>
              <a:ext cx="7715304" cy="1857388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dirty="0"/>
            </a:p>
          </p:txBody>
        </p:sp>
        <p:sp>
          <p:nvSpPr>
            <p:cNvPr id="15" name="مستطيل مخدوش من كلا الطرفين 14"/>
            <p:cNvSpPr/>
            <p:nvPr/>
          </p:nvSpPr>
          <p:spPr>
            <a:xfrm>
              <a:off x="1643042" y="3357562"/>
              <a:ext cx="6143668" cy="2500330"/>
            </a:xfrm>
            <a:prstGeom prst="snip2SameRect">
              <a:avLst>
                <a:gd name="adj1" fmla="val 50000"/>
                <a:gd name="adj2" fmla="val 0"/>
              </a:avLst>
            </a:prstGeom>
            <a:ln w="76200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dirty="0"/>
            </a:p>
          </p:txBody>
        </p:sp>
      </p:grp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3821478" y="3126209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6600" b="1" dirty="0">
                <a:solidFill>
                  <a:srgbClr val="660033"/>
                </a:solidFill>
                <a:latin typeface="Calibri" panose="020F0502020204030204" pitchFamily="34" charset="0"/>
              </a:rPr>
              <a:t>الصنفُ اللغوي</a:t>
            </a:r>
            <a:endParaRPr lang="ar-EG" altLang="ar-SA" sz="6600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64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صنف اللغو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73" y="108284"/>
            <a:ext cx="11839073" cy="654517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877551" y="1564105"/>
            <a:ext cx="6545179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660033"/>
                </a:solidFill>
                <a:cs typeface="+mj-cs"/>
              </a:rPr>
              <a:t>اللعب بالحروف المبعثـرة</a:t>
            </a:r>
            <a:endParaRPr lang="ar-SA" sz="4800" b="1" dirty="0">
              <a:solidFill>
                <a:srgbClr val="660033"/>
              </a:solidFill>
              <a:cs typeface="+mj-cs"/>
            </a:endParaRPr>
          </a:p>
          <a:p>
            <a:endParaRPr lang="ar-SA" sz="4800" b="1" dirty="0" smtClean="0">
              <a:solidFill>
                <a:srgbClr val="660033"/>
              </a:solidFill>
            </a:endParaRPr>
          </a:p>
          <a:p>
            <a:pPr algn="ctr"/>
            <a:r>
              <a:rPr lang="ar-SA" sz="4400" b="1" dirty="0" smtClean="0">
                <a:solidFill>
                  <a:srgbClr val="660033"/>
                </a:solidFill>
              </a:rPr>
              <a:t>ارتب الحروف المبعثرة لأكتشف عنوان درسنـا اليوم</a:t>
            </a:r>
            <a:endParaRPr lang="ar-SA" sz="4400" b="1" dirty="0">
              <a:solidFill>
                <a:srgbClr val="660033"/>
              </a:solidFill>
            </a:endParaRPr>
          </a:p>
        </p:txBody>
      </p:sp>
      <p:sp>
        <p:nvSpPr>
          <p:cNvPr id="6" name="نجمة مكونة من 6 نقاط 5"/>
          <p:cNvSpPr/>
          <p:nvPr/>
        </p:nvSpPr>
        <p:spPr>
          <a:xfrm>
            <a:off x="389743" y="674557"/>
            <a:ext cx="2487807" cy="2458387"/>
          </a:xfrm>
          <a:prstGeom prst="star6">
            <a:avLst>
              <a:gd name="adj" fmla="val 25819"/>
              <a:gd name="hf" fmla="val 1154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993366"/>
                </a:solidFill>
              </a:rPr>
              <a:t>نشاط جماعي</a:t>
            </a:r>
          </a:p>
          <a:p>
            <a:pPr algn="ctr"/>
            <a:r>
              <a:rPr lang="ar-SA" sz="2400" b="1" dirty="0" smtClean="0">
                <a:solidFill>
                  <a:srgbClr val="993366"/>
                </a:solidFill>
              </a:rPr>
              <a:t>الزمن / دقيقة</a:t>
            </a:r>
            <a:endParaRPr lang="ar-SA" sz="24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675" y="3838074"/>
            <a:ext cx="6679030" cy="2572250"/>
          </a:xfrm>
          <a:prstGeom prst="rect">
            <a:avLst/>
          </a:prstGeom>
        </p:spPr>
      </p:pic>
      <p:grpSp>
        <p:nvGrpSpPr>
          <p:cNvPr id="5" name="مجموعة 17"/>
          <p:cNvGrpSpPr>
            <a:grpSpLocks/>
          </p:cNvGrpSpPr>
          <p:nvPr/>
        </p:nvGrpSpPr>
        <p:grpSpPr bwMode="auto">
          <a:xfrm>
            <a:off x="818147" y="281991"/>
            <a:ext cx="10684042" cy="3286125"/>
            <a:chOff x="785786" y="2928934"/>
            <a:chExt cx="7715304" cy="3286148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1000101" y="4071942"/>
              <a:ext cx="7429552" cy="214314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7" name="شكل بيضاوي 6"/>
            <p:cNvSpPr/>
            <p:nvPr/>
          </p:nvSpPr>
          <p:spPr>
            <a:xfrm>
              <a:off x="785786" y="2928934"/>
              <a:ext cx="7715304" cy="1857388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8" name="مستطيل مخدوش من كلا الطرفين 7"/>
            <p:cNvSpPr/>
            <p:nvPr/>
          </p:nvSpPr>
          <p:spPr>
            <a:xfrm>
              <a:off x="1643042" y="3357562"/>
              <a:ext cx="6143668" cy="250033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AFD7"/>
            </a:solidFill>
            <a:ln w="76200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9600" b="1" dirty="0" smtClean="0">
                  <a:solidFill>
                    <a:srgbClr val="002060"/>
                  </a:solidFill>
                </a:rPr>
                <a:t>النكـرة والمعـرفــة</a:t>
              </a:r>
              <a:endParaRPr lang="ar-EG" sz="9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33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97" y="570017"/>
            <a:ext cx="10747169" cy="5795158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660358" y="1990268"/>
            <a:ext cx="861461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660033"/>
                </a:solidFill>
              </a:rPr>
              <a:t>أتوقع بمشيئةِ الله أنْ أكـون قادرةً على :</a:t>
            </a:r>
          </a:p>
          <a:p>
            <a:endParaRPr lang="ar-SA" sz="4800" dirty="0" smtClean="0"/>
          </a:p>
          <a:p>
            <a:pPr marL="342900" indent="-342900">
              <a:buAutoNum type="arabicPeriod"/>
            </a:pPr>
            <a:r>
              <a:rPr lang="ar-SA" sz="4800" dirty="0" smtClean="0">
                <a:solidFill>
                  <a:srgbClr val="000066"/>
                </a:solidFill>
              </a:rPr>
              <a:t>أميز الاسم النكـرة و الاسم المعرفة</a:t>
            </a:r>
          </a:p>
          <a:p>
            <a:pPr marL="342900" indent="-342900">
              <a:buAutoNum type="arabicPeriod"/>
            </a:pPr>
            <a:r>
              <a:rPr lang="ar-SA" sz="4800" dirty="0" smtClean="0">
                <a:solidFill>
                  <a:srgbClr val="000066"/>
                </a:solidFill>
              </a:rPr>
              <a:t>أشـارك في حل الأنشطة </a:t>
            </a:r>
            <a:endParaRPr lang="ar-SA" sz="4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8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97" y="570017"/>
            <a:ext cx="10747169" cy="5795158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660358" y="2636599"/>
            <a:ext cx="8614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000066"/>
                </a:solidFill>
              </a:rPr>
              <a:t>افتح كتـاب الطالبة صـ 169</a:t>
            </a:r>
            <a:endParaRPr lang="ar-SA" sz="4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0" y="29917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800" b="1" dirty="0" smtClean="0">
                <a:solidFill>
                  <a:srgbClr val="155D93"/>
                </a:solidFill>
                <a:latin typeface="arial" panose="020B0604020202020204" pitchFamily="34" charset="0"/>
              </a:rPr>
              <a:t>( سمع </a:t>
            </a:r>
            <a:r>
              <a:rPr lang="ar-SA" sz="4800" b="1" dirty="0">
                <a:solidFill>
                  <a:srgbClr val="155D93"/>
                </a:solidFill>
                <a:latin typeface="arial" panose="020B0604020202020204" pitchFamily="34" charset="0"/>
              </a:rPr>
              <a:t>الولد </a:t>
            </a:r>
            <a:r>
              <a:rPr lang="ar-SA" sz="4800" b="1" dirty="0" smtClean="0">
                <a:solidFill>
                  <a:srgbClr val="155D93"/>
                </a:solidFill>
                <a:latin typeface="arial" panose="020B0604020202020204" pitchFamily="34" charset="0"/>
              </a:rPr>
              <a:t>صوتاً )</a:t>
            </a:r>
          </a:p>
          <a:p>
            <a:pPr algn="ctr"/>
            <a:r>
              <a:rPr lang="ar-SA" sz="4800" b="1" dirty="0" smtClean="0">
                <a:solidFill>
                  <a:srgbClr val="155D93"/>
                </a:solidFill>
                <a:latin typeface="arial" panose="020B0604020202020204" pitchFamily="34" charset="0"/>
              </a:rPr>
              <a:t> </a:t>
            </a:r>
            <a:endParaRPr lang="ar-SA" sz="4800" b="1" dirty="0">
              <a:solidFill>
                <a:srgbClr val="155D93"/>
              </a:solidFill>
              <a:latin typeface="arial" panose="020B0604020202020204" pitchFamily="34" charset="0"/>
            </a:endParaRPr>
          </a:p>
          <a:p>
            <a:pPr algn="ctr"/>
            <a:r>
              <a:rPr lang="ar-SA" sz="4800" b="1" dirty="0" smtClean="0">
                <a:solidFill>
                  <a:srgbClr val="155D93"/>
                </a:solidFill>
                <a:latin typeface="arial" panose="020B0604020202020204" pitchFamily="34" charset="0"/>
              </a:rPr>
              <a:t> ( سمع </a:t>
            </a:r>
            <a:r>
              <a:rPr lang="ar-SA" sz="4800" b="1" dirty="0">
                <a:solidFill>
                  <a:srgbClr val="155D93"/>
                </a:solidFill>
                <a:latin typeface="arial" panose="020B0604020202020204" pitchFamily="34" charset="0"/>
              </a:rPr>
              <a:t>الولد صوت </a:t>
            </a:r>
            <a:r>
              <a:rPr lang="ar-SA" sz="4800" b="1" dirty="0" smtClean="0">
                <a:solidFill>
                  <a:srgbClr val="155D93"/>
                </a:solidFill>
                <a:latin typeface="arial" panose="020B0604020202020204" pitchFamily="34" charset="0"/>
              </a:rPr>
              <a:t>البلبل )</a:t>
            </a:r>
            <a:r>
              <a:rPr lang="ar-SA" b="1" dirty="0">
                <a:solidFill>
                  <a:srgbClr val="155D93"/>
                </a:solidFill>
                <a:latin typeface="arial" panose="020B0604020202020204" pitchFamily="34" charset="0"/>
              </a:rPr>
              <a:t/>
            </a:r>
            <a:br>
              <a:rPr lang="ar-SA" b="1" dirty="0">
                <a:solidFill>
                  <a:srgbClr val="155D93"/>
                </a:solidFill>
                <a:latin typeface="arial" panose="020B0604020202020204" pitchFamily="34" charset="0"/>
              </a:rPr>
            </a:b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88" y="881062"/>
            <a:ext cx="3028950" cy="2809875"/>
          </a:xfrm>
          <a:prstGeom prst="rect">
            <a:avLst/>
          </a:prstGeom>
        </p:spPr>
      </p:pic>
      <p:sp>
        <p:nvSpPr>
          <p:cNvPr id="6" name="مخطط انسيابي: قرص ممغنط 5"/>
          <p:cNvSpPr/>
          <p:nvPr/>
        </p:nvSpPr>
        <p:spPr>
          <a:xfrm>
            <a:off x="4872789" y="265478"/>
            <a:ext cx="6870032" cy="2107104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872789" y="1154757"/>
            <a:ext cx="67376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cs typeface="+mj-cs"/>
              </a:rPr>
              <a:t>باستخدام استراتيجية العصف الذهني</a:t>
            </a:r>
            <a:endParaRPr lang="ar-SA"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4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16" y="659566"/>
            <a:ext cx="10942820" cy="55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61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273</Words>
  <Application>Microsoft Office PowerPoint</Application>
  <PresentationFormat>مخصص</PresentationFormat>
  <Paragraphs>86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استنتج </vt:lpstr>
      <vt:lpstr>الشريحة 11</vt:lpstr>
      <vt:lpstr>الشريحة 12</vt:lpstr>
      <vt:lpstr>استنتج </vt:lpstr>
      <vt:lpstr>الشريحة 14</vt:lpstr>
      <vt:lpstr>استنتج 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SONY</cp:lastModifiedBy>
  <cp:revision>40</cp:revision>
  <dcterms:created xsi:type="dcterms:W3CDTF">2016-04-04T07:36:35Z</dcterms:created>
  <dcterms:modified xsi:type="dcterms:W3CDTF">2016-11-17T22:18:22Z</dcterms:modified>
</cp:coreProperties>
</file>