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9"/>
  </p:notesMasterIdLst>
  <p:sldIdLst>
    <p:sldId id="280" r:id="rId2"/>
    <p:sldId id="304" r:id="rId3"/>
    <p:sldId id="307" r:id="rId4"/>
    <p:sldId id="281" r:id="rId5"/>
    <p:sldId id="306" r:id="rId6"/>
    <p:sldId id="291" r:id="rId7"/>
    <p:sldId id="277" r:id="rId8"/>
    <p:sldId id="308" r:id="rId9"/>
    <p:sldId id="293" r:id="rId10"/>
    <p:sldId id="292" r:id="rId11"/>
    <p:sldId id="309" r:id="rId12"/>
    <p:sldId id="297" r:id="rId13"/>
    <p:sldId id="300" r:id="rId14"/>
    <p:sldId id="301" r:id="rId15"/>
    <p:sldId id="302" r:id="rId16"/>
    <p:sldId id="295" r:id="rId17"/>
    <p:sldId id="296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aximized" horzBarState="maximized">
    <p:restoredLeft sz="84380"/>
    <p:restoredTop sz="94660"/>
  </p:normalViewPr>
  <p:slideViewPr>
    <p:cSldViewPr>
      <p:cViewPr>
        <p:scale>
          <a:sx n="66" d="100"/>
          <a:sy n="66" d="100"/>
        </p:scale>
        <p:origin x="-174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B5C651-701F-4B02-966B-3287360EFF72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DA5867-1E0D-49FC-8506-1DC6486EF9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89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ar-JO" dirty="0" smtClean="0"/>
              <a:t>الإجابة:</a:t>
            </a:r>
          </a:p>
          <a:p>
            <a:pPr algn="r"/>
            <a:r>
              <a:rPr lang="ar-JO" dirty="0" smtClean="0"/>
              <a:t>الحصان</a:t>
            </a:r>
            <a:r>
              <a:rPr lang="ar-JO" baseline="0" dirty="0" smtClean="0"/>
              <a:t> أقرب إلى الكلب؛ لأن كليهما في الطائفة نفسها، بينما تنتمي العناكب والكلب والحصان إلى المملكة نفسها.</a:t>
            </a:r>
            <a:endParaRPr lang="ar-SA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02ABF6-F709-49EE-8C1F-E5E63C5C4A9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962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91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506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66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03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644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681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78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295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016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59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14/02/36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41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orum.nooor.com/imgcache/113022.imgcache.j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928794" y="14285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الــمـــــــــــاء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5053"/>
            <a:ext cx="8496944" cy="5752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leqt.com/a/227124_32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6408712" cy="4221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Wave 1"/>
          <p:cNvSpPr/>
          <p:nvPr/>
        </p:nvSpPr>
        <p:spPr>
          <a:xfrm>
            <a:off x="251520" y="142852"/>
            <a:ext cx="4786346" cy="1357322"/>
          </a:xfrm>
          <a:prstGeom prst="doubleWave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مَحَطَّاتُ تَنْقِيَةِ الْمِيَاهِ</a:t>
            </a:r>
            <a:endParaRPr lang="ar-EG" sz="44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7020272" y="2420888"/>
            <a:ext cx="194421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/>
              <a:t>وهِيَ أَماكِنُ يُصْبِحُ فِيها الْمَاءُ نَقِيًّا ونَظِيفًا. يَمُرُّ الْمَاءُ عَلَى مُرَشِّحٍ فِي الْبِدَايَةِ، فَيُزيلُ مِنْهُ الأَوْسَاخَ والأَجْسَامَ الْكَبيرَةَ، ثُمَّ تُضَافُ إِلَيْهِ بَعْدَ ذَلِكَ الْكِيمَاوِيَّاتُ لِقَتْلِ الأَجْسامِ الضّارَّةِ.</a:t>
            </a:r>
            <a:endParaRPr lang="ar-EG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037866" y="142852"/>
            <a:ext cx="392662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accent3">
                    <a:lumMod val="75000"/>
                  </a:schemeClr>
                </a:solidFill>
              </a:rPr>
              <a:t>لا يَتِمُّ تَزْويدُ النَّاسِ بِالْمَاءِ قَبْلَ التَّأَكُّدِ مِنْ </a:t>
            </a:r>
            <a:r>
              <a:rPr lang="ar-EG" sz="2800" b="1" dirty="0" smtClean="0">
                <a:solidFill>
                  <a:schemeClr val="accent3">
                    <a:lumMod val="75000"/>
                  </a:schemeClr>
                </a:solidFill>
              </a:rPr>
              <a:t>سَلامَة</a:t>
            </a:r>
            <a:r>
              <a:rPr lang="ar-SA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EG" sz="2800" b="1" dirty="0" smtClean="0">
                <a:solidFill>
                  <a:schemeClr val="accent3">
                    <a:lumMod val="75000"/>
                  </a:schemeClr>
                </a:solidFill>
              </a:rPr>
              <a:t>استِعْمالِهِ</a:t>
            </a:r>
            <a:r>
              <a:rPr lang="ar-EG" sz="2800" b="1" dirty="0">
                <a:solidFill>
                  <a:schemeClr val="accent3">
                    <a:lumMod val="75000"/>
                  </a:schemeClr>
                </a:solidFill>
              </a:rPr>
              <a:t>؛ </a:t>
            </a:r>
            <a:endParaRPr lang="ar-SA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 smtClean="0">
                <a:solidFill>
                  <a:schemeClr val="accent3">
                    <a:lumMod val="75000"/>
                  </a:schemeClr>
                </a:solidFill>
              </a:rPr>
              <a:t>لِذَا</a:t>
            </a:r>
            <a:r>
              <a:rPr lang="ar-EG" sz="2800" b="1" dirty="0">
                <a:solidFill>
                  <a:schemeClr val="accent3">
                    <a:lumMod val="75000"/>
                  </a:schemeClr>
                </a:solidFill>
              </a:rPr>
              <a:t>، يُعَالَجُ فِي مَحَطّاتِ </a:t>
            </a:r>
            <a:r>
              <a:rPr lang="ar-EG" sz="2800" b="1" dirty="0" smtClean="0">
                <a:solidFill>
                  <a:schemeClr val="accent3">
                    <a:lumMod val="75000"/>
                  </a:schemeClr>
                </a:solidFill>
              </a:rPr>
              <a:t>التَّنْقيَةِ</a:t>
            </a:r>
            <a:r>
              <a:rPr lang="ar-SA" sz="28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ar-S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3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Q_gvx9_Cl7NI-Pwz3nD2-NqJ9n-OsabAOV1KnVAsCx4sr_GaX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53" y="936964"/>
            <a:ext cx="2474285" cy="20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QTEhQUExQWFRUWGBcXGRgYFxoWGBQUFRgYGBgUFxcYHiggGBwlHBcVITEhJSkrLi4uFx8zODMsNygtLisBCgoKDg0OGhAQGywkHyQsLCwsLCwsLCwsNCwsLCwsLCwsLCwsLCwsLCwsLCwsLCwsLCwsLCwsLCwsLCwsLCwsLP/AABEIANgA6QMBIgACEQEDEQH/xAAcAAAABwEBAAAAAAAAAAAAAAAAAQIDBAUGBwj/xABGEAACAQIEAwYDBAgDBQkBAAABAhEAAwQSITEFQVEGEyJhcYEHMpFCobHwFCNSYoLB0eFDcpIzU5PC8RUXNHODorKzxAj/xAAZAQEAAwEBAAAAAAAAAAAAAAAAAQIDBAX/xAAmEQACAgICAQQCAwEAAAAAAAAAAQIRAyESMUEEEyJRYYFCobEy/9oADAMBAAIRAxEAPwDsFHRCiNQAzQijFHQCKOgRQFAChQijigCoUcUFoAcqQwpZFFQBKKBNGTSTQAoUKAoA6BFHQoAgaUtCKAoA5o6KaMUAdGKAoVVgUtHQFCoAKEUKMMRtQAIoZT0oc/enqkEGkgUc0JqwDFHQoCgCNRsfj7VlC964lpB9p2Cj2nf2qt7X9qLPD7HfXpMnKltfmuMeQ6ADUnl7ivOvartLiMfeN280KJyID4bSmPAumuy6neBUg7Zjvizw62SA127HO3bBU+YZmAj8mDpVTd+N2EGYLh8QSAYzZFBadAcrMQOc689DXDmtk8/503kM+LX2/trQHoLh3xgwVwnvEu2gApLGHAJjMIXXTUbaxttWw4Jx/D4oE2LquQAzKD40Dftruu8eteUlAmRsRHkfMedTuCcZuYe8t1GKOskMJ8/9QMiRz50B6ymktWO7B9t0xdpVvFVvjKp2HeuRJKKo2jU9J8tNjUAI0VGaKgBQihSgKAAoxRTSloA6EUKFACKUBQFCKAFGKIUdVYFGiFAUcUAKANChQBg6zTuamaFARjRgUTUa1YCqFCgaA4B8cOMtcx/cZj3eHRAFBMd44zsxGwOqjrpXPEMxz/r1rWfFm3HFcZpu6H62bZ/rrWRQxP596kDo+v5/tRFxz/t9adtpPI/nSnBgmYhVGunh9ahsEYAbcukx5zSMSNDt5dQRof8ApWy4V2MZ4zMB151ZYnsFlEgzP8MepMmqPIjRYpMz/wAOLwbFIru6D9whSw5rmkZZGnoTXpnDklVkFdBoSCRptKkj768xDhV3C4i06aNnWCBInMPCR9oESCOYJFen1t5dPzppyq6doo006YqKKKMUIoQACimhRgUAAKUtFRqKAVQoUYFAFSqquO9osLgwDibyWpEqpMu4H7NtZZvYVk3+MvDQSAb5A5i1APmJYH6igOgijrGcO+KXDLpy/pHdE/71Gtj/AF6oPrWuw2IS4qujK6MJVlIZWHVWGhFQ0B2lUiaUDUAOio6FAFQojQoCOaNTSRR1YCgaM0kUc0B5z+LRB4rio5NaB9RYtTWRFqa618ROBWbvEmzJJuWkM5ikG2AMwgamCNT+zFYrG9l3QTbbvFBIIMKynkDyJ06iq81dGntS48it4XhSWAjfYa6npp5mui8D4MlsS6DPGpgadY6e3WKh9j+FJklk/WGRJ5CdhWluvkUDKW5CPKs5yvRtix1tirYAI0qbeuytZ6/jrwkhbUDcO5BEeQH9KXY4kXRmKQAp1BkaCsmmdFopuN2e9DovzFWCcj3p0QgjY5iK7i+59T+NeesdiXcrlvLaYkd2NC2bkzTrExpHKvQz/nlrz05V0QVI48zTkJBo6IUZq5iJNKpJoxQBg0sUmjFANYzFJaRrlxgiICzMxgKo3JrhPa34s4nE3Gt4NzhrEkBgP11wftFz/swd4XUdar/if25uY66bNuRhUY5VH+NG1943B3UbAa7msc8lRlgDXbqKkDl8FmLu7uzbuzZi3qTqfc02tlTtNO4bDOYgE/fPpV9huDoiZ7+gkQuYZm5wAdtOetLFFJhsIW0AmNYG8DWQOY9K0vAOPYrhV4NbU92zDvLTGUuiYLCNEeNmHQTI0LFvHZRlsqEj7UB7nu5+XT9ka9apOK2TOYyx5zJI9elWoGy438VsY11mtt3KfYRTOUAjUkr4yTOhG0DqTsOwfxTOIuLZxQRJ2uTlA6TnPMkKPvrhTGSs7CfYRUzC3CjyPslWB1lSDI26aUoHrxWn8aBrB/DjtOcRZCM6sy6NplYSTDFZIIYcxGqsIgqTug1UlGgKoUKFVBHFChRirAAoxRUoUBi/iPwnMi4hdDbVrbxv3VzQMP8AKxn3PSsTaw7FiWUKjIMir8iRoUIYBs0AEHaOh37RdtBlZWAZWBUg7MrCCp8iK5z2x4G2Fs57b5kZwkMPEitLFiwaGPhjYbispwbdo6sOVKPGRTcMu5W1q7u5XTUn0BI+8GRVBg9SRVvZt5TPL7qwlpnTFXsqcfwDMcveXwjEafpN4ofLKT7/ADc6s1wmW09sCAysB6kH+cU8103SFt6BJl4nxcgB5Got57lqCbebQyTcJGkEtDDTlzqbkyKijMpwpAjXABnA0lVBWNtQBIkV3txqfU/jXE+D4ZsXjURf9m7DvMuq5Ul3g9SoKz1K12wnf8710QvyceZq0kJNFFKiiIq5iA0oUVCaAOs38ReKXMPw+9cswHOS3mO1sXXW2bnqA2nnB5GtIK5T8ceKG0mFtNqHvi9od7dmQyEfx2/WDUg5fd4IjKurAgKCZmYEag/yqRw3gOU8yBJnpVnZCtqpBB2PKr3hnykDb8maytnRHGmVJwAJDCdP2Wy6ctjP089qVdwyAQWtqw3L3GZo5DKFaPrVp+hMGzKNfLXXrlG8+hn7wL2W7IbwMNMsRqdY1IifbblUxkJQKBrSQf1ytHId6wA5fOihfQaaVRccug6CYH09hyrRY3Ash1AnadTEc/FJ/wBPWqrEcIv31Y2rTuqzLAGIG8A/PH7s1tyVGFMy5O3tUhbkdAY+YmCJB289BTeMAVFjXxn3A6/WjtEHQ7wMs8yRUEF/2Y4pcsX1uW21+XnBViNGA1ZdAY8gYkCvSnAuIrfspcQ+Ftuo6qw+yQdIO1eW1NvKoA8SqwMiQZMq3sSK7f8AB/GE2HtswgXXFrUkQiWw+WdhnlwuwF0RoCBL6B0ehQoZapQI9HRGjFAHFHFUvaXtNZwSqbhLO/yW1gu8bnXRVHNj6anSuccV+IeNuyLZTDryCLnf0NxxH0Va0jjlLohySOt4zGW7KF7rpbQbs7BFHuxiub/ELtrh7truLDd4RcU3GysqqqgnwExmOYqCdozVzvH3Ll189x3uONQzszkehYmPamgpOvP8zWqwfZXmaLA4qCDyrS23JWF35E7AdfPTlWJwF8RlY5TsGPynordDymrWxjXtGGBA5MAWX3jl99cGXG06Z34slxL25wcJnNsZw6kQznMrFSO8RjKgyc0RuPOqnilksGt91bQMxloZmyFmbIocmPmCyBMKB51b4TtJaICsQGOnUH3G9VXaLHh1e3a8DHMhbLBA1GZSDINaYMOTK6grK5/U4sSubq+uzVfDO5hiXIvWjfIyi1IDpbB1IBgtmYDUSAETzrfEV5mxXDSgZiysCQsR11gg+lXvZ/tpjcLAW6btsf4d6bix+6xOdNNoMeRrqn6aUHXk4o545FyTs72KDGsXwD4kYS/C3j+jXNNLhm0T+7egAdPGFJ862lYNNdlwqFHQqACuP/HTB2zcw91u8Zo7vwuqraCksNChzMxznVhpb0G5HVOIY5bSFidoBgSZMAKBzcyIA3kVw/4ncUa5eXvPmIyqjQEwyl9JO+ZoBZp1A2ACxZLVkWU/DsGWADGe88UBcpAKh1cwSAWBOgjkak8JtItxw1hxkAY3EaCqsSAxCsGGqxsfOtJ2I7M5rhcuXsqFAJ0aCgm1I3ZDKkxobcctD4nwLucWIg6AozAeJTpz2IO/9xWUtM6IJtIuOCMlxAQ4ucwYAb+IAD8KR2gwIe24A8RUgHz5H2/massDpqd6a4i0yB/T3rnUqZ014Mvg8McSGe4oDW5Q+ENmKjN4W3gCNfOn8NdDrcAUDMCbVyZGayAyGP8ACIjaebHnViuHCWgqiJZp6+LczprqdapOO4ie7wtlMr3iLTOvjuZGlrhloPyhtSfSIrRfJlHUFZzPj11WuuU0RnuOscg7kqPpHsaYw8Sup05dTrHlUzGcKKhmZ4dWjJlIJXYOJ3GlNWLBOmwnfr0+tdPRxE7AW85CsQIncwp2GT8W0POt72CxL2sRYGZ0VmeVzSogAHMp0z5XdeoIgcxWe7NcFuG082zcXN3fhUFjcgr3aqYDEsCPfoK6T2f7OqVFq6cl5RfZ1LBmtOzYUhmgkFmZO+BB0Nw5TpNXSIOl2267jf1pyq3hDsUAfdQFnrGx9YiRVhNZtEkeoPHOL28LZa9dJgQAo+a45+VFHU6+gBJ0FT6598YsQO6w1n7TXGu/w2kKfebw+lWhG5JEN0jnnE+IviL73rpl7h9Qqj5bazsqjQD33JNFFRbp258x7U+H/WFeTJnHsYP/ACn3rvSXRixT259aQqRrT6bA0vLUkDOT7+X5/CnLdxl+U6dDqP7exoZOVEymolFSVNEqTTtEk8TYDRLYPUK0+0sa2j9mQ4DkkFvFGVZE6wTWf7I8La7cNwrK2yN9s52+m/0rbXMITuX/AIWj7pFUi/Zfw0MkVmS9xWYntvwfubVuFYhn1aFAUqNFOUakyTr0rHkV2HFYBLqvbdjDCGBBkdGHmN65VxPh72Lz2n+ZDHkRuGHkQQanm5O27ZEYKCqKpEB1rYfDvtscLcTD33JwzEKCxn9HYmFZSdrcmCuwmRABBx+MMKT0ik2MC190t24LOYE6KBBJYnkAAT93OqZEqdmsfwenapuJdoLNtbg71A6yPFMZoOu3iAIMxO315/b41cTDWA1y+6LaFnKrhPFlyNnaDn0DZJkc+lQMFmDPlZ3VjBNxTDjR8jeJsriJ0afCSDpXA50dMcVs3/COK23AKq9zLMRm7xc27srDV21aTESQOZON7Y9kzdv5sv6oRltlYZtvExnwqpJX0ZjzJL2DvQwbIr90QWRgG7y0Z8JBHzaEA9VU+VaPifD7t3xoHW2wlBau5SqsoyuILBzzgCBmOjb1piyKXZTNi4Mz13iwtWwgAlFUEJBByiAYtzGkbDl9KHG8TLguxAYRlBgGZGhEmDsI5SJiasON4DFYez3mI4hcsGVy2u+djvrktoFNxiJhTG24EkYu1xc37nja46hjlF1s5UaLsdASIJjmxplrsYpPo3tviRiINGuL5moduAgI8hVHiuOBmNu0QSAZbkI3AOx9q4lGztlJLs1H6RJAB2/HoKznGMRew99MTZjNbzAyocBXXKfC2noaHCMQQstqx51ZuwZWzfaFaLRnJc0UOF4f+kqrnPfJUL3hOZbGQk+WQHaCZHUTSOI9lXw7tnKhbYDqQQFZuR1JykuAIMAnYmRVn2O4AL/EUdZRLEXLjKSMxDeC2Y1ILCSNoRucV1ccPs5wMiMqkMVKg5GMSQOQMLI2MA9QeyMlJXRxNNOig7FcL7u3ZAtKjrbzH7S3Ac6qwJIaSr3X1y6sYMAxqUw6m87ZYlVVj4obKWKgSIEZ20X9vnUvD4NFOdAATrIA1nnIEz6+dSYqjeyRvC2sqgev1Opin5pFKqAMzXF+33Ee+4hcH2bP6hf4J7w+veFh/CK7O7hQWOygk+g3+6a8+Yu+XuPdIg3Xe4R0a4zO33sa6PTrbZSbI2JXwn93X2509YE9ywjQsp/ysjbfxLbp1xoD01qtW8LTIGcrbVwGOUt+rY+B8o1MSRHlXRKkUWy3RdDSqRbxmHYwuMw0fvfpFv77lgL99FexNhd8XhPZ7z//AAstT3YfZHFiyKJqaHEMNzxmG/04w/8A5aSeJ4Pni09rN8j77Yo8sPscWdM7KWQuFtRuQW8iSW36aQParcr1P4VQ9hOI2buGi3d7wIxWcjprMxDCdmFaBnB5/cf6Vyyds0SBbQaT9/Lzrn/xPsgX7JAEm1BO05XMT7NW9Rx5+y/3rl/xI47Z/TFtM5Tu7ag/q5UM/iJZlctzXZDtVoSSew0ZzELKsOoj3ip/Z1CLCtmh3BIIOqoFfQDqcpMzpA051R3MUrXfBdW6vdkkILmUODoP1iKSYE7fzrT9iLVu4owlyAyq1yZh2Xd1RjIVlzToNVmdqZXyWi0Piy2wWNOVUYzbAYd2whfEfEuvi0hDm08SGNJmf3WU3ESG0lZaJ3NvNoSpkEHTbN1qmxmANm4FBBBkWbgkJeS2WJzjbMJIkwwJUagg1a2rylQdmiBpqY1AJ8tdD5+dcGVNbOzC01Q8QA4caaFSOoMFT6gj7z1kaXA9oBbwyW0Ia4C1tTuqKNUZh0VWVQPtFdNJYY2+5Jk7/nlTNjGOBdVZjQsQPlzEKD6nYehOwNUx3ejTKk18iJ264l3iPbUIzW8t17r+K5KkyEb7IgyQOXhECqizwfI4OzZGZtQRnUpEEHUQw1OpqVdwYAF2ZUkyvQHRx15z7Vc8QPgsARmNm4s8s36o6/6W+hr0YYqVSPNnkuVox/aPE3zZt5XIV2uKQNJChDEjX7Rmq7hWFZVBO4rW9p8Lkw2FJ/3jFo18d1J+gW0vuaqGuqBvHWeVc2VcZUjbG+Stk/C2pGkzUi1ad2Fu3Nxz9kdOZJOgA6nSpvAuAXbwUt+qtk/Owgv/AOWu7eug8ztW04bw63ZHd21ygxLEy9wjmxPTUAbeQFMeJy2+i88qiqXZL7KcKFmxlXXMSbjbZrgMEjmAIAE8lFXtmJIBBIieo5iaj4SVAAWFOpI+zAjUc5hTPmfWplsAaiNY1jUnlJ51u9HNd7F4G4AYB0aY6ZhvH0qbmqpvvkKwBAMkfUx9as1PTWs5IshealxTTUqqklL2vxGTBYlhv3bKD0Nz9X/zVxJ1muufEa/lwTrP+0uW0/8Adn/C2a5Kwrt9OviZZHsZNyFBPIwfRtB98D3pFhLbYrDLcANt7tu3cDfLlZ10baAdRuIzU7cGhkAg6HkYO4qixd427qK2qsUKt1KupHv1q+XqhHs6z/3b8PYT+jOs/s3bwA9MzH+dNj4acPH+Bcb1vXP5RWJs4lk0RmX/ACsV/Cnv+1bp3vXf+K/9az9gnmbMfDfh5P8A4Vj/AOrfP3hqdw3ZDh1mYwuHBO/es1z/AO5yB7CsK+Jc73HPq5P86Q7k7kn1M/jU+wiOZ0dbFuwk4YWra954xay5fFlXZNJkr9Ki8a4pfWIuIogknMk6GJOcaCfLeq/sddQYe4jTDXVOgB1GRhoQRug35TUni72synvLgOg+cHMoKEqytaYQxQE9ZYbMwPRhh0uN/o5M7ju51+ybguJXTblmSdYJIP7QGzBfsty+yelUHHe0a4e5lcXWuFUcsoUAkjSDnBmABsI86usALBttMsrB8+Yk5i3elyRkX5u9uz/m0isF8QrouYrODo1q3HqCwnX0quZNfxrf0W9O4Nqp3r7/ALIHaPtQLuGVFS53pdWzMRCEZhrqSxgsu2x35VTWzvckiBCHY5pBzgjUGQIO+lRMcfC3kQT5BhEfVgakWnlE84NcnnZ2G4wfapbmHFnEAC6CAjhRlPhyho2tvuDACkR9oLE6xf0gwDJiJIIJmASB12jSufFq3WDYwBcADwhImYzKrjX0YH3rnzrSN8D2SGnnS8Gj3Ld2xbtswYi87LuLaKUIJ3gZ5gb5zA0NEbgkI0sT8gAkuTplA5tJAjzHWujdmeDfo1tgQO8eDcYHcwYQH9lZInmSx0mKywWpWa+okuNHPb1hBbKxGYEZZ0b686o8RfYW8E5+yyakyWU2ypJ8/Fr510jtNwYBe+tIGQ6wPskmM4nYGRPSuecTszgbZ08BPynSUuMsA/w16dqS0ebVFzi8EuLsiyzG3ldfGq5hmXYMpjcE6zyJqx4J2XwlghjN+4IIZ4KoQdCltfCDIkFiW6EVW4G7KCDAbK2/MT/Ike9WaYogFs8iIy6QD1B3NHijJ2FNpUXdq+zyzAiCRvM+cjl6UvD3whU3GVZEgsconSYB9dqruGKXhV3kMSZI2I0nT26jWtHg8OgnwHPqNWzF/wB4kH/pUT1omOx3B3Fc6OCPLYk/jUq5bBGU6ifSCPP11qMmEIIYwp5gGdPXnTt8eEnUT0MHed+XT3rCRoiPjGM9QNdN9idvWBVrgnlF9I+hI/lVA1+X0J225HUSR5cp9etXHC9LagmTrr1M/n61E+iYk0mkxRE0c1kWMB8Wb36vDW+ty4/+hVT8LprnxcKNSB6mK0HxQ4mbuO7hSAMPaEnnnvZXgdJGT/QeumU7hRGmp6AEt6lpgff5134v+TGSti3xKAx4yTsBbdp9IXWqvj11DaZYIYQ65lZDK6kgMBOk7VcqhA5DyGw9etRbuDVvnJYdDoD6KNAPOrTTaoRpEa9ifFA50anqaZuYLISyvpOgbU+gK6n6Gks7D7J9lb75AIqvJ+SxMS7509nqCgb9k/SPxqdwjDG4+oOVT4p/D8KSyKMbYjBydI0/ZrBWbtk96+Xx5lA1JZdDoCJ5VbYrss1yCmJcZQRrbBg+eZpqNw44e5pm7oLoAVLZttRGkb/TzrQ3uJ2SQM0mAJVMvpykCuRZee3r9nU4uCSW6/CKzh3ZBkGuIckhhmNsbNOghhprWM+IuFFjEW0Usf1KmWgnVnO4AH3V1jDagHWAeciCOs1zb4xWst7DP+1buKeeqMpH3PWieqsxlJye/wDEc2xiSHHVc3qVn+1FZveFfID8KO7qfYj61WWbnKqXsFwLnnWjfiZRrLEzbvWbOQ7/AKyzbSxdtE/tBrYMbwwOzCsb3wrrPwdRrmFxir81t7V5Y3JdbiuIG+loEeenOomuWmE2to1nYjhShFvXdL7CVDKVbDq2kZWAKueZgaaa71rMNi50PWJOmvSsrh3yaqdSOQEGecD251b2MareEwG3APMjp+edX9uloo527ZdqggrAiIjlB0iKw/absiqYbu8GmgYk2gc3gcs7ZBM/MdAOsVqcJiGHzQd9AB91S7YBYtGpAH01ynlOtQm4uw9nGeENFgRqUzIR9rMhMgg7H1qXhSzaIrHnAB8OY/a/ZEx99dF4pw2zcD3HQK9xSh0E55i28xIYHKJ6bzVHg+F5GNlZJJRgSIhbqsbbXgD8ua3dt5gNGUSpGtbxyqjFw2XnD8AbNoEqWbTwjU9Pwq3tWFmY1Gk846VD4DjxdQyIZCUZeYYbgxzB0qZlBkgyG0OunMH0rCTd7NY9Aa0kg84gE66fhyFQcUTckK0bA8yBuRHKRz6UXEcQAvdiYMIWB1XMPDJ310E9SOoquwTtBtuYIAGh1yxAIJiT1qYx1YbH/wBEykTJ103+aJE/38qseEXQVMbSCPcefpUJrwIADSNOepG4184+k0/we4STIynpM6BiAZ22IPvSW0TF7LXNRzTWaimsaLnMfiVwQrfOLtwyXVtpcIIPdunhVm6Ky5BOwKmdxWLFzXT7/wABXXMaSikiCYOnWdII5iuacS4RdDMURYJJjUBZMwABt0GldcJ0qZnJbImekDX87+nSo9+y6mLoYDoFcg+pjanBeHl+fKtVNMrQLiyRA2pcUktRBtamyBBUljHkPVmMajpqNKvOD4fTKOnXU1TWGhh/nT6Z1afp+FX9g5W10/POvP8AWN2kdvpV2WXC0i4ZOQADUgldNIBQHXXYxVp+qFxX/SPEI+W2wgjb5h/Kq3CWLjmFKru2ZmhPQmN+fsauzw93yg3bYjXw6k8tDt+dq58abV8bOjJLi9yr9Fjh4ZZ0YbgsDrsJkED/AKVhvjXcUW8JECHujTUAZV0+4Vt7eHK5QzgxABaBpK67/uj6VTdvuH97bw/yMAbhJgEchzmutdbOF1y0cHu4getV5NdQbga7G2h/gX+lO2uziHe1b/4a/wBKq9g5VNdq/wD57fxYz/Jh/ua7rTFjszZ52rX/AAk/pWx7M8OTDhjZVbZaMxtqLZbLtJWJiT9aUCb2h4f3ZzgE22MwDGVifl3GhMke46TV96JEyBPLcen551cY7HEKQXYzoQSSCDyIO4rNsBABdyBykQY5GBJHvW8Z0tmcob0aHhWKd7ecocqtlzbgxz66RqdpO9WeAvkQC2YjcmJ3PIVVYLihKwGIA0jkB0A6eVNnHKjiSPEN9tvPpr7VV7Jo0ffBisEESfSofH8y4a+9rS4li6yH962rXEHpmUfU03h2EqIHhMx0OvT1p3iGZrNxZ8ToySNgXlZjyzfdVaAWDyrfzKRF+2txZ+02kmOZIKn3pfEseli2NlLHKg5Mx1j0iZPIe1Mi5btpZdholsKsjXUABR5+DXyy1mMer37md7rrtlRRbK2wBoBmQmeZPMmpdXshJ1oRaxZS84utn7yHYGVzCd8syo29IFS8fiu7cEEtlgg7hrB0AadSQTHkZ5EVGPD5ZSblwkc5QHaNYQTUq1wwAAZrhjNEtOjCGGo2Oh9VB3Aq/OJHBlljbghXWNVkchI5eh0B8qlcHvHPBOuQkxpJBSSAeVQbOBUIFkkAyNeu9TeG4RUYsJJgjUzoxB/kPpVXKNUSouy4mhTWY+VDMfKsrNSj4itVhsCrjFLUMrVrIIDYUdJ9ajX+EW3ENbQ+qg1bZaUFqtk0Zt+y9k7Jl/ysy/cpAqNd7HKdmce4b8Qa10UAtObIpGEvdjCf8R+n2YPr4aB7N302a4w9ifrEn3rdhacAqsny7NIqujO9l+E3XZgzOmRQQIUhiTBmR6fWro8MZG7wuBH7Srl1jTcDaefM1IOZdUMH8Qdx+FJc3SeXrpPnUKMPJLnPwx7BWJVAkMq6CCH+XlmBJ+lMccwHed0G0CgmNdcxmYG221JSw3RN5OgAPkQBB96ecHn6DlA5ADoK0k14MlF+SrHDlG0UDgqsiKGWqElauAmrOxhYFO21qSp0qbBS43h7Mfz/AFqA/Bm61pnFJy1PJijN4bhV1ToaTj+FX22E+8Vp4pVTzZFGX4Z+mW5V7LOn2SpQunszAMBvEyI57DRrjLkAd2SfMBBPnO3tNPgUqoc2OKKq9hLlxs91gTyA2UdFn8dzRpgQN9asqSVqLJSGLdgDlTotDpSlFOKKiwIAqThx+fekAU6lLIHYo4pBNFFCaIN9KilKnuKjutTYI2WiinStFFQBGWjilgUcUAjJSgKOKMChaIQFKijAo6qXErSHFOgURWrLoqxnLSstKijAoVDUU6tIAo6WEhUUIoClVAERSwKKKUKAAFG1FNAmgDAoiKUKVFANxShRxR0ICFOpSAKcUUAqk5aVRT5GpJGGFMOtChQgbIoooqFSSGFoitChQBhaVQoVBaIYFGKFCqlg6SRR0KFWERQihQoTHoPLR5aFCg8hilihQoRIFFQoVJUE0dChQABpYNChQAo6KhQCwKcSjoUAMtHFChUkH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6" descr="data:image/jpeg;base64,/9j/4AAQSkZJRgABAQAAAQABAAD/2wCEAAkGBxQTEhQUExQWFRUWGBcXGRgYFxoWGBQUFRgYGBgUFxcYHiggGBwlHBcVITEhJSkrLi4uFx8zODMsNygtLisBCgoKDg0OGhAQGywkHyQsLCwsLCwsLCwsNCwsLCwsLCwsLCwsLCwsLCwsLCwsLCwsLCwsLCwsLCwsLCwsLCwsLP/AABEIANgA6QMBIgACEQEDEQH/xAAcAAAABwEBAAAAAAAAAAAAAAAAAQIDBAUGBwj/xABGEAACAQIEAwYDBAgDBQkBAAABAhEAAwQSITEFQVEGEyJhcYEHMpFCobHwFCNSYoLB0eFDcpIzU5PC8RUXNHODorKzxAj/xAAZAQEAAwEBAAAAAAAAAAAAAAAAAQIDBAX/xAAmEQACAgICAQQCAwEAAAAAAAAAAQIRAyESMUEEEyJRYYFCobEy/9oADAMBAAIRAxEAPwDsFHRCiNQAzQijFHQCKOgRQFAChQijigCoUcUFoAcqQwpZFFQBKKBNGTSTQAoUKAoA6BFHQoAgaUtCKAoA5o6KaMUAdGKAoVVgUtHQFCoAKEUKMMRtQAIoZT0oc/enqkEGkgUc0JqwDFHQoCgCNRsfj7VlC964lpB9p2Cj2nf2qt7X9qLPD7HfXpMnKltfmuMeQ6ADUnl7ivOvartLiMfeN280KJyID4bSmPAumuy6neBUg7Zjvizw62SA127HO3bBU+YZmAj8mDpVTd+N2EGYLh8QSAYzZFBadAcrMQOc689DXDmtk8/503kM+LX2/trQHoLh3xgwVwnvEu2gApLGHAJjMIXXTUbaxttWw4Jx/D4oE2LquQAzKD40Dftruu8eteUlAmRsRHkfMedTuCcZuYe8t1GKOskMJ8/9QMiRz50B6ymktWO7B9t0xdpVvFVvjKp2HeuRJKKo2jU9J8tNjUAI0VGaKgBQihSgKAAoxRTSloA6EUKFACKUBQFCKAFGKIUdVYFGiFAUcUAKANChQBg6zTuamaFARjRgUTUa1YCqFCgaA4B8cOMtcx/cZj3eHRAFBMd44zsxGwOqjrpXPEMxz/r1rWfFm3HFcZpu6H62bZ/rrWRQxP596kDo+v5/tRFxz/t9adtpPI/nSnBgmYhVGunh9ahsEYAbcukx5zSMSNDt5dQRof8ApWy4V2MZ4zMB151ZYnsFlEgzP8MepMmqPIjRYpMz/wAOLwbFIru6D9whSw5rmkZZGnoTXpnDklVkFdBoSCRptKkj768xDhV3C4i06aNnWCBInMPCR9oESCOYJFen1t5dPzppyq6doo006YqKKKMUIoQACimhRgUAAKUtFRqKAVQoUYFAFSqquO9osLgwDibyWpEqpMu4H7NtZZvYVk3+MvDQSAb5A5i1APmJYH6igOgijrGcO+KXDLpy/pHdE/71Gtj/AF6oPrWuw2IS4qujK6MJVlIZWHVWGhFQ0B2lUiaUDUAOio6FAFQojQoCOaNTSRR1YCgaM0kUc0B5z+LRB4rio5NaB9RYtTWRFqa618ROBWbvEmzJJuWkM5ikG2AMwgamCNT+zFYrG9l3QTbbvFBIIMKynkDyJ06iq81dGntS48it4XhSWAjfYa6npp5mui8D4MlsS6DPGpgadY6e3WKh9j+FJklk/WGRJ5CdhWluvkUDKW5CPKs5yvRtix1tirYAI0qbeuytZ6/jrwkhbUDcO5BEeQH9KXY4kXRmKQAp1BkaCsmmdFopuN2e9DovzFWCcj3p0QgjY5iK7i+59T+NeesdiXcrlvLaYkd2NC2bkzTrExpHKvQz/nlrz05V0QVI48zTkJBo6IUZq5iJNKpJoxQBg0sUmjFANYzFJaRrlxgiICzMxgKo3JrhPa34s4nE3Gt4NzhrEkBgP11wftFz/swd4XUdar/if25uY66bNuRhUY5VH+NG1943B3UbAa7msc8lRlgDXbqKkDl8FmLu7uzbuzZi3qTqfc02tlTtNO4bDOYgE/fPpV9huDoiZ7+gkQuYZm5wAdtOetLFFJhsIW0AmNYG8DWQOY9K0vAOPYrhV4NbU92zDvLTGUuiYLCNEeNmHQTI0LFvHZRlsqEj7UB7nu5+XT9ka9apOK2TOYyx5zJI9elWoGy438VsY11mtt3KfYRTOUAjUkr4yTOhG0DqTsOwfxTOIuLZxQRJ2uTlA6TnPMkKPvrhTGSs7CfYRUzC3CjyPslWB1lSDI26aUoHrxWn8aBrB/DjtOcRZCM6sy6NplYSTDFZIIYcxGqsIgqTug1UlGgKoUKFVBHFChRirAAoxRUoUBi/iPwnMi4hdDbVrbxv3VzQMP8AKxn3PSsTaw7FiWUKjIMir8iRoUIYBs0AEHaOh37RdtBlZWAZWBUg7MrCCp8iK5z2x4G2Fs57b5kZwkMPEitLFiwaGPhjYbispwbdo6sOVKPGRTcMu5W1q7u5XTUn0BI+8GRVBg9SRVvZt5TPL7qwlpnTFXsqcfwDMcveXwjEafpN4ofLKT7/ADc6s1wmW09sCAysB6kH+cU8103SFt6BJl4nxcgB5Got57lqCbebQyTcJGkEtDDTlzqbkyKijMpwpAjXABnA0lVBWNtQBIkV3txqfU/jXE+D4ZsXjURf9m7DvMuq5Ul3g9SoKz1K12wnf8710QvyceZq0kJNFFKiiIq5iA0oUVCaAOs38ReKXMPw+9cswHOS3mO1sXXW2bnqA2nnB5GtIK5T8ceKG0mFtNqHvi9od7dmQyEfx2/WDUg5fd4IjKurAgKCZmYEag/yqRw3gOU8yBJnpVnZCtqpBB2PKr3hnykDb8maytnRHGmVJwAJDCdP2Wy6ctjP089qVdwyAQWtqw3L3GZo5DKFaPrVp+hMGzKNfLXXrlG8+hn7wL2W7IbwMNMsRqdY1IifbblUxkJQKBrSQf1ytHId6wA5fOihfQaaVRccug6CYH09hyrRY3Ash1AnadTEc/FJ/wBPWqrEcIv31Y2rTuqzLAGIG8A/PH7s1tyVGFMy5O3tUhbkdAY+YmCJB289BTeMAVFjXxn3A6/WjtEHQ7wMs8yRUEF/2Y4pcsX1uW21+XnBViNGA1ZdAY8gYkCvSnAuIrfspcQ+Ftuo6qw+yQdIO1eW1NvKoA8SqwMiQZMq3sSK7f8AB/GE2HtswgXXFrUkQiWw+WdhnlwuwF0RoCBL6B0ehQoZapQI9HRGjFAHFHFUvaXtNZwSqbhLO/yW1gu8bnXRVHNj6anSuccV+IeNuyLZTDryCLnf0NxxH0Va0jjlLohySOt4zGW7KF7rpbQbs7BFHuxiub/ELtrh7truLDd4RcU3GysqqqgnwExmOYqCdozVzvH3Ll189x3uONQzszkehYmPamgpOvP8zWqwfZXmaLA4qCDyrS23JWF35E7AdfPTlWJwF8RlY5TsGPynordDymrWxjXtGGBA5MAWX3jl99cGXG06Z34slxL25wcJnNsZw6kQznMrFSO8RjKgyc0RuPOqnilksGt91bQMxloZmyFmbIocmPmCyBMKB51b4TtJaICsQGOnUH3G9VXaLHh1e3a8DHMhbLBA1GZSDINaYMOTK6grK5/U4sSubq+uzVfDO5hiXIvWjfIyi1IDpbB1IBgtmYDUSAETzrfEV5mxXDSgZiysCQsR11gg+lXvZ/tpjcLAW6btsf4d6bix+6xOdNNoMeRrqn6aUHXk4o545FyTs72KDGsXwD4kYS/C3j+jXNNLhm0T+7egAdPGFJ862lYNNdlwqFHQqACuP/HTB2zcw91u8Zo7vwuqraCksNChzMxznVhpb0G5HVOIY5bSFidoBgSZMAKBzcyIA3kVw/4ncUa5eXvPmIyqjQEwyl9JO+ZoBZp1A2ACxZLVkWU/DsGWADGe88UBcpAKh1cwSAWBOgjkak8JtItxw1hxkAY3EaCqsSAxCsGGqxsfOtJ2I7M5rhcuXsqFAJ0aCgm1I3ZDKkxobcctD4nwLucWIg6AozAeJTpz2IO/9xWUtM6IJtIuOCMlxAQ4ucwYAb+IAD8KR2gwIe24A8RUgHz5H2/massDpqd6a4i0yB/T3rnUqZ014Mvg8McSGe4oDW5Q+ENmKjN4W3gCNfOn8NdDrcAUDMCbVyZGayAyGP8ACIjaebHnViuHCWgqiJZp6+LczprqdapOO4ie7wtlMr3iLTOvjuZGlrhloPyhtSfSIrRfJlHUFZzPj11WuuU0RnuOscg7kqPpHsaYw8Sup05dTrHlUzGcKKhmZ4dWjJlIJXYOJ3GlNWLBOmwnfr0+tdPRxE7AW85CsQIncwp2GT8W0POt72CxL2sRYGZ0VmeVzSogAHMp0z5XdeoIgcxWe7NcFuG082zcXN3fhUFjcgr3aqYDEsCPfoK6T2f7OqVFq6cl5RfZ1LBmtOzYUhmgkFmZO+BB0Nw5TpNXSIOl2267jf1pyq3hDsUAfdQFnrGx9YiRVhNZtEkeoPHOL28LZa9dJgQAo+a45+VFHU6+gBJ0FT6598YsQO6w1n7TXGu/w2kKfebw+lWhG5JEN0jnnE+IviL73rpl7h9Qqj5bazsqjQD33JNFFRbp258x7U+H/WFeTJnHsYP/ACn3rvSXRixT259aQqRrT6bA0vLUkDOT7+X5/CnLdxl+U6dDqP7exoZOVEymolFSVNEqTTtEk8TYDRLYPUK0+0sa2j9mQ4DkkFvFGVZE6wTWf7I8La7cNwrK2yN9s52+m/0rbXMITuX/AIWj7pFUi/Zfw0MkVmS9xWYntvwfubVuFYhn1aFAUqNFOUakyTr0rHkV2HFYBLqvbdjDCGBBkdGHmN65VxPh72Lz2n+ZDHkRuGHkQQanm5O27ZEYKCqKpEB1rYfDvtscLcTD33JwzEKCxn9HYmFZSdrcmCuwmRABBx+MMKT0ik2MC190t24LOYE6KBBJYnkAAT93OqZEqdmsfwenapuJdoLNtbg71A6yPFMZoOu3iAIMxO315/b41cTDWA1y+6LaFnKrhPFlyNnaDn0DZJkc+lQMFmDPlZ3VjBNxTDjR8jeJsriJ0afCSDpXA50dMcVs3/COK23AKq9zLMRm7xc27srDV21aTESQOZON7Y9kzdv5sv6oRltlYZtvExnwqpJX0ZjzJL2DvQwbIr90QWRgG7y0Z8JBHzaEA9VU+VaPifD7t3xoHW2wlBau5SqsoyuILBzzgCBmOjb1piyKXZTNi4Mz13iwtWwgAlFUEJBByiAYtzGkbDl9KHG8TLguxAYRlBgGZGhEmDsI5SJiasON4DFYez3mI4hcsGVy2u+djvrktoFNxiJhTG24EkYu1xc37nja46hjlF1s5UaLsdASIJjmxplrsYpPo3tviRiINGuL5moduAgI8hVHiuOBmNu0QSAZbkI3AOx9q4lGztlJLs1H6RJAB2/HoKznGMRew99MTZjNbzAyocBXXKfC2noaHCMQQstqx51ZuwZWzfaFaLRnJc0UOF4f+kqrnPfJUL3hOZbGQk+WQHaCZHUTSOI9lXw7tnKhbYDqQQFZuR1JykuAIMAnYmRVn2O4AL/EUdZRLEXLjKSMxDeC2Y1ILCSNoRucV1ccPs5wMiMqkMVKg5GMSQOQMLI2MA9QeyMlJXRxNNOig7FcL7u3ZAtKjrbzH7S3Ac6qwJIaSr3X1y6sYMAxqUw6m87ZYlVVj4obKWKgSIEZ20X9vnUvD4NFOdAATrIA1nnIEz6+dSYqjeyRvC2sqgev1Opin5pFKqAMzXF+33Ee+4hcH2bP6hf4J7w+veFh/CK7O7hQWOygk+g3+6a8+Yu+XuPdIg3Xe4R0a4zO33sa6PTrbZSbI2JXwn93X2509YE9ywjQsp/ysjbfxLbp1xoD01qtW8LTIGcrbVwGOUt+rY+B8o1MSRHlXRKkUWy3RdDSqRbxmHYwuMw0fvfpFv77lgL99FexNhd8XhPZ7z//AAstT3YfZHFiyKJqaHEMNzxmG/04w/8A5aSeJ4Pni09rN8j77Yo8sPscWdM7KWQuFtRuQW8iSW36aQParcr1P4VQ9hOI2buGi3d7wIxWcjprMxDCdmFaBnB5/cf6Vyyds0SBbQaT9/Lzrn/xPsgX7JAEm1BO05XMT7NW9Rx5+y/3rl/xI47Z/TFtM5Tu7ag/q5UM/iJZlctzXZDtVoSSew0ZzELKsOoj3ip/Z1CLCtmh3BIIOqoFfQDqcpMzpA051R3MUrXfBdW6vdkkILmUODoP1iKSYE7fzrT9iLVu4owlyAyq1yZh2Xd1RjIVlzToNVmdqZXyWi0Piy2wWNOVUYzbAYd2whfEfEuvi0hDm08SGNJmf3WU3ESG0lZaJ3NvNoSpkEHTbN1qmxmANm4FBBBkWbgkJeS2WJzjbMJIkwwJUagg1a2rylQdmiBpqY1AJ8tdD5+dcGVNbOzC01Q8QA4caaFSOoMFT6gj7z1kaXA9oBbwyW0Ia4C1tTuqKNUZh0VWVQPtFdNJYY2+5Jk7/nlTNjGOBdVZjQsQPlzEKD6nYehOwNUx3ejTKk18iJ264l3iPbUIzW8t17r+K5KkyEb7IgyQOXhECqizwfI4OzZGZtQRnUpEEHUQw1OpqVdwYAF2ZUkyvQHRx15z7Vc8QPgsARmNm4s8s36o6/6W+hr0YYqVSPNnkuVox/aPE3zZt5XIV2uKQNJChDEjX7Rmq7hWFZVBO4rW9p8Lkw2FJ/3jFo18d1J+gW0vuaqGuqBvHWeVc2VcZUjbG+Stk/C2pGkzUi1ad2Fu3Nxz9kdOZJOgA6nSpvAuAXbwUt+qtk/Owgv/AOWu7eug8ztW04bw63ZHd21ygxLEy9wjmxPTUAbeQFMeJy2+i88qiqXZL7KcKFmxlXXMSbjbZrgMEjmAIAE8lFXtmJIBBIieo5iaj4SVAAWFOpI+zAjUc5hTPmfWplsAaiNY1jUnlJ51u9HNd7F4G4AYB0aY6ZhvH0qbmqpvvkKwBAMkfUx9as1PTWs5IshealxTTUqqklL2vxGTBYlhv3bKD0Nz9X/zVxJ1muufEa/lwTrP+0uW0/8Adn/C2a5Kwrt9OviZZHsZNyFBPIwfRtB98D3pFhLbYrDLcANt7tu3cDfLlZ10baAdRuIzU7cGhkAg6HkYO4qixd427qK2qsUKt1KupHv1q+XqhHs6z/3b8PYT+jOs/s3bwA9MzH+dNj4acPH+Bcb1vXP5RWJs4lk0RmX/ACsV/Cnv+1bp3vXf+K/9az9gnmbMfDfh5P8A4Vj/AOrfP3hqdw3ZDh1mYwuHBO/es1z/AO5yB7CsK+Jc73HPq5P86Q7k7kn1M/jU+wiOZ0dbFuwk4YWra954xay5fFlXZNJkr9Ki8a4pfWIuIogknMk6GJOcaCfLeq/sddQYe4jTDXVOgB1GRhoQRug35TUni72synvLgOg+cHMoKEqytaYQxQE9ZYbMwPRhh0uN/o5M7ju51+ybguJXTblmSdYJIP7QGzBfsty+yelUHHe0a4e5lcXWuFUcsoUAkjSDnBmABsI86usALBttMsrB8+Yk5i3elyRkX5u9uz/m0isF8QrouYrODo1q3HqCwnX0quZNfxrf0W9O4Nqp3r7/ALIHaPtQLuGVFS53pdWzMRCEZhrqSxgsu2x35VTWzvckiBCHY5pBzgjUGQIO+lRMcfC3kQT5BhEfVgakWnlE84NcnnZ2G4wfapbmHFnEAC6CAjhRlPhyho2tvuDACkR9oLE6xf0gwDJiJIIJmASB12jSufFq3WDYwBcADwhImYzKrjX0YH3rnzrSN8D2SGnnS8Gj3Ld2xbtswYi87LuLaKUIJ3gZ5gb5zA0NEbgkI0sT8gAkuTplA5tJAjzHWujdmeDfo1tgQO8eDcYHcwYQH9lZInmSx0mKywWpWa+okuNHPb1hBbKxGYEZZ0b686o8RfYW8E5+yyakyWU2ypJ8/Fr510jtNwYBe+tIGQ6wPskmM4nYGRPSuecTszgbZ08BPynSUuMsA/w16dqS0ebVFzi8EuLsiyzG3ldfGq5hmXYMpjcE6zyJqx4J2XwlghjN+4IIZ4KoQdCltfCDIkFiW6EVW4G7KCDAbK2/MT/Ike9WaYogFs8iIy6QD1B3NHijJ2FNpUXdq+zyzAiCRvM+cjl6UvD3whU3GVZEgsconSYB9dqruGKXhV3kMSZI2I0nT26jWtHg8OgnwHPqNWzF/wB4kH/pUT1omOx3B3Fc6OCPLYk/jUq5bBGU6ifSCPP11qMmEIIYwp5gGdPXnTt8eEnUT0MHed+XT3rCRoiPjGM9QNdN9idvWBVrgnlF9I+hI/lVA1+X0J225HUSR5cp9etXHC9LagmTrr1M/n61E+iYk0mkxRE0c1kWMB8Wb36vDW+ty4/+hVT8LprnxcKNSB6mK0HxQ4mbuO7hSAMPaEnnnvZXgdJGT/QeumU7hRGmp6AEt6lpgff5134v+TGSti3xKAx4yTsBbdp9IXWqvj11DaZYIYQ65lZDK6kgMBOk7VcqhA5DyGw9etRbuDVvnJYdDoD6KNAPOrTTaoRpEa9ifFA50anqaZuYLISyvpOgbU+gK6n6Gks7D7J9lb75AIqvJ+SxMS7509nqCgb9k/SPxqdwjDG4+oOVT4p/D8KSyKMbYjBydI0/ZrBWbtk96+Xx5lA1JZdDoCJ5VbYrss1yCmJcZQRrbBg+eZpqNw44e5pm7oLoAVLZttRGkb/TzrQ3uJ2SQM0mAJVMvpykCuRZee3r9nU4uCSW6/CKzh3ZBkGuIckhhmNsbNOghhprWM+IuFFjEW0Usf1KmWgnVnO4AH3V1jDagHWAeciCOs1zb4xWst7DP+1buKeeqMpH3PWieqsxlJye/wDEc2xiSHHVc3qVn+1FZveFfID8KO7qfYj61WWbnKqXsFwLnnWjfiZRrLEzbvWbOQ7/AKyzbSxdtE/tBrYMbwwOzCsb3wrrPwdRrmFxir81t7V5Y3JdbiuIG+loEeenOomuWmE2to1nYjhShFvXdL7CVDKVbDq2kZWAKueZgaaa71rMNi50PWJOmvSsrh3yaqdSOQEGecD251b2MareEwG3APMjp+edX9uloo527ZdqggrAiIjlB0iKw/absiqYbu8GmgYk2gc3gcs7ZBM/MdAOsVqcJiGHzQd9AB91S7YBYtGpAH01ynlOtQm4uw9nGeENFgRqUzIR9rMhMgg7H1qXhSzaIrHnAB8OY/a/ZEx99dF4pw2zcD3HQK9xSh0E55i28xIYHKJ6bzVHg+F5GNlZJJRgSIhbqsbbXgD8ua3dt5gNGUSpGtbxyqjFw2XnD8AbNoEqWbTwjU9Pwq3tWFmY1Gk846VD4DjxdQyIZCUZeYYbgxzB0qZlBkgyG0OunMH0rCTd7NY9Aa0kg84gE66fhyFQcUTckK0bA8yBuRHKRz6UXEcQAvdiYMIWB1XMPDJ310E9SOoquwTtBtuYIAGh1yxAIJiT1qYx1YbH/wBEykTJ103+aJE/38qseEXQVMbSCPcefpUJrwIADSNOepG4184+k0/we4STIynpM6BiAZ22IPvSW0TF7LXNRzTWaimsaLnMfiVwQrfOLtwyXVtpcIIPdunhVm6Ky5BOwKmdxWLFzXT7/wABXXMaSikiCYOnWdII5iuacS4RdDMURYJJjUBZMwABt0GldcJ0qZnJbImekDX87+nSo9+y6mLoYDoFcg+pjanBeHl+fKtVNMrQLiyRA2pcUktRBtamyBBUljHkPVmMajpqNKvOD4fTKOnXU1TWGhh/nT6Z1afp+FX9g5W10/POvP8AWN2kdvpV2WXC0i4ZOQADUgldNIBQHXXYxVp+qFxX/SPEI+W2wgjb5h/Kq3CWLjmFKru2ZmhPQmN+fsauzw93yg3bYjXw6k8tDt+dq58abV8bOjJLi9yr9Fjh4ZZ0YbgsDrsJkED/AKVhvjXcUW8JECHujTUAZV0+4Vt7eHK5QzgxABaBpK67/uj6VTdvuH97bw/yMAbhJgEchzmutdbOF1y0cHu4getV5NdQbga7G2h/gX+lO2uziHe1b/4a/wBKq9g5VNdq/wD57fxYz/Jh/ua7rTFjszZ52rX/AAk/pWx7M8OTDhjZVbZaMxtqLZbLtJWJiT9aUCb2h4f3ZzgE22MwDGVifl3GhMke46TV96JEyBPLcen551cY7HEKQXYzoQSSCDyIO4rNsBABdyBykQY5GBJHvW8Z0tmcob0aHhWKd7ecocqtlzbgxz66RqdpO9WeAvkQC2YjcmJ3PIVVYLihKwGIA0jkB0A6eVNnHKjiSPEN9tvPpr7VV7Jo0ffBisEESfSofH8y4a+9rS4li6yH962rXEHpmUfU03h2EqIHhMx0OvT1p3iGZrNxZ8ToySNgXlZjyzfdVaAWDyrfzKRF+2txZ+02kmOZIKn3pfEseli2NlLHKg5Mx1j0iZPIe1Mi5btpZdholsKsjXUABR5+DXyy1mMer37md7rrtlRRbK2wBoBmQmeZPMmpdXshJ1oRaxZS84utn7yHYGVzCd8syo29IFS8fiu7cEEtlgg7hrB0AadSQTHkZ5EVGPD5ZSblwkc5QHaNYQTUq1wwAAZrhjNEtOjCGGo2Oh9VB3Aq/OJHBlljbghXWNVkchI5eh0B8qlcHvHPBOuQkxpJBSSAeVQbOBUIFkkAyNeu9TeG4RUYsJJgjUzoxB/kPpVXKNUSouy4mhTWY+VDMfKsrNSj4itVhsCrjFLUMrVrIIDYUdJ9ajX+EW3ENbQ+qg1bZaUFqtk0Zt+y9k7Jl/ysy/cpAqNd7HKdmce4b8Qa10UAtObIpGEvdjCf8R+n2YPr4aB7N302a4w9ifrEn3rdhacAqsny7NIqujO9l+E3XZgzOmRQQIUhiTBmR6fWro8MZG7wuBH7Srl1jTcDaefM1IOZdUMH8Qdx+FJc3SeXrpPnUKMPJLnPwx7BWJVAkMq6CCH+XlmBJ+lMccwHed0G0CgmNdcxmYG221JSw3RN5OgAPkQBB96ecHn6DlA5ADoK0k14MlF+SrHDlG0UDgqsiKGWqElauAmrOxhYFO21qSp0qbBS43h7Mfz/AFqA/Bm61pnFJy1PJijN4bhV1ToaTj+FX22E+8Vp4pVTzZFGX4Z+mW5V7LOn2SpQunszAMBvEyI57DRrjLkAd2SfMBBPnO3tNPgUqoc2OKKq9hLlxs91gTyA2UdFn8dzRpgQN9asqSVqLJSGLdgDlTotDpSlFOKKiwIAqThx+fekAU6lLIHYo4pBNFFCaIN9KilKnuKjutTYI2WiinStFFQBGWjilgUcUAjJSgKOKMChaIQFKijAo6qXErSHFOgURWrLoqxnLSstKijAoVDUU6tIAo6WEhUUIoClVAERSwKKKUKAAFG1FNAmgDAoiKUKVFANxShRxR0ICFOpSAKcUUAqk5aVRT5GpJGGFMOtChQgbIoooqFSSGFoitChQBhaVQoVBaIYFGKFCqlg6SRR0KFWERQihQoTHoPLR5aFCg8hilihQoRIFFQoVJUE0dChQABpYNChQAo6KhQCwKcSjoUAMtHFChUkH//Z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5" y="2200263"/>
            <a:ext cx="2451149" cy="209283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5" y="312738"/>
            <a:ext cx="2647950" cy="172402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3" y="4257476"/>
            <a:ext cx="2676525" cy="170497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7" y="4005064"/>
            <a:ext cx="1876425" cy="220980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9" y="4509120"/>
            <a:ext cx="2143125" cy="214312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428750"/>
            <a:ext cx="2209800" cy="2000250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2195736" y="255473"/>
            <a:ext cx="53285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ما بعض استخدامات الماء ؟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123728" y="142852"/>
            <a:ext cx="496855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المحــافظة علــى المـــاء</a:t>
            </a:r>
          </a:p>
        </p:txBody>
      </p:sp>
      <p:pic>
        <p:nvPicPr>
          <p:cNvPr id="10242" name="Picture 2" descr="http://lazezcom.com/photos/1195389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688632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73013" y="6206752"/>
            <a:ext cx="8331224" cy="3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 rot="16200000" flipV="1">
            <a:off x="-2119540" y="3775824"/>
            <a:ext cx="5061284" cy="175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99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123728" y="142852"/>
            <a:ext cx="496855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المحــافظة علــى المـــاء</a:t>
            </a:r>
          </a:p>
        </p:txBody>
      </p:sp>
      <p:pic>
        <p:nvPicPr>
          <p:cNvPr id="14338" name="Picture 2" descr="http://forum.nooor.com/imgcache/113018.imgca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760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123728" y="142852"/>
            <a:ext cx="496855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المحــافظة علــى المـــاء</a:t>
            </a:r>
          </a:p>
        </p:txBody>
      </p:sp>
      <p:pic>
        <p:nvPicPr>
          <p:cNvPr id="13314" name="Picture 2" descr="حلقة استخدام الماء بالصور لرياض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5943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123728" y="142852"/>
            <a:ext cx="496855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المحــافظة علــى المـــاء</a:t>
            </a:r>
          </a:p>
        </p:txBody>
      </p:sp>
      <p:pic>
        <p:nvPicPr>
          <p:cNvPr id="12290" name="Picture 2" descr="http://www.masrawy.com/Ketabat/Images/2010/7/19-7-2010-23-49-563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4936" cy="56641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123728" y="142852"/>
            <a:ext cx="496855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المحــافظة علــى المـــاء</a:t>
            </a:r>
          </a:p>
        </p:txBody>
      </p:sp>
      <p:pic>
        <p:nvPicPr>
          <p:cNvPr id="17410" name="Picture 2" descr="http://1.bp.blogspot.com/-nlnmQQgwUDM/T-w8jLCfDXI/AAAAAAAAADw/607z1leY3K4/s1600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616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r-eman-alharbi.com/wp-content/uploads/472_7_1206783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" y="0"/>
            <a:ext cx="9130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37" y="2996952"/>
            <a:ext cx="4896544" cy="3600400"/>
          </a:xfrm>
          <a:prstGeom prst="rect">
            <a:avLst/>
          </a:prstGeom>
        </p:spPr>
      </p:pic>
      <p:sp>
        <p:nvSpPr>
          <p:cNvPr id="6" name="Snip Diagonal Corner Rectangle 1"/>
          <p:cNvSpPr/>
          <p:nvPr/>
        </p:nvSpPr>
        <p:spPr>
          <a:xfrm>
            <a:off x="4643438" y="214290"/>
            <a:ext cx="4143404" cy="928694"/>
          </a:xfrm>
          <a:prstGeom prst="snip2DiagRect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/>
              <a:t>أَيْنَ يُوجَدُ الماءُ؟</a:t>
            </a:r>
            <a:endParaRPr lang="ar-EG" sz="4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00188" y="1428750"/>
            <a:ext cx="6429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EG" sz="3200" b="1" dirty="0">
                <a:latin typeface="Calibri" pitchFamily="34" charset="0"/>
              </a:rPr>
              <a:t>عِنْدَمَا أَنْظُرُ إِلَى مُجَسَّمِ الكُرَةِ الأَرْضِيَّةِ عَنْ قُرْبٍ أَجِدُ أَنَّنَا نَعِيشُ فِي عَالَم مَائِيٍّ.</a:t>
            </a:r>
          </a:p>
        </p:txBody>
      </p:sp>
    </p:spTree>
    <p:extLst>
      <p:ext uri="{BB962C8B-B14F-4D97-AF65-F5344CB8AC3E}">
        <p14:creationId xmlns:p14="http://schemas.microsoft.com/office/powerpoint/2010/main" val="19074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09 - كبح تموج الميا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429375" y="971550"/>
            <a:ext cx="2714625" cy="928687"/>
          </a:xfrm>
          <a:prstGeom prst="cloud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/>
              <a:t>الْمَاءُ الْمَالِحُ</a:t>
            </a:r>
            <a:endParaRPr lang="ar-EG" sz="3200" dirty="0"/>
          </a:p>
        </p:txBody>
      </p:sp>
      <p:sp>
        <p:nvSpPr>
          <p:cNvPr id="5" name="Cloud 1"/>
          <p:cNvSpPr/>
          <p:nvPr/>
        </p:nvSpPr>
        <p:spPr>
          <a:xfrm>
            <a:off x="3151290" y="921207"/>
            <a:ext cx="3071812" cy="1000125"/>
          </a:xfrm>
          <a:prstGeom prst="cloud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/>
              <a:t>الْمَاءُ الْعَذْبُ</a:t>
            </a:r>
            <a:endParaRPr lang="ar-EG" sz="3200" dirty="0"/>
          </a:p>
        </p:txBody>
      </p:sp>
      <p:sp>
        <p:nvSpPr>
          <p:cNvPr id="6" name="Cloud 1"/>
          <p:cNvSpPr/>
          <p:nvPr/>
        </p:nvSpPr>
        <p:spPr>
          <a:xfrm>
            <a:off x="-27203" y="900112"/>
            <a:ext cx="3118587" cy="1000125"/>
          </a:xfrm>
          <a:prstGeom prst="cloud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/>
              <a:t>الْمياهُ الجَوْفِيَّةُ</a:t>
            </a:r>
            <a:endParaRPr lang="ar-EG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915816" y="0"/>
            <a:ext cx="35135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ما مصادر الماء  ؟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51" y="4581129"/>
            <a:ext cx="2830849" cy="2276872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868145" y="1921332"/>
            <a:ext cx="30963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Calibri" pitchFamily="34" charset="0"/>
              </a:rPr>
              <a:t>الْمُحِيطَاتُ </a:t>
            </a:r>
            <a:r>
              <a:rPr lang="ar-EG" sz="2800" b="1" dirty="0" smtClean="0">
                <a:latin typeface="Calibri" pitchFamily="34" charset="0"/>
              </a:rPr>
              <a:t>وَ</a:t>
            </a:r>
            <a:r>
              <a:rPr lang="ar-EG" sz="2800" b="1" dirty="0" smtClean="0">
                <a:solidFill>
                  <a:srgbClr val="FF0000"/>
                </a:solidFill>
                <a:latin typeface="Calibri" pitchFamily="34" charset="0"/>
              </a:rPr>
              <a:t>الْبِحَارُ</a:t>
            </a:r>
            <a:endParaRPr lang="ar-SA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313151" y="3212976"/>
            <a:ext cx="265133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latin typeface="Calibri" pitchFamily="34" charset="0"/>
              </a:rPr>
              <a:t>يَحْتَوِي َ</a:t>
            </a:r>
            <a:r>
              <a:rPr lang="ar-SA" sz="2800" b="1" dirty="0" smtClean="0">
                <a:latin typeface="Calibri" pitchFamily="34" charset="0"/>
              </a:rPr>
              <a:t>ع</a:t>
            </a:r>
            <a:r>
              <a:rPr lang="ar-EG" sz="2800" b="1" dirty="0" err="1" smtClean="0">
                <a:latin typeface="Calibri" pitchFamily="34" charset="0"/>
              </a:rPr>
              <a:t>لَى</a:t>
            </a:r>
            <a:r>
              <a:rPr lang="ar-EG" sz="2800" b="1" dirty="0" smtClean="0">
                <a:latin typeface="Calibri" pitchFamily="34" charset="0"/>
              </a:rPr>
              <a:t> </a:t>
            </a:r>
            <a:r>
              <a:rPr lang="ar-EG" sz="2800" b="1" dirty="0">
                <a:latin typeface="Calibri" pitchFamily="34" charset="0"/>
              </a:rPr>
              <a:t>كَمِّيَّةٍ كَبِيرَةٍ مِن الأَمْلاحِ؛ لِذَا، فَهُوَ </a:t>
            </a:r>
            <a:r>
              <a:rPr lang="ar-EG" sz="2800" b="1" dirty="0">
                <a:solidFill>
                  <a:srgbClr val="FF0000"/>
                </a:solidFill>
                <a:latin typeface="Calibri" pitchFamily="34" charset="0"/>
              </a:rPr>
              <a:t>غَيْرُ صَالِحٍ لِلشُّرْبِ </a:t>
            </a:r>
            <a:r>
              <a:rPr lang="ar-EG" sz="2800" b="1" dirty="0">
                <a:latin typeface="Calibri" pitchFamily="34" charset="0"/>
              </a:rPr>
              <a:t>أَوِ </a:t>
            </a:r>
            <a:r>
              <a:rPr lang="ar-EG" sz="2800" b="1" dirty="0">
                <a:solidFill>
                  <a:srgbClr val="FF0000"/>
                </a:solidFill>
                <a:latin typeface="Calibri" pitchFamily="34" charset="0"/>
              </a:rPr>
              <a:t>الزِّرَاعَة</a:t>
            </a:r>
            <a:r>
              <a:rPr lang="ar-EG" sz="2800" b="1" dirty="0">
                <a:latin typeface="Calibri" pitchFamily="34" charset="0"/>
              </a:rPr>
              <a:t>ِ.</a:t>
            </a:r>
            <a:endParaRPr lang="ar-SA" sz="28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091384" y="1921332"/>
            <a:ext cx="2776761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EG" sz="2800" b="1" dirty="0" smtClean="0">
                <a:solidFill>
                  <a:srgbClr val="FF0000"/>
                </a:solidFill>
              </a:rPr>
              <a:t>الْجَدَاوِل</a:t>
            </a:r>
            <a:r>
              <a:rPr lang="ar-SA" sz="2800" b="1" dirty="0" smtClean="0">
                <a:solidFill>
                  <a:srgbClr val="FF0000"/>
                </a:solidFill>
              </a:rPr>
              <a:t> ُ</a:t>
            </a:r>
          </a:p>
          <a:p>
            <a:pPr>
              <a:defRPr/>
            </a:pPr>
            <a:r>
              <a:rPr lang="ar-EG" sz="2800" b="1" dirty="0" smtClean="0"/>
              <a:t>وَ</a:t>
            </a:r>
            <a:r>
              <a:rPr lang="ar-EG" sz="2800" b="1" dirty="0" smtClean="0">
                <a:solidFill>
                  <a:srgbClr val="FF0000"/>
                </a:solidFill>
              </a:rPr>
              <a:t>الأَنْهار</a:t>
            </a:r>
            <a:r>
              <a:rPr lang="ar-SA" sz="2800" b="1" dirty="0" smtClean="0"/>
              <a:t>ُ </a:t>
            </a:r>
          </a:p>
          <a:p>
            <a:pPr>
              <a:defRPr/>
            </a:pPr>
            <a:r>
              <a:rPr lang="ar-EG" sz="2800" b="1" dirty="0" smtClean="0"/>
              <a:t>وَ</a:t>
            </a:r>
            <a:r>
              <a:rPr lang="ar-EG" sz="2800" b="1" dirty="0" smtClean="0">
                <a:solidFill>
                  <a:srgbClr val="FF0000"/>
                </a:solidFill>
              </a:rPr>
              <a:t>الآبار</a:t>
            </a:r>
            <a:r>
              <a:rPr lang="ar-SA" sz="2800" b="1" dirty="0" smtClean="0">
                <a:solidFill>
                  <a:srgbClr val="FF0000"/>
                </a:solidFill>
              </a:rPr>
              <a:t>ُ</a:t>
            </a:r>
            <a:r>
              <a:rPr lang="ar-EG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ar-EG" sz="2800" b="1" dirty="0" smtClean="0"/>
              <a:t>و</a:t>
            </a:r>
            <a:r>
              <a:rPr lang="ar-EG" sz="2800" b="1" dirty="0" smtClean="0">
                <a:solidFill>
                  <a:srgbClr val="FF0000"/>
                </a:solidFill>
              </a:rPr>
              <a:t>الْبِرَك</a:t>
            </a:r>
            <a:r>
              <a:rPr lang="ar-SA" sz="2800" b="1" dirty="0" smtClean="0">
                <a:solidFill>
                  <a:srgbClr val="FF0000"/>
                </a:solidFill>
              </a:rPr>
              <a:t>ُ </a:t>
            </a:r>
          </a:p>
          <a:p>
            <a:pPr>
              <a:defRPr/>
            </a:pPr>
            <a:r>
              <a:rPr lang="ar-SA" sz="2800" b="1" dirty="0" smtClean="0"/>
              <a:t>و</a:t>
            </a:r>
            <a:r>
              <a:rPr lang="ar-EG" sz="2800" b="1" dirty="0" smtClean="0">
                <a:solidFill>
                  <a:srgbClr val="FF0000"/>
                </a:solidFill>
              </a:rPr>
              <a:t>الْجَلِيدِيَّاتُ</a:t>
            </a:r>
            <a:endParaRPr lang="ar-SA" sz="28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 smtClean="0"/>
              <a:t>تحْتوِي </a:t>
            </a:r>
            <a:r>
              <a:rPr lang="ar-EG" sz="2800" b="1" dirty="0"/>
              <a:t>عَلى مَاءٍ عَذْبٍ.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151290" y="4797152"/>
            <a:ext cx="307181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chemeClr val="tx2">
                    <a:lumMod val="75000"/>
                  </a:schemeClr>
                </a:solidFill>
              </a:rPr>
              <a:t>مُعْظَمَ مَاءِ الأَرْضِ الْعَذْبِ لا يُوجَدُ فِي الْحَالَةِ السَّائِلَةِ، بَلْ فِي الْحَالَةِ الصُّلْبَةِ.</a:t>
            </a:r>
            <a:endParaRPr lang="ar-S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-27203" y="1921332"/>
            <a:ext cx="291187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latin typeface="Calibri" pitchFamily="34" charset="0"/>
              </a:rPr>
              <a:t>يُطْلَقُ عَلَى الْمَاءِ المَخْزُونِ في الفَرَاغَاتِ بَيْنَ الصُّخُورِ تَحْتَ سَطْحِ الأَرْضِ.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656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571736" y="142852"/>
            <a:ext cx="414340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الحالة الصلبة للمــاء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7232"/>
            <a:ext cx="8496944" cy="574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020272" y="5517232"/>
            <a:ext cx="1800200" cy="626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571736" y="142852"/>
            <a:ext cx="414340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الحالة الصلبة للمــاء</a:t>
            </a:r>
          </a:p>
        </p:txBody>
      </p:sp>
      <p:pic>
        <p:nvPicPr>
          <p:cNvPr id="21506" name="Picture 2" descr="http://www.m3n4.com/wp-content/uploads/M3N4NET-41942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0680"/>
            <a:ext cx="8496944" cy="57366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571736" y="142852"/>
            <a:ext cx="414340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المــــاء العــــذب</a:t>
            </a:r>
          </a:p>
        </p:txBody>
      </p:sp>
      <p:pic>
        <p:nvPicPr>
          <p:cNvPr id="4098" name="Picture 2" descr="http://ww.14october.com/files/issues/9db78812-a396-4f03-884f-10605fc94792/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267200" cy="29813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9.gulfup.com/2011-09-02/13149921045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4704"/>
            <a:ext cx="4474468" cy="33826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r.qantara.de/files/11638/11519/478fbd2fc1da0_was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10769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عنوان 1"/>
          <p:cNvSpPr txBox="1">
            <a:spLocks/>
          </p:cNvSpPr>
          <p:nvPr/>
        </p:nvSpPr>
        <p:spPr>
          <a:xfrm>
            <a:off x="1907704" y="142852"/>
            <a:ext cx="554461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الميــاه الجــوفيــة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7233"/>
            <a:ext cx="8496944" cy="574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agon 1"/>
          <p:cNvSpPr/>
          <p:nvPr/>
        </p:nvSpPr>
        <p:spPr>
          <a:xfrm>
            <a:off x="1428750" y="214313"/>
            <a:ext cx="7215188" cy="982439"/>
          </a:xfrm>
          <a:prstGeom prst="decagon">
            <a:avLst/>
          </a:prstGeom>
          <a:solidFill>
            <a:srgbClr val="9900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كَيْفَ نَحْصُلُ عَلَى الْمَاءِ الْعَذْبِ؟</a:t>
            </a:r>
            <a:endParaRPr lang="ar-EG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97402" y="4797152"/>
            <a:ext cx="48497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ar-EG" sz="3200" dirty="0" smtClean="0">
                <a:latin typeface="Calibri" pitchFamily="34" charset="0"/>
              </a:rPr>
              <a:t>وَمِنْ هَذِهِ الْخَزَّانَاتِ يَحْصُلُ النَّاسُ عَلى احْتِيَاجَاتِهِمْ مِنَ الْمَاءِ عَبْرَ شَبَكاتِ أَنَابِيبِ الْمِيَاهِ.</a:t>
            </a:r>
            <a:endParaRPr lang="ar-EG" sz="3200" dirty="0">
              <a:latin typeface="Calibri" pitchFamily="34" charset="0"/>
            </a:endParaRPr>
          </a:p>
        </p:txBody>
      </p:sp>
      <p:pic>
        <p:nvPicPr>
          <p:cNvPr id="4" name="Picture 4" descr="http://www.nabanews.net/photo/06-02-25-697835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8" y="3645024"/>
            <a:ext cx="3810000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l-wasat.com/portal/upload/images/1287520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1" y="1196752"/>
            <a:ext cx="3782417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4319859" y="1484784"/>
            <a:ext cx="458981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dirty="0">
                <a:latin typeface="Calibri" pitchFamily="34" charset="0"/>
              </a:rPr>
              <a:t>مُعْظَمُ البُلْدانِ والْمُدُنِ بِهَا 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خَزَّاناتٌ</a:t>
            </a:r>
            <a:r>
              <a:rPr lang="ar-EG" sz="3200" dirty="0">
                <a:latin typeface="Calibri" pitchFamily="34" charset="0"/>
              </a:rPr>
              <a:t> ضَخْمَةً يَتَجَمَّعُ فيِها الْمَاءُ. </a:t>
            </a:r>
            <a:endParaRPr lang="ar-SA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054128" y="2976412"/>
            <a:ext cx="48205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</a:t>
            </a:r>
            <a:r>
              <a:rPr lang="ar-EG" sz="2800" dirty="0">
                <a:latin typeface="Calibri" pitchFamily="34" charset="0"/>
              </a:rPr>
              <a:t>بَعْضُ الخَزَّانَاتِ </a:t>
            </a:r>
            <a:r>
              <a:rPr lang="ar-SA" sz="2800" dirty="0" smtClean="0"/>
              <a:t>ه</a:t>
            </a:r>
            <a:r>
              <a:rPr lang="ar-EG" sz="2800" dirty="0" smtClean="0">
                <a:latin typeface="Calibri" pitchFamily="34" charset="0"/>
              </a:rPr>
              <a:t>ِيَ </a:t>
            </a:r>
            <a:r>
              <a:rPr lang="ar-EG" sz="2800" dirty="0">
                <a:latin typeface="Calibri" pitchFamily="34" charset="0"/>
              </a:rPr>
              <a:t>بُحَيْرَاتٌ طَبِيعِيَّةٌ، </a:t>
            </a:r>
            <a:endParaRPr lang="ar-SA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805570" y="3793395"/>
            <a:ext cx="38589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dirty="0">
                <a:latin typeface="Calibri" pitchFamily="34" charset="0"/>
              </a:rPr>
              <a:t>وبَعْضُها الآخَرُ يَبْنِيهِ الْبَشَرُ.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0185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065555" y="546103"/>
            <a:ext cx="468052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حَفْرُ الآبَارِ</a:t>
            </a:r>
            <a:r>
              <a:rPr lang="ar-EG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ar-SA" sz="3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ar-EG" sz="3200" dirty="0" smtClean="0">
                <a:latin typeface="Calibri" pitchFamily="34" charset="0"/>
              </a:rPr>
              <a:t> </a:t>
            </a:r>
            <a:r>
              <a:rPr lang="ar-EG" sz="3200" dirty="0">
                <a:latin typeface="Calibri" pitchFamily="34" charset="0"/>
              </a:rPr>
              <a:t>وَالْمَاءُ الْعَذْبُ لا يَكُونُ نَقِيًّا دَائِمًا، فَهُوَ قَدْ يَحْتَوِي عَلَى الْبكْتِيرْيَا وَالْكِيمَاوِيَّاتِ الضَّارَّةِ. مِثْلُ هَذِهِ الْمَوَادِّ قَدْ تَصِلُ إِلَى الْمَاءِ في أَثْناءَ جَرَيَانِه.</a:t>
            </a:r>
            <a:endParaRPr lang="ar-EG" sz="3200" dirty="0">
              <a:latin typeface="Calibri" pitchFamily="34" charset="0"/>
            </a:endParaRPr>
          </a:p>
        </p:txBody>
      </p:sp>
      <p:pic>
        <p:nvPicPr>
          <p:cNvPr id="7" name="Picture 4" descr="http://www.madrasty-eg.com/prep/images/prep1/social1/g/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148211" cy="2455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hram.org.eg/MediaFiles/F7_28_9_2010_12_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" y="3717032"/>
            <a:ext cx="4601188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dn-wac.emaratalyoum.com/polopoly_fs/1.337935.1294157305!/image/5579436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96" y="3593091"/>
            <a:ext cx="4152776" cy="3150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271</Words>
  <Application>Microsoft Office PowerPoint</Application>
  <PresentationFormat>عرض على الشاشة (3:4)‏</PresentationFormat>
  <Paragraphs>41</Paragraphs>
  <Slides>17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Win 7</cp:lastModifiedBy>
  <cp:revision>79</cp:revision>
  <dcterms:created xsi:type="dcterms:W3CDTF">2010-09-26T15:29:41Z</dcterms:created>
  <dcterms:modified xsi:type="dcterms:W3CDTF">2014-12-06T14:15:01Z</dcterms:modified>
</cp:coreProperties>
</file>