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7" r:id="rId16"/>
    <p:sldId id="296" r:id="rId17"/>
    <p:sldId id="278" r:id="rId1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8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plit/>
    <p:sndAc>
      <p:stSnd>
        <p:snd r:embed="rId1" name="cp_quest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A667F-B4F8-44DB-B189-6DC3F39C392C}" type="datetimeFigureOut">
              <a:rPr lang="ar-EG" smtClean="0"/>
              <a:pPr/>
              <a:t>07/10/1435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E0729-9193-4D9B-A6AA-00E8D78A7C7A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  <p:sndAc>
      <p:stSnd>
        <p:snd r:embed="rId13" name="cp_quest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1.wav"/><Relationship Id="rId5" Type="http://schemas.openxmlformats.org/officeDocument/2006/relationships/audio" Target="../media/audio20.wav"/><Relationship Id="rId4" Type="http://schemas.openxmlformats.org/officeDocument/2006/relationships/audio" Target="../media/audio19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23.wav"/><Relationship Id="rId4" Type="http://schemas.openxmlformats.org/officeDocument/2006/relationships/audio" Target="../media/audio2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audio" Target="../media/audio25.wav"/><Relationship Id="rId4" Type="http://schemas.openxmlformats.org/officeDocument/2006/relationships/audio" Target="../media/audio2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audio" Target="../media/audio5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5.wav"/><Relationship Id="rId7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27.wav"/><Relationship Id="rId4" Type="http://schemas.openxmlformats.org/officeDocument/2006/relationships/audio" Target="../media/audio26.wav"/><Relationship Id="rId9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9.wav"/><Relationship Id="rId5" Type="http://schemas.openxmlformats.org/officeDocument/2006/relationships/audio" Target="../media/audio28.wav"/><Relationship Id="rId4" Type="http://schemas.openxmlformats.org/officeDocument/2006/relationships/audio" Target="../media/audio2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audio" Target="../media/audio5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0.wav"/><Relationship Id="rId4" Type="http://schemas.openxmlformats.org/officeDocument/2006/relationships/audio" Target="../media/audio29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9.wav"/><Relationship Id="rId4" Type="http://schemas.openxmlformats.org/officeDocument/2006/relationships/audio" Target="../media/audio8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audio" Target="../media/audio12.wav"/><Relationship Id="rId4" Type="http://schemas.openxmlformats.org/officeDocument/2006/relationships/audio" Target="../media/audio1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audio" Target="../media/audio14.wav"/><Relationship Id="rId4" Type="http://schemas.openxmlformats.org/officeDocument/2006/relationships/audio" Target="../media/audio1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audio" Target="../media/audio16.wav"/><Relationship Id="rId4" Type="http://schemas.openxmlformats.org/officeDocument/2006/relationships/audio" Target="../media/audio1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BILLBRD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6375" y="1214422"/>
            <a:ext cx="6665913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00298" y="2392442"/>
            <a:ext cx="475963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6600" b="1" i="0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الاختبار التراكمي</a:t>
            </a: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56 - arcade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42906" y="857232"/>
            <a:ext cx="9001094" cy="5643565"/>
            <a:chOff x="353790" y="928670"/>
            <a:chExt cx="8715436" cy="4929222"/>
          </a:xfrm>
        </p:grpSpPr>
        <p:grpSp>
          <p:nvGrpSpPr>
            <p:cNvPr id="6" name="Group 2"/>
            <p:cNvGrpSpPr>
              <a:grpSpLocks/>
            </p:cNvGrpSpPr>
            <p:nvPr/>
          </p:nvGrpSpPr>
          <p:grpSpPr bwMode="auto">
            <a:xfrm>
              <a:off x="353790" y="928670"/>
              <a:ext cx="8715436" cy="4929222"/>
              <a:chOff x="1972602" y="642918"/>
              <a:chExt cx="2736799" cy="3688690"/>
            </a:xfrm>
          </p:grpSpPr>
          <p:sp>
            <p:nvSpPr>
              <p:cNvPr id="8" name="Rounded Rectangle 3"/>
              <p:cNvSpPr/>
              <p:nvPr/>
            </p:nvSpPr>
            <p:spPr>
              <a:xfrm>
                <a:off x="2071676" y="785813"/>
                <a:ext cx="2428786" cy="3358591"/>
              </a:xfrm>
              <a:prstGeom prst="roundRect">
                <a:avLst>
                  <a:gd name="adj" fmla="val 13138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/>
              </a:p>
            </p:txBody>
          </p:sp>
          <p:pic>
            <p:nvPicPr>
              <p:cNvPr id="9" name="Picture 4" descr="Dogbone.wmf"/>
              <p:cNvPicPr>
                <a:picLocks noChangeAspect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972602" y="642918"/>
                <a:ext cx="2736799" cy="3688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7" name="TextBox 1"/>
            <p:cNvSpPr txBox="1">
              <a:spLocks noChangeArrowheads="1"/>
            </p:cNvSpPr>
            <p:nvPr/>
          </p:nvSpPr>
          <p:spPr bwMode="auto">
            <a:xfrm>
              <a:off x="871020" y="1218624"/>
              <a:ext cx="7500964" cy="4247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endParaRPr lang="en-US" sz="2400">
                <a:latin typeface="Calibri" pitchFamily="34" charset="0"/>
              </a:endParaRPr>
            </a:p>
          </p:txBody>
        </p:sp>
      </p:grp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42910" y="1228539"/>
            <a:ext cx="75724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مع سارة 7 وردات، وأعطتها منى 7 وردات أخرى. كم وردة أصبحت مع سارة؟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500694" y="2643182"/>
            <a:ext cx="278608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13</a:t>
            </a:r>
          </a:p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(            )</a:t>
            </a:r>
            <a:endParaRPr lang="en-US" sz="4400" dirty="0">
              <a:solidFill>
                <a:srgbClr val="3333CC"/>
              </a:solidFill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5643570" y="4143380"/>
            <a:ext cx="264320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15</a:t>
            </a:r>
          </a:p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(            )</a:t>
            </a:r>
            <a:endParaRPr lang="en-US" sz="4400" dirty="0">
              <a:solidFill>
                <a:srgbClr val="3333CC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928662" y="2571744"/>
            <a:ext cx="300036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14</a:t>
            </a:r>
          </a:p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(            )</a:t>
            </a:r>
            <a:endParaRPr lang="en-US" sz="4400" dirty="0">
              <a:solidFill>
                <a:srgbClr val="3333CC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928662" y="4071942"/>
            <a:ext cx="278605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20</a:t>
            </a:r>
          </a:p>
          <a:p>
            <a:pPr algn="ctr"/>
            <a:r>
              <a:rPr lang="ar-EG" sz="4400" b="1" dirty="0" smtClean="0">
                <a:solidFill>
                  <a:srgbClr val="3333CC"/>
                </a:solidFill>
              </a:rPr>
              <a:t>(            )</a:t>
            </a:r>
            <a:endParaRPr lang="en-US" sz="4400" dirty="0">
              <a:solidFill>
                <a:srgbClr val="3333CC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786182" y="4500570"/>
            <a:ext cx="171451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008000"/>
                </a:solidFill>
              </a:rPr>
              <a:t>.................</a:t>
            </a:r>
            <a:endParaRPr lang="en-US" sz="3600" dirty="0">
              <a:solidFill>
                <a:srgbClr val="008000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8072462" y="142852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7</a:t>
              </a:r>
              <a:endParaRPr lang="ar-EG" sz="5400" b="1" dirty="0"/>
            </a:p>
          </p:txBody>
        </p:sp>
      </p:grpSp>
      <p:grpSp>
        <p:nvGrpSpPr>
          <p:cNvPr id="16" name="مجموعة 15"/>
          <p:cNvGrpSpPr/>
          <p:nvPr/>
        </p:nvGrpSpPr>
        <p:grpSpPr>
          <a:xfrm>
            <a:off x="2356628" y="3500438"/>
            <a:ext cx="357984" cy="419104"/>
            <a:chOff x="3571074" y="-785842"/>
            <a:chExt cx="500860" cy="633418"/>
          </a:xfrm>
        </p:grpSpPr>
        <p:cxnSp>
          <p:nvCxnSpPr>
            <p:cNvPr id="17" name="رابط مستقيم 16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p_empt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BDRLN024.WM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2" y="142876"/>
            <a:ext cx="9144032" cy="6500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1697" y="568091"/>
            <a:ext cx="686494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أنظر إلى الطائرات الورقية أدناه. ما عددها تقريبًا؟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102122" y="2143116"/>
            <a:ext cx="2031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10تقريبا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143636" y="3786190"/>
            <a:ext cx="2031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30تقريبا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642910" y="2357430"/>
            <a:ext cx="20313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20تقريبا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14348" y="4071942"/>
            <a:ext cx="20313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40تقريبا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928926" y="5568751"/>
            <a:ext cx="31432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008000"/>
                </a:solidFill>
              </a:rPr>
              <a:t>...................</a:t>
            </a:r>
            <a:endParaRPr lang="en-US" sz="3600" dirty="0">
              <a:solidFill>
                <a:srgbClr val="008000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8072462" y="214290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8</a:t>
              </a:r>
              <a:endParaRPr lang="ar-EG" sz="5400" b="1" dirty="0"/>
            </a:p>
          </p:txBody>
        </p:sp>
      </p:grpSp>
      <p:grpSp>
        <p:nvGrpSpPr>
          <p:cNvPr id="13" name="مجموعة 12"/>
          <p:cNvGrpSpPr/>
          <p:nvPr/>
        </p:nvGrpSpPr>
        <p:grpSpPr>
          <a:xfrm>
            <a:off x="6858016" y="3000372"/>
            <a:ext cx="357984" cy="419104"/>
            <a:chOff x="3571074" y="-785842"/>
            <a:chExt cx="500860" cy="633418"/>
          </a:xfrm>
        </p:grpSpPr>
        <p:cxnSp>
          <p:nvCxnSpPr>
            <p:cNvPr id="14" name="رابط مستقيم 13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OUND2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8072462" y="142852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9</a:t>
              </a:r>
              <a:endParaRPr lang="ar-EG" sz="5400" b="1" dirty="0"/>
            </a:p>
          </p:txBody>
        </p:sp>
      </p:grpSp>
      <p:pic>
        <p:nvPicPr>
          <p:cNvPr id="5" name="Picture 3" descr="BCKLC168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1714488"/>
            <a:ext cx="8286807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4414" y="1928802"/>
            <a:ext cx="66191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smtClean="0">
                <a:solidFill>
                  <a:srgbClr val="FF0000"/>
                </a:solidFill>
              </a:rPr>
              <a:t>ما العدد الواقع بين الملكين 67 ، 74؟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pSp>
        <p:nvGrpSpPr>
          <p:cNvPr id="7" name="مجموعة 6"/>
          <p:cNvGrpSpPr/>
          <p:nvPr/>
        </p:nvGrpSpPr>
        <p:grpSpPr>
          <a:xfrm>
            <a:off x="857224" y="4068553"/>
            <a:ext cx="7429552" cy="1217835"/>
            <a:chOff x="1214414" y="5072074"/>
            <a:chExt cx="7429552" cy="1217835"/>
          </a:xfrm>
        </p:grpSpPr>
        <p:cxnSp>
          <p:nvCxnSpPr>
            <p:cNvPr id="8" name="رابط كسهم مستقيم 7"/>
            <p:cNvCxnSpPr/>
            <p:nvPr/>
          </p:nvCxnSpPr>
          <p:spPr>
            <a:xfrm rot="10800000">
              <a:off x="1571604" y="5357032"/>
              <a:ext cx="7072362" cy="2382"/>
            </a:xfrm>
            <a:prstGeom prst="straightConnector1">
              <a:avLst/>
            </a:prstGeom>
            <a:ln w="104775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مربع نص 12"/>
            <p:cNvSpPr txBox="1"/>
            <p:nvPr/>
          </p:nvSpPr>
          <p:spPr>
            <a:xfrm>
              <a:off x="1214414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0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7" name="رابط مستقيم 16"/>
            <p:cNvCxnSpPr/>
            <p:nvPr/>
          </p:nvCxnSpPr>
          <p:spPr>
            <a:xfrm rot="5400000">
              <a:off x="2106595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 rot="5400000">
              <a:off x="289320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 rot="5400000">
              <a:off x="360758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5400000">
              <a:off x="432196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5400000">
              <a:off x="5106991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1"/>
            <p:cNvCxnSpPr/>
            <p:nvPr/>
          </p:nvCxnSpPr>
          <p:spPr>
            <a:xfrm rot="5400000">
              <a:off x="5821371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/>
            <p:cNvCxnSpPr/>
            <p:nvPr/>
          </p:nvCxnSpPr>
          <p:spPr>
            <a:xfrm rot="5400000">
              <a:off x="6607189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مستقيم 24"/>
            <p:cNvCxnSpPr/>
            <p:nvPr/>
          </p:nvCxnSpPr>
          <p:spPr>
            <a:xfrm rot="5400000">
              <a:off x="739300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مربع نص 26"/>
            <p:cNvSpPr txBox="1"/>
            <p:nvPr/>
          </p:nvSpPr>
          <p:spPr>
            <a:xfrm>
              <a:off x="1928794" y="5643578"/>
              <a:ext cx="78581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67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مربع نص 27"/>
            <p:cNvSpPr txBox="1"/>
            <p:nvPr/>
          </p:nvSpPr>
          <p:spPr>
            <a:xfrm>
              <a:off x="2786050" y="5643578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68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مربع نص 28"/>
            <p:cNvSpPr txBox="1"/>
            <p:nvPr/>
          </p:nvSpPr>
          <p:spPr>
            <a:xfrm>
              <a:off x="3428992" y="5643578"/>
              <a:ext cx="78581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69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4286248" y="5643578"/>
              <a:ext cx="78581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70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5000628" y="5639395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71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5715008" y="5643578"/>
              <a:ext cx="78581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72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6500826" y="5640189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73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7358082" y="5643578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74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clama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p_exc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CKLN042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214290"/>
            <a:ext cx="8643938" cy="6286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ربع نص 6"/>
          <p:cNvSpPr txBox="1"/>
          <p:nvPr/>
        </p:nvSpPr>
        <p:spPr>
          <a:xfrm>
            <a:off x="5500694" y="1285860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61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428728" y="1285860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67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572132" y="2943051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70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500166" y="2943051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77</a:t>
            </a:r>
          </a:p>
          <a:p>
            <a:pPr algn="ctr"/>
            <a:r>
              <a:rPr lang="ar-EG" sz="3600" b="1" dirty="0" smtClean="0">
                <a:solidFill>
                  <a:srgbClr val="3333CC"/>
                </a:solidFill>
              </a:rPr>
              <a:t>(            )</a:t>
            </a:r>
            <a:endParaRPr lang="en-US" sz="3600" dirty="0">
              <a:solidFill>
                <a:srgbClr val="3333CC"/>
              </a:solidFill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7142974" y="3724276"/>
            <a:ext cx="357984" cy="419104"/>
            <a:chOff x="3571074" y="-785842"/>
            <a:chExt cx="500860" cy="633418"/>
          </a:xfrm>
        </p:grpSpPr>
        <p:cxnSp>
          <p:nvCxnSpPr>
            <p:cNvPr id="13" name="رابط مستقيم 12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929586" y="142852"/>
            <a:ext cx="1071570" cy="1214446"/>
            <a:chOff x="714348" y="571480"/>
            <a:chExt cx="1071570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714348" y="714356"/>
              <a:ext cx="107153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10</a:t>
              </a:r>
              <a:endParaRPr lang="ar-EG" sz="5400" b="1" dirty="0"/>
            </a:p>
          </p:txBody>
        </p:sp>
      </p:grp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" y="1285860"/>
            <a:ext cx="8929718" cy="5214974"/>
            <a:chOff x="2138284" y="2028074"/>
            <a:chExt cx="5081747" cy="6638621"/>
          </a:xfrm>
        </p:grpSpPr>
        <p:sp>
          <p:nvSpPr>
            <p:cNvPr id="6" name="Rounded Rectangle 4"/>
            <p:cNvSpPr/>
            <p:nvPr/>
          </p:nvSpPr>
          <p:spPr>
            <a:xfrm>
              <a:off x="2215019" y="2070849"/>
              <a:ext cx="4928278" cy="6499604"/>
            </a:xfrm>
            <a:prstGeom prst="roundRect">
              <a:avLst>
                <a:gd name="adj" fmla="val 11927"/>
              </a:avLst>
            </a:prstGeom>
            <a:gradFill>
              <a:gsLst>
                <a:gs pos="0">
                  <a:srgbClr val="990099"/>
                </a:gs>
                <a:gs pos="50000">
                  <a:srgbClr val="FFFF00"/>
                </a:gs>
                <a:gs pos="100000">
                  <a:srgbClr val="CC0066"/>
                </a:gs>
              </a:gsLst>
              <a:lin ang="16200000" scaled="1"/>
            </a:gra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 sz="1200"/>
            </a:p>
          </p:txBody>
        </p:sp>
        <p:pic>
          <p:nvPicPr>
            <p:cNvPr id="8" name="Picture 6" descr="1c54c46eed3abf8a8d35a487e66fcedf.gi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857752" y="2028074"/>
              <a:ext cx="2286000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7" descr="1c54c46eed3abf8a8d35a487e66fcedf.gi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463630" y="8380945"/>
              <a:ext cx="2286000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8" descr="1c54c46eed3abf8a8d35a487e66fcedf.gi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5400000">
              <a:off x="1138158" y="7284563"/>
              <a:ext cx="2286001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 descr="1c54c46eed3abf8a8d35a487e66fcedf.gi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5400000">
              <a:off x="5934156" y="3241829"/>
              <a:ext cx="2286000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28596" y="1585729"/>
            <a:ext cx="80010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chemeClr val="bg1"/>
                </a:solidFill>
              </a:rPr>
              <a:t>مع سعاد ونورة 5 حبات من الكرز، ومع سمر 7 حبات. كم حبة مع الفتيات الثلاث؟ 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13" name="صورة 12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21442" y="2887663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4" name="صورة 13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8500" y="2857496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5" name="صورة 14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2066" y="2857496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6" name="صورة 15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00562" y="2857496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57620" y="2857496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8" name="صورة 17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9388" y="3459167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9" name="صورة 18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86446" y="3459167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20" name="صورة 19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14942" y="3500438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21" name="صورة 20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43438" y="3459167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22" name="صورة 21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00496" y="3530605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23" name="صورة 22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57554" y="3459167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14612" y="3459167"/>
            <a:ext cx="608012" cy="684213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4005868"/>
            <a:ext cx="30604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ــــــــــــ حبة 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3726125" y="4934562"/>
            <a:ext cx="9637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54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URY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  <p:bldP spid="20481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929586" y="142852"/>
            <a:ext cx="1071570" cy="1214446"/>
            <a:chOff x="714348" y="571480"/>
            <a:chExt cx="1071570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714348" y="714356"/>
              <a:ext cx="107153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11</a:t>
              </a:r>
              <a:endParaRPr lang="ar-EG" sz="5400" b="1" dirty="0"/>
            </a:p>
          </p:txBody>
        </p:sp>
      </p:grpSp>
      <p:pic>
        <p:nvPicPr>
          <p:cNvPr id="6" name="Picture 15" descr="BCKMC035.WMF"/>
          <p:cNvPicPr>
            <a:picLocks noChangeAspect="1"/>
          </p:cNvPicPr>
          <p:nvPr/>
        </p:nvPicPr>
        <p:blipFill>
          <a:blip r:embed="rId7" cstate="print">
            <a:lum bright="-37000" contrast="72000"/>
          </a:blip>
          <a:stretch>
            <a:fillRect/>
          </a:stretch>
        </p:blipFill>
        <p:spPr bwMode="auto">
          <a:xfrm>
            <a:off x="142844" y="142852"/>
            <a:ext cx="7643866" cy="2357454"/>
          </a:xfrm>
          <a:prstGeom prst="rect">
            <a:avLst/>
          </a:prstGeom>
          <a:effectLst>
            <a:innerShdw blurRad="368300">
              <a:srgbClr val="0000FF"/>
            </a:innerShdw>
          </a:effectLst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970214" y="285728"/>
            <a:ext cx="66736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008000"/>
                </a:solidFill>
              </a:rPr>
              <a:t>يبين الجدول الآتي كرات التنس في مدرسة. </a:t>
            </a:r>
            <a:endParaRPr lang="en-US" sz="3600" b="1" dirty="0">
              <a:solidFill>
                <a:srgbClr val="008000"/>
              </a:solidFill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1524000" y="2500306"/>
          <a:ext cx="6096000" cy="400053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00106">
                <a:tc gridSpan="2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/>
                </a:tc>
              </a:tr>
              <a:tr h="80010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80010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010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0010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84041" y="2516683"/>
            <a:ext cx="382829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مجموع كرات التنس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786446" y="3302501"/>
            <a:ext cx="113204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اللون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857488" y="3286124"/>
            <a:ext cx="10230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العدد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704695" y="4088319"/>
            <a:ext cx="121379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ابيض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108952" y="4071942"/>
            <a:ext cx="81945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12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647684" y="4945575"/>
            <a:ext cx="128112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اخضر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426346" y="4929198"/>
            <a:ext cx="5020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5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758289" y="5659955"/>
            <a:ext cx="117051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اصفر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426346" y="5731393"/>
            <a:ext cx="5020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/>
              <a:t>7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BCKMC035.WMF"/>
          <p:cNvPicPr>
            <a:picLocks noChangeAspect="1"/>
          </p:cNvPicPr>
          <p:nvPr/>
        </p:nvPicPr>
        <p:blipFill>
          <a:blip r:embed="rId5" cstate="print">
            <a:lum bright="-37000" contrast="72000"/>
          </a:blip>
          <a:stretch>
            <a:fillRect/>
          </a:stretch>
        </p:blipFill>
        <p:spPr bwMode="auto">
          <a:xfrm>
            <a:off x="214282" y="142852"/>
            <a:ext cx="8715436" cy="6715148"/>
          </a:xfrm>
          <a:prstGeom prst="rect">
            <a:avLst/>
          </a:prstGeom>
          <a:effectLst>
            <a:innerShdw blurRad="368300">
              <a:srgbClr val="0000FF"/>
            </a:innerShdw>
          </a:effectLst>
        </p:spPr>
      </p:pic>
      <p:sp>
        <p:nvSpPr>
          <p:cNvPr id="3" name="مربع نص 2"/>
          <p:cNvSpPr txBox="1"/>
          <p:nvPr/>
        </p:nvSpPr>
        <p:spPr>
          <a:xfrm>
            <a:off x="428597" y="214290"/>
            <a:ext cx="835824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ما الحقيقة التي تبين عدد الكرات البيضاء التي تزيد على عدد الكرات الخضراء؟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1514291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12- 7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85786" y="1500174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12- 5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2943051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7+ 5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85786" y="2943051"/>
            <a:ext cx="31432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7- 5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b="1" dirty="0">
              <a:solidFill>
                <a:srgbClr val="008000"/>
              </a:solidFill>
            </a:endParaRPr>
          </a:p>
        </p:txBody>
      </p:sp>
      <p:grpSp>
        <p:nvGrpSpPr>
          <p:cNvPr id="9" name="مجموعة 8"/>
          <p:cNvGrpSpPr/>
          <p:nvPr/>
        </p:nvGrpSpPr>
        <p:grpSpPr>
          <a:xfrm>
            <a:off x="2214546" y="2214554"/>
            <a:ext cx="357984" cy="419104"/>
            <a:chOff x="3571074" y="-785842"/>
            <a:chExt cx="500860" cy="633418"/>
          </a:xfrm>
        </p:grpSpPr>
        <p:cxnSp>
          <p:nvCxnSpPr>
            <p:cNvPr id="10" name="رابط مستقيم 9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929586" y="142852"/>
            <a:ext cx="1071570" cy="1214446"/>
            <a:chOff x="714348" y="571480"/>
            <a:chExt cx="1071570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714348" y="714356"/>
              <a:ext cx="107153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12</a:t>
              </a:r>
              <a:endParaRPr lang="ar-EG" sz="5400" b="1" dirty="0"/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 flipH="1">
            <a:off x="500034" y="928670"/>
            <a:ext cx="8501090" cy="5500726"/>
            <a:chOff x="285720" y="500042"/>
            <a:chExt cx="8786874" cy="5786478"/>
          </a:xfrm>
        </p:grpSpPr>
        <p:sp>
          <p:nvSpPr>
            <p:cNvPr id="6" name="Cloud 9"/>
            <p:cNvSpPr/>
            <p:nvPr/>
          </p:nvSpPr>
          <p:spPr>
            <a:xfrm>
              <a:off x="500871" y="500042"/>
              <a:ext cx="8571723" cy="2645247"/>
            </a:xfrm>
            <a:prstGeom prst="cloud">
              <a:avLst/>
            </a:prstGeom>
            <a:solidFill>
              <a:srgbClr val="00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  <p:sp>
          <p:nvSpPr>
            <p:cNvPr id="7" name="Round Single Corner Rectangle 10"/>
            <p:cNvSpPr/>
            <p:nvPr/>
          </p:nvSpPr>
          <p:spPr>
            <a:xfrm>
              <a:off x="285720" y="1122778"/>
              <a:ext cx="8714554" cy="5163742"/>
            </a:xfrm>
            <a:prstGeom prst="round1Rect">
              <a:avLst>
                <a:gd name="adj" fmla="val 42800"/>
              </a:avLst>
            </a:prstGeom>
            <a:gradFill flip="none" rotWithShape="1">
              <a:gsLst>
                <a:gs pos="0">
                  <a:srgbClr val="FF3300">
                    <a:shade val="30000"/>
                    <a:satMod val="115000"/>
                  </a:srgbClr>
                </a:gs>
                <a:gs pos="50000">
                  <a:srgbClr val="FF3300">
                    <a:shade val="67500"/>
                    <a:satMod val="115000"/>
                  </a:srgbClr>
                </a:gs>
                <a:gs pos="100000">
                  <a:srgbClr val="FF33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/>
            </a:p>
          </p:txBody>
        </p:sp>
      </p:grp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00100" y="1800043"/>
            <a:ext cx="79296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chemeClr val="bg1"/>
                </a:solidFill>
              </a:rPr>
              <a:t>لدى تركي 12 قلم تلوين، أعطى صديقة 6 منها. كم قلم تلوين بقى لدي تركي؟  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42910" y="3786190"/>
            <a:ext cx="350046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chemeClr val="bg1"/>
                </a:solidFill>
              </a:rPr>
              <a:t>ـــــ أفلام تلوين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143372" y="3571876"/>
            <a:ext cx="78581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8000" b="1" dirty="0" smtClean="0">
                <a:solidFill>
                  <a:srgbClr val="FFFF00"/>
                </a:solidFill>
              </a:rPr>
              <a:t>6</a:t>
            </a:r>
            <a:endParaRPr lang="ar-EG" sz="8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425 - رفع ترميم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isplay properties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643050"/>
            <a:ext cx="77152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051546" y="2428868"/>
            <a:ext cx="45400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الفصول 1 ــ 3</a:t>
            </a:r>
            <a:endParaRPr lang="ar-EG" sz="8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OUND999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Pin&amp;pad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1172" y="2571744"/>
            <a:ext cx="61341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024497" y="3143248"/>
            <a:ext cx="48686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اختار الاجابة الصحيحة:</a:t>
            </a:r>
            <a:endParaRPr kumimoji="0" lang="ar-EG" sz="54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OUND2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BCKLN042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285728"/>
            <a:ext cx="8643938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ستطيل 6"/>
          <p:cNvSpPr/>
          <p:nvPr/>
        </p:nvSpPr>
        <p:spPr>
          <a:xfrm rot="21418587">
            <a:off x="530822" y="497405"/>
            <a:ext cx="80724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مع فيصل 12 ريالًا، إذا اشترى دفترا </a:t>
            </a:r>
            <a:r>
              <a:rPr lang="ar-EG" sz="3600" b="1" dirty="0" err="1" smtClean="0">
                <a:solidFill>
                  <a:srgbClr val="FF0000"/>
                </a:solidFill>
              </a:rPr>
              <a:t>بـ</a:t>
            </a:r>
            <a:r>
              <a:rPr lang="ar-EG" sz="3600" b="1" dirty="0" smtClean="0">
                <a:solidFill>
                  <a:srgbClr val="FF0000"/>
                </a:solidFill>
              </a:rPr>
              <a:t> 9 ريالات، وبقى معه 3 ريالات، فما الحقيقة التي تمثل هذه المسألة؟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0" name="مجموعة 9"/>
          <p:cNvGrpSpPr/>
          <p:nvPr/>
        </p:nvGrpSpPr>
        <p:grpSpPr>
          <a:xfrm>
            <a:off x="214282" y="714356"/>
            <a:ext cx="928694" cy="1214446"/>
            <a:chOff x="857224" y="571480"/>
            <a:chExt cx="928694" cy="1214446"/>
          </a:xfrm>
        </p:grpSpPr>
        <p:sp>
          <p:nvSpPr>
            <p:cNvPr id="8" name="مخطط انسيابي: رابط 7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1</a:t>
              </a:r>
              <a:endParaRPr lang="ar-EG" sz="5400" b="1" dirty="0"/>
            </a:p>
          </p:txBody>
        </p:sp>
      </p:grp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491587" y="2643182"/>
            <a:ext cx="22236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3333CC"/>
                </a:solidFill>
              </a:rPr>
              <a:t>3+ 9= 12</a:t>
            </a:r>
            <a:endParaRPr kumimoji="0" lang="ar-EG" sz="44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494792" y="2643182"/>
            <a:ext cx="22381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3333CC"/>
                </a:solidFill>
              </a:rPr>
              <a:t>12- 9= 3 </a:t>
            </a:r>
            <a:endParaRPr kumimoji="0" lang="ar-EG" sz="44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5566627" y="4435626"/>
            <a:ext cx="22236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3333CC"/>
                </a:solidFill>
              </a:rPr>
              <a:t>9+ 2= 12</a:t>
            </a:r>
            <a:endParaRPr kumimoji="0" lang="ar-EG" sz="44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709106" y="4429132"/>
            <a:ext cx="209544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3333CC"/>
                </a:solidFill>
              </a:rPr>
              <a:t>12- 3=9 </a:t>
            </a:r>
            <a:endParaRPr kumimoji="0" lang="ar-EG" sz="44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خطط انسيابي: رابط 14"/>
          <p:cNvSpPr/>
          <p:nvPr/>
        </p:nvSpPr>
        <p:spPr>
          <a:xfrm>
            <a:off x="6500826" y="3429000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خطط انسيابي: رابط 15"/>
          <p:cNvSpPr/>
          <p:nvPr/>
        </p:nvSpPr>
        <p:spPr>
          <a:xfrm>
            <a:off x="3357554" y="3429000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مخطط انسيابي: رابط 16"/>
          <p:cNvSpPr/>
          <p:nvPr/>
        </p:nvSpPr>
        <p:spPr>
          <a:xfrm>
            <a:off x="6572264" y="5143512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8" name="مخطط انسيابي: رابط 17"/>
          <p:cNvSpPr/>
          <p:nvPr/>
        </p:nvSpPr>
        <p:spPr>
          <a:xfrm>
            <a:off x="3357554" y="5214950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grpSp>
        <p:nvGrpSpPr>
          <p:cNvPr id="25" name="مجموعة 24"/>
          <p:cNvGrpSpPr/>
          <p:nvPr/>
        </p:nvGrpSpPr>
        <p:grpSpPr>
          <a:xfrm>
            <a:off x="3571074" y="3643314"/>
            <a:ext cx="357984" cy="419104"/>
            <a:chOff x="3571074" y="-785842"/>
            <a:chExt cx="500860" cy="633418"/>
          </a:xfrm>
        </p:grpSpPr>
        <p:cxnSp>
          <p:nvCxnSpPr>
            <p:cNvPr id="20" name="رابط مستقيم 19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r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290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CKLC164.WM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82" y="0"/>
            <a:ext cx="8501062" cy="635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1"/>
          <p:cNvGrpSpPr/>
          <p:nvPr/>
        </p:nvGrpSpPr>
        <p:grpSpPr>
          <a:xfrm>
            <a:off x="8072462" y="-24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2</a:t>
              </a:r>
              <a:endParaRPr lang="ar-EG" sz="5400" b="1" dirty="0"/>
            </a:p>
          </p:txBody>
        </p:sp>
      </p:grp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285852" y="285728"/>
            <a:ext cx="66535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smtClean="0">
                <a:solidFill>
                  <a:srgbClr val="FF0000"/>
                </a:solidFill>
              </a:rPr>
              <a:t>أعد تنازليًا لأجد ناتج الطرح مستعملًا خط الأعداء: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357290" y="1714488"/>
            <a:ext cx="22349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smtClean="0">
                <a:solidFill>
                  <a:srgbClr val="008000"/>
                </a:solidFill>
              </a:rPr>
              <a:t>13-2=.... </a:t>
            </a:r>
            <a:endParaRPr lang="en-US" sz="4000" b="1" dirty="0">
              <a:solidFill>
                <a:srgbClr val="008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357950" y="4157497"/>
            <a:ext cx="221457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9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dirty="0">
              <a:solidFill>
                <a:srgbClr val="008000"/>
              </a:solidFill>
            </a:endParaRPr>
          </a:p>
        </p:txBody>
      </p:sp>
      <p:grpSp>
        <p:nvGrpSpPr>
          <p:cNvPr id="14" name="مجموعة 13"/>
          <p:cNvGrpSpPr/>
          <p:nvPr/>
        </p:nvGrpSpPr>
        <p:grpSpPr>
          <a:xfrm>
            <a:off x="428596" y="2714620"/>
            <a:ext cx="8072494" cy="1218629"/>
            <a:chOff x="571472" y="5071280"/>
            <a:chExt cx="8072494" cy="1218629"/>
          </a:xfrm>
        </p:grpSpPr>
        <p:cxnSp>
          <p:nvCxnSpPr>
            <p:cNvPr id="15" name="رابط كسهم مستقيم 14"/>
            <p:cNvCxnSpPr/>
            <p:nvPr/>
          </p:nvCxnSpPr>
          <p:spPr>
            <a:xfrm rot="10800000">
              <a:off x="571472" y="5357826"/>
              <a:ext cx="8072494" cy="1588"/>
            </a:xfrm>
            <a:prstGeom prst="straightConnector1">
              <a:avLst/>
            </a:prstGeom>
            <a:ln w="104775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5400000">
              <a:off x="1106463" y="5321313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5400000">
              <a:off x="167796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 rot="5400000">
              <a:off x="2178033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 rot="5400000">
              <a:off x="2678099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مربع نص 19"/>
            <p:cNvSpPr txBox="1"/>
            <p:nvPr/>
          </p:nvSpPr>
          <p:spPr>
            <a:xfrm>
              <a:off x="1214414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0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مربع نص 20"/>
            <p:cNvSpPr txBox="1"/>
            <p:nvPr/>
          </p:nvSpPr>
          <p:spPr>
            <a:xfrm>
              <a:off x="1785918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1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مربع نص 21"/>
            <p:cNvSpPr txBox="1"/>
            <p:nvPr/>
          </p:nvSpPr>
          <p:spPr>
            <a:xfrm>
              <a:off x="2357422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2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مربع نص 22"/>
            <p:cNvSpPr txBox="1"/>
            <p:nvPr/>
          </p:nvSpPr>
          <p:spPr>
            <a:xfrm>
              <a:off x="2857488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3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4" name="رابط مستقيم 23"/>
            <p:cNvCxnSpPr/>
            <p:nvPr/>
          </p:nvCxnSpPr>
          <p:spPr>
            <a:xfrm rot="5400000">
              <a:off x="3249603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مستقيم 24"/>
            <p:cNvCxnSpPr/>
            <p:nvPr/>
          </p:nvCxnSpPr>
          <p:spPr>
            <a:xfrm rot="5400000">
              <a:off x="3821901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 rot="5400000">
              <a:off x="432196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 rot="5400000">
              <a:off x="4892677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رابط مستقيم 27"/>
            <p:cNvCxnSpPr/>
            <p:nvPr/>
          </p:nvCxnSpPr>
          <p:spPr>
            <a:xfrm rot="5400000">
              <a:off x="5464975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رابط مستقيم 28"/>
            <p:cNvCxnSpPr/>
            <p:nvPr/>
          </p:nvCxnSpPr>
          <p:spPr>
            <a:xfrm rot="5400000">
              <a:off x="6036479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مستقيم 29"/>
            <p:cNvCxnSpPr/>
            <p:nvPr/>
          </p:nvCxnSpPr>
          <p:spPr>
            <a:xfrm rot="5400000">
              <a:off x="6607983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مستقيم 30"/>
            <p:cNvCxnSpPr/>
            <p:nvPr/>
          </p:nvCxnSpPr>
          <p:spPr>
            <a:xfrm rot="5400000">
              <a:off x="7608115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مستقيم 31"/>
            <p:cNvCxnSpPr/>
            <p:nvPr/>
          </p:nvCxnSpPr>
          <p:spPr>
            <a:xfrm rot="5400000">
              <a:off x="7108049" y="5322107"/>
              <a:ext cx="500860" cy="794"/>
            </a:xfrm>
            <a:prstGeom prst="line">
              <a:avLst/>
            </a:prstGeom>
            <a:ln w="603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مربع نص 32"/>
            <p:cNvSpPr txBox="1"/>
            <p:nvPr/>
          </p:nvSpPr>
          <p:spPr>
            <a:xfrm>
              <a:off x="3428992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4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4000496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5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مربع نص 34"/>
            <p:cNvSpPr txBox="1"/>
            <p:nvPr/>
          </p:nvSpPr>
          <p:spPr>
            <a:xfrm>
              <a:off x="4500562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6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مربع نص 35"/>
            <p:cNvSpPr txBox="1"/>
            <p:nvPr/>
          </p:nvSpPr>
          <p:spPr>
            <a:xfrm>
              <a:off x="5072066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7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7" name="مربع نص 36"/>
            <p:cNvSpPr txBox="1"/>
            <p:nvPr/>
          </p:nvSpPr>
          <p:spPr>
            <a:xfrm>
              <a:off x="5643570" y="5643578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8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6215074" y="5572140"/>
              <a:ext cx="28575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9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39" name="مربع نص 38"/>
            <p:cNvSpPr txBox="1"/>
            <p:nvPr/>
          </p:nvSpPr>
          <p:spPr>
            <a:xfrm>
              <a:off x="6429388" y="5643578"/>
              <a:ext cx="78581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10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40" name="مربع نص 39"/>
            <p:cNvSpPr txBox="1"/>
            <p:nvPr/>
          </p:nvSpPr>
          <p:spPr>
            <a:xfrm>
              <a:off x="7000892" y="5640189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11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مربع نص 40"/>
            <p:cNvSpPr txBox="1"/>
            <p:nvPr/>
          </p:nvSpPr>
          <p:spPr>
            <a:xfrm>
              <a:off x="7572396" y="5643578"/>
              <a:ext cx="71438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3600" b="1" dirty="0" smtClean="0">
                  <a:solidFill>
                    <a:srgbClr val="FF0000"/>
                  </a:solidFill>
                </a:rPr>
                <a:t>12</a:t>
              </a:r>
              <a:endParaRPr lang="ar-EG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2" name="مربع نص 41"/>
          <p:cNvSpPr txBox="1"/>
          <p:nvPr/>
        </p:nvSpPr>
        <p:spPr>
          <a:xfrm>
            <a:off x="4357686" y="4143380"/>
            <a:ext cx="221457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10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2357422" y="4143380"/>
            <a:ext cx="221457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11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357158" y="4143380"/>
            <a:ext cx="221457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12</a:t>
            </a:r>
          </a:p>
          <a:p>
            <a:pPr algn="ctr"/>
            <a:r>
              <a:rPr lang="ar-EG" sz="3600" b="1" dirty="0" smtClean="0">
                <a:solidFill>
                  <a:srgbClr val="008000"/>
                </a:solidFill>
              </a:rPr>
              <a:t>(            )</a:t>
            </a:r>
            <a:endParaRPr lang="en-US" sz="3600" dirty="0">
              <a:solidFill>
                <a:srgbClr val="008000"/>
              </a:solidFill>
            </a:endParaRPr>
          </a:p>
        </p:txBody>
      </p:sp>
      <p:grpSp>
        <p:nvGrpSpPr>
          <p:cNvPr id="45" name="مجموعة 44"/>
          <p:cNvGrpSpPr/>
          <p:nvPr/>
        </p:nvGrpSpPr>
        <p:grpSpPr>
          <a:xfrm>
            <a:off x="3286116" y="4867284"/>
            <a:ext cx="357984" cy="419104"/>
            <a:chOff x="3571074" y="-785842"/>
            <a:chExt cx="500860" cy="633418"/>
          </a:xfrm>
        </p:grpSpPr>
        <p:cxnSp>
          <p:nvCxnSpPr>
            <p:cNvPr id="46" name="رابط مستقيم 45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رابط مستقيم 46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OUND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ballclick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ballclick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ballclick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ballclick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/>
      <p:bldP spid="10" grpId="0"/>
      <p:bldP spid="11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BCKQC035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93" y="714356"/>
            <a:ext cx="8501063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14348" y="928670"/>
            <a:ext cx="735531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أي الحقائق التالية أستعملها لأجد العد المفقود؟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286116" y="1714488"/>
            <a:ext cx="25282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rgbClr val="008000"/>
                </a:solidFill>
              </a:rPr>
              <a:t>8+.......=13 </a:t>
            </a:r>
            <a:endParaRPr lang="ar-EG" sz="3600" b="1" dirty="0">
              <a:solidFill>
                <a:srgbClr val="00800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5955063" y="2714620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rgbClr val="7030A0"/>
                </a:solidFill>
              </a:rPr>
              <a:t>13- 8 =5</a:t>
            </a:r>
            <a:endParaRPr lang="ar-EG" sz="3600" b="1" dirty="0">
              <a:solidFill>
                <a:srgbClr val="7030A0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7929586" y="-71462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3</a:t>
              </a:r>
              <a:endParaRPr lang="ar-EG" sz="5400" b="1" dirty="0"/>
            </a:p>
          </p:txBody>
        </p:sp>
      </p:grpSp>
      <p:sp>
        <p:nvSpPr>
          <p:cNvPr id="11" name="مخطط انسيابي: رابط 10"/>
          <p:cNvSpPr/>
          <p:nvPr/>
        </p:nvSpPr>
        <p:spPr>
          <a:xfrm>
            <a:off x="6500826" y="3429000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2" name="مستطيل 11"/>
          <p:cNvSpPr/>
          <p:nvPr/>
        </p:nvSpPr>
        <p:spPr>
          <a:xfrm>
            <a:off x="1339378" y="2643182"/>
            <a:ext cx="2278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rgbClr val="7030A0"/>
                </a:solidFill>
              </a:rPr>
              <a:t>13+ </a:t>
            </a:r>
            <a:r>
              <a:rPr lang="ar-EG" sz="3600" b="1" dirty="0" smtClean="0">
                <a:solidFill>
                  <a:srgbClr val="7030A0"/>
                </a:solidFill>
              </a:rPr>
              <a:t>8 </a:t>
            </a:r>
            <a:r>
              <a:rPr lang="ar-EG" sz="3600" b="1" dirty="0" smtClean="0">
                <a:solidFill>
                  <a:srgbClr val="7030A0"/>
                </a:solidFill>
              </a:rPr>
              <a:t>=21</a:t>
            </a:r>
            <a:endParaRPr lang="ar-EG" sz="3600" b="1" dirty="0">
              <a:solidFill>
                <a:srgbClr val="7030A0"/>
              </a:solidFill>
            </a:endParaRPr>
          </a:p>
        </p:txBody>
      </p:sp>
      <p:sp>
        <p:nvSpPr>
          <p:cNvPr id="13" name="مخطط انسيابي: رابط 12"/>
          <p:cNvSpPr/>
          <p:nvPr/>
        </p:nvSpPr>
        <p:spPr>
          <a:xfrm>
            <a:off x="2357422" y="3286124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4" name="مستطيل 13"/>
          <p:cNvSpPr/>
          <p:nvPr/>
        </p:nvSpPr>
        <p:spPr>
          <a:xfrm>
            <a:off x="5929322" y="4282867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rgbClr val="7030A0"/>
                </a:solidFill>
              </a:rPr>
              <a:t>13- </a:t>
            </a:r>
            <a:r>
              <a:rPr lang="ar-EG" sz="3600" b="1" dirty="0" smtClean="0">
                <a:solidFill>
                  <a:srgbClr val="7030A0"/>
                </a:solidFill>
              </a:rPr>
              <a:t>6 =7</a:t>
            </a:r>
            <a:endParaRPr lang="ar-EG" sz="3600" b="1" dirty="0">
              <a:solidFill>
                <a:srgbClr val="7030A0"/>
              </a:solidFill>
            </a:endParaRPr>
          </a:p>
        </p:txBody>
      </p:sp>
      <p:sp>
        <p:nvSpPr>
          <p:cNvPr id="15" name="مخطط انسيابي: رابط 14"/>
          <p:cNvSpPr/>
          <p:nvPr/>
        </p:nvSpPr>
        <p:spPr>
          <a:xfrm>
            <a:off x="6500826" y="5072074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ستطيل 15"/>
          <p:cNvSpPr/>
          <p:nvPr/>
        </p:nvSpPr>
        <p:spPr>
          <a:xfrm>
            <a:off x="1714480" y="4286256"/>
            <a:ext cx="1643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rgbClr val="7030A0"/>
                </a:solidFill>
              </a:rPr>
              <a:t>8- 5 =3</a:t>
            </a:r>
            <a:endParaRPr lang="ar-EG" sz="3600" b="1" dirty="0">
              <a:solidFill>
                <a:srgbClr val="7030A0"/>
              </a:solidFill>
            </a:endParaRPr>
          </a:p>
        </p:txBody>
      </p:sp>
      <p:sp>
        <p:nvSpPr>
          <p:cNvPr id="17" name="مخطط انسيابي: رابط 16"/>
          <p:cNvSpPr/>
          <p:nvPr/>
        </p:nvSpPr>
        <p:spPr>
          <a:xfrm>
            <a:off x="2357422" y="500063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grpSp>
        <p:nvGrpSpPr>
          <p:cNvPr id="18" name="مجموعة 17"/>
          <p:cNvGrpSpPr/>
          <p:nvPr/>
        </p:nvGrpSpPr>
        <p:grpSpPr>
          <a:xfrm>
            <a:off x="2714612" y="3429000"/>
            <a:ext cx="357984" cy="419104"/>
            <a:chOff x="3571074" y="-785842"/>
            <a:chExt cx="500860" cy="633418"/>
          </a:xfrm>
        </p:grpSpPr>
        <p:cxnSp>
          <p:nvCxnSpPr>
            <p:cNvPr id="19" name="رابط مستقيم 18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9" grpId="0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CKGRD02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32" cy="6786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1"/>
          <p:cNvGrpSpPr/>
          <p:nvPr/>
        </p:nvGrpSpPr>
        <p:grpSpPr>
          <a:xfrm>
            <a:off x="8072462" y="142852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4</a:t>
              </a:r>
              <a:endParaRPr lang="ar-EG" sz="5400" b="1" dirty="0"/>
            </a:p>
          </p:txBody>
        </p:sp>
      </p:grp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00100" y="500042"/>
            <a:ext cx="70723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ما حقيقة جمع العدد ونفسه التي لها ناتج الجمع نفسه؟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565601" y="2425479"/>
            <a:ext cx="114967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>
                <a:solidFill>
                  <a:schemeClr val="accent2">
                    <a:lumMod val="50000"/>
                  </a:schemeClr>
                </a:solidFill>
              </a:rPr>
              <a:t>9+9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821043" y="2425479"/>
            <a:ext cx="114967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400" b="1" dirty="0" smtClean="0">
                <a:solidFill>
                  <a:schemeClr val="accent2">
                    <a:lumMod val="50000"/>
                  </a:schemeClr>
                </a:solidFill>
              </a:rPr>
              <a:t>8+8</a:t>
            </a: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6678975" y="4211429"/>
            <a:ext cx="114967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400" b="1" dirty="0" smtClean="0">
                <a:solidFill>
                  <a:schemeClr val="accent2">
                    <a:lumMod val="50000"/>
                  </a:schemeClr>
                </a:solidFill>
              </a:rPr>
              <a:t>7+7</a:t>
            </a: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857488" y="4211429"/>
            <a:ext cx="114967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400" b="1" dirty="0" smtClean="0">
                <a:solidFill>
                  <a:schemeClr val="accent2">
                    <a:lumMod val="50000"/>
                  </a:schemeClr>
                </a:solidFill>
              </a:rPr>
              <a:t>6+6</a:t>
            </a: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714612" y="1285860"/>
            <a:ext cx="2928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(9+7= ........)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4" name="مخطط انسيابي: رابط 13"/>
          <p:cNvSpPr/>
          <p:nvPr/>
        </p:nvSpPr>
        <p:spPr>
          <a:xfrm>
            <a:off x="6715140" y="321468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مخطط انسيابي: رابط 14"/>
          <p:cNvSpPr/>
          <p:nvPr/>
        </p:nvSpPr>
        <p:spPr>
          <a:xfrm>
            <a:off x="3000364" y="321468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خطط انسيابي: رابط 15"/>
          <p:cNvSpPr/>
          <p:nvPr/>
        </p:nvSpPr>
        <p:spPr>
          <a:xfrm>
            <a:off x="6867540" y="500063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مخطط انسيابي: رابط 16"/>
          <p:cNvSpPr/>
          <p:nvPr/>
        </p:nvSpPr>
        <p:spPr>
          <a:xfrm>
            <a:off x="3071802" y="500063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grpSp>
        <p:nvGrpSpPr>
          <p:cNvPr id="18" name="مجموعة 17"/>
          <p:cNvGrpSpPr/>
          <p:nvPr/>
        </p:nvGrpSpPr>
        <p:grpSpPr>
          <a:xfrm>
            <a:off x="3214678" y="3429000"/>
            <a:ext cx="357984" cy="419104"/>
            <a:chOff x="3571074" y="-785842"/>
            <a:chExt cx="500860" cy="633418"/>
          </a:xfrm>
        </p:grpSpPr>
        <p:cxnSp>
          <p:nvCxnSpPr>
            <p:cNvPr id="19" name="رابط مستقيم 18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acks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acks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acks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acks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71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8072462" y="142852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5</a:t>
              </a:r>
              <a:endParaRPr lang="ar-EG" sz="5400" b="1" dirty="0"/>
            </a:p>
          </p:txBody>
        </p:sp>
      </p:grpSp>
      <p:pic>
        <p:nvPicPr>
          <p:cNvPr id="5" name="Picture 4" descr="BDRLN002.WMF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4282" y="1357298"/>
            <a:ext cx="8643998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124285" y="1714488"/>
            <a:ext cx="35750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 smtClean="0">
                <a:solidFill>
                  <a:srgbClr val="FF0000"/>
                </a:solidFill>
              </a:rPr>
              <a:t>ما حل المسألة التالية؟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357818" y="3054020"/>
            <a:ext cx="271464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7</a:t>
            </a:r>
            <a:endParaRPr lang="ar-EG" sz="4400" b="1" dirty="0" smtClean="0">
              <a:solidFill>
                <a:srgbClr val="008000"/>
              </a:solidFill>
            </a:endParaRPr>
          </a:p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(            )</a:t>
            </a:r>
            <a:endParaRPr lang="en-US" sz="4400" dirty="0">
              <a:solidFill>
                <a:srgbClr val="008000"/>
              </a:solidFill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57818" y="4500570"/>
            <a:ext cx="285752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9</a:t>
            </a:r>
            <a:endParaRPr lang="ar-EG" sz="4400" b="1" dirty="0" smtClean="0">
              <a:solidFill>
                <a:srgbClr val="008000"/>
              </a:solidFill>
            </a:endParaRPr>
          </a:p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(            )</a:t>
            </a:r>
            <a:endParaRPr lang="en-US" sz="4400" dirty="0">
              <a:solidFill>
                <a:srgbClr val="008000"/>
              </a:solidFill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85786" y="3071810"/>
            <a:ext cx="27146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8</a:t>
            </a:r>
            <a:endParaRPr lang="ar-EG" sz="4400" b="1" dirty="0" smtClean="0">
              <a:solidFill>
                <a:srgbClr val="008000"/>
              </a:solidFill>
            </a:endParaRPr>
          </a:p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(            )</a:t>
            </a:r>
            <a:endParaRPr lang="en-US" sz="4400" dirty="0">
              <a:solidFill>
                <a:srgbClr val="008000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928662" y="4500570"/>
            <a:ext cx="257176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10</a:t>
            </a:r>
            <a:endParaRPr lang="ar-EG" sz="4400" b="1" dirty="0" smtClean="0">
              <a:solidFill>
                <a:srgbClr val="008000"/>
              </a:solidFill>
            </a:endParaRPr>
          </a:p>
          <a:p>
            <a:pPr algn="ctr"/>
            <a:r>
              <a:rPr lang="ar-EG" sz="4400" b="1" dirty="0" smtClean="0">
                <a:solidFill>
                  <a:srgbClr val="008000"/>
                </a:solidFill>
              </a:rPr>
              <a:t>(            )</a:t>
            </a:r>
            <a:endParaRPr lang="en-US" sz="4400" dirty="0">
              <a:solidFill>
                <a:srgbClr val="008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357422" y="2428868"/>
            <a:ext cx="31432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/>
              <a:t> 9-1=..... </a:t>
            </a:r>
            <a:endParaRPr lang="en-US" sz="3600" b="1" dirty="0">
              <a:solidFill>
                <a:srgbClr val="008000"/>
              </a:solidFill>
            </a:endParaRPr>
          </a:p>
        </p:txBody>
      </p:sp>
      <p:grpSp>
        <p:nvGrpSpPr>
          <p:cNvPr id="13" name="مجموعة 12"/>
          <p:cNvGrpSpPr/>
          <p:nvPr/>
        </p:nvGrpSpPr>
        <p:grpSpPr>
          <a:xfrm>
            <a:off x="2070876" y="3938590"/>
            <a:ext cx="357984" cy="419104"/>
            <a:chOff x="3571074" y="-785842"/>
            <a:chExt cx="500860" cy="633418"/>
          </a:xfrm>
        </p:grpSpPr>
        <p:cxnSp>
          <p:nvCxnSpPr>
            <p:cNvPr id="14" name="رابط مستقيم 13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cti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003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32" y="0"/>
            <a:ext cx="8858250" cy="688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28860" y="1033991"/>
            <a:ext cx="628651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4000" b="1" dirty="0" smtClean="0">
                <a:solidFill>
                  <a:srgbClr val="FF0000"/>
                </a:solidFill>
              </a:rPr>
              <a:t>أي الجمل الآتية تستعمل للتحقق من صحة ناتج: 12- 5؟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857884" y="2571744"/>
            <a:ext cx="264320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>
                <a:solidFill>
                  <a:schemeClr val="accent6">
                    <a:lumMod val="50000"/>
                  </a:schemeClr>
                </a:solidFill>
              </a:rPr>
              <a:t>12+5=17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072198" y="4231195"/>
            <a:ext cx="242889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>
                <a:solidFill>
                  <a:schemeClr val="accent6">
                    <a:lumMod val="50000"/>
                  </a:schemeClr>
                </a:solidFill>
              </a:rPr>
              <a:t>5+5 =10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57488" y="2643182"/>
            <a:ext cx="25717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>
                <a:solidFill>
                  <a:schemeClr val="accent6">
                    <a:lumMod val="50000"/>
                  </a:schemeClr>
                </a:solidFill>
              </a:rPr>
              <a:t>12- 7 =5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857488" y="4159757"/>
            <a:ext cx="264317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4400" b="1" dirty="0" smtClean="0">
                <a:solidFill>
                  <a:schemeClr val="accent6">
                    <a:lumMod val="50000"/>
                  </a:schemeClr>
                </a:solidFill>
              </a:rPr>
              <a:t>5+7= 12</a:t>
            </a:r>
            <a:endParaRPr kumimoji="0" lang="ar-EG" sz="4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214282" y="1785926"/>
            <a:ext cx="928694" cy="1214446"/>
            <a:chOff x="857224" y="571480"/>
            <a:chExt cx="928694" cy="1214446"/>
          </a:xfrm>
        </p:grpSpPr>
        <p:sp>
          <p:nvSpPr>
            <p:cNvPr id="3" name="مخطط انسيابي: رابط 2"/>
            <p:cNvSpPr/>
            <p:nvPr/>
          </p:nvSpPr>
          <p:spPr>
            <a:xfrm>
              <a:off x="857224" y="571480"/>
              <a:ext cx="928694" cy="1214446"/>
            </a:xfrm>
            <a:prstGeom prst="flowChartConnector">
              <a:avLst/>
            </a:prstGeom>
            <a:solidFill>
              <a:srgbClr val="FFFF00"/>
            </a:solidFill>
            <a:ln w="85725"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مربع نص 3"/>
            <p:cNvSpPr txBox="1"/>
            <p:nvPr/>
          </p:nvSpPr>
          <p:spPr>
            <a:xfrm>
              <a:off x="1000100" y="714356"/>
              <a:ext cx="571504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EG" sz="5400" b="1" dirty="0" smtClean="0"/>
                <a:t>6</a:t>
              </a:r>
              <a:endParaRPr lang="ar-EG" sz="5400" b="1" dirty="0"/>
            </a:p>
          </p:txBody>
        </p:sp>
      </p:grpSp>
      <p:sp>
        <p:nvSpPr>
          <p:cNvPr id="14" name="مخطط انسيابي: رابط 13"/>
          <p:cNvSpPr/>
          <p:nvPr/>
        </p:nvSpPr>
        <p:spPr>
          <a:xfrm>
            <a:off x="7000892" y="3357562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5" name="مخطط انسيابي: رابط 14"/>
          <p:cNvSpPr/>
          <p:nvPr/>
        </p:nvSpPr>
        <p:spPr>
          <a:xfrm>
            <a:off x="3929058" y="3357562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6" name="مخطط انسيابي: رابط 15"/>
          <p:cNvSpPr/>
          <p:nvPr/>
        </p:nvSpPr>
        <p:spPr>
          <a:xfrm>
            <a:off x="7153292" y="5000636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7" name="مخطط انسيابي: رابط 16"/>
          <p:cNvSpPr/>
          <p:nvPr/>
        </p:nvSpPr>
        <p:spPr>
          <a:xfrm>
            <a:off x="4071934" y="5072074"/>
            <a:ext cx="785818" cy="785818"/>
          </a:xfrm>
          <a:prstGeom prst="flowChartConnecto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grpSp>
        <p:nvGrpSpPr>
          <p:cNvPr id="18" name="مجموعة 17"/>
          <p:cNvGrpSpPr/>
          <p:nvPr/>
        </p:nvGrpSpPr>
        <p:grpSpPr>
          <a:xfrm>
            <a:off x="4286248" y="5295912"/>
            <a:ext cx="357984" cy="419104"/>
            <a:chOff x="3571074" y="-785842"/>
            <a:chExt cx="500860" cy="633418"/>
          </a:xfrm>
        </p:grpSpPr>
        <p:cxnSp>
          <p:nvCxnSpPr>
            <p:cNvPr id="19" name="رابط مستقيم 18"/>
            <p:cNvCxnSpPr/>
            <p:nvPr/>
          </p:nvCxnSpPr>
          <p:spPr>
            <a:xfrm rot="5400000">
              <a:off x="3393273" y="-392933"/>
              <a:ext cx="357190" cy="1588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5400000">
              <a:off x="3505192" y="-719166"/>
              <a:ext cx="633418" cy="500066"/>
            </a:xfrm>
            <a:prstGeom prst="line">
              <a:avLst/>
            </a:prstGeom>
            <a:ln w="666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plit/>
    <p:sndAc>
      <p:stSnd>
        <p:snd r:embed="rId2" name="cp_ques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365</Words>
  <Application>Microsoft Office PowerPoint</Application>
  <PresentationFormat>عرض على الشاشة (3:4)‏</PresentationFormat>
  <Paragraphs>133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رياضيات 2ب –الفصل ا3</dc:title>
  <dc:subject> الاختبار التراكمي </dc:subject>
  <dc:creator>أ/بندر الحازمي</dc:creator>
  <cp:keywords>حقيبة إنجاز المعلم و المعلمة</cp:keywords>
  <cp:lastModifiedBy>Liro</cp:lastModifiedBy>
  <cp:revision>86</cp:revision>
  <dcterms:created xsi:type="dcterms:W3CDTF">2014-01-19T04:23:38Z</dcterms:created>
  <dcterms:modified xsi:type="dcterms:W3CDTF">2014-08-02T21:21:21Z</dcterms:modified>
</cp:coreProperties>
</file>