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270" r:id="rId2"/>
    <p:sldId id="271" r:id="rId3"/>
    <p:sldId id="257" r:id="rId4"/>
    <p:sldId id="259" r:id="rId5"/>
    <p:sldId id="258" r:id="rId6"/>
    <p:sldId id="280" r:id="rId7"/>
    <p:sldId id="260" r:id="rId8"/>
    <p:sldId id="297" r:id="rId9"/>
    <p:sldId id="298" r:id="rId10"/>
    <p:sldId id="281" r:id="rId11"/>
    <p:sldId id="261" r:id="rId12"/>
    <p:sldId id="299" r:id="rId13"/>
    <p:sldId id="300" r:id="rId14"/>
    <p:sldId id="282" r:id="rId15"/>
    <p:sldId id="283" r:id="rId16"/>
    <p:sldId id="284" r:id="rId17"/>
    <p:sldId id="292" r:id="rId18"/>
    <p:sldId id="286" r:id="rId19"/>
    <p:sldId id="285" r:id="rId20"/>
    <p:sldId id="287" r:id="rId21"/>
    <p:sldId id="301" r:id="rId22"/>
    <p:sldId id="302" r:id="rId23"/>
    <p:sldId id="293" r:id="rId24"/>
    <p:sldId id="288" r:id="rId25"/>
    <p:sldId id="304" r:id="rId26"/>
    <p:sldId id="303" r:id="rId27"/>
    <p:sldId id="289" r:id="rId28"/>
    <p:sldId id="294" r:id="rId29"/>
    <p:sldId id="295" r:id="rId30"/>
    <p:sldId id="291" r:id="rId31"/>
    <p:sldId id="290" r:id="rId32"/>
    <p:sldId id="296" r:id="rId3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6600CC"/>
    <a:srgbClr val="29E3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41189-AA9D-4369-B0BA-D72517317B9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714EF-2689-4525-A022-8AB7C94A3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09893-D798-44DC-BB6B-410818A0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09893-D798-44DC-BB6B-410818A0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98A55-08C5-4256-94EF-D315565460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98A55-08C5-4256-94EF-D315565460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B22-9F84-402E-8937-C820EFE2110F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081B-45A4-4CE0-B235-1D512F1E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BBE1-9C0F-4CCF-B2CF-0B86DEAD3058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2F82-D81B-4613-800E-FB92E261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11D3-857A-40F3-8D93-9A100482938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B83F-4224-48D8-96F8-798D64D9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E0FF-1E3A-427F-9326-C38EDFCE9658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6D2C-2DCB-4015-8C06-F943F10E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9A42-C7E0-4550-9304-696EE6F13863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BA30-BAE0-40AF-8DB7-88472B36B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5493-24E8-441C-8751-27082C59ACF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AD48-40D4-4EB6-AD0D-2F2E1BB2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513B-2220-462C-9B16-F02DC3A7AE67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D378-355F-484C-9EE3-29637E168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E673-FDBF-48B7-A6FE-8501876E4B0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0F6A-BA69-46C5-A824-720CF1C87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850F-BBA0-4246-AD24-62C0E3E3ECED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3227-2C9C-4708-A930-7D18A393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F537-406D-44B3-86DF-364DE075093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CF1E-DEAC-4133-8499-DB03E681A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4FB-69A6-40DA-AEAD-C85E180BA71D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9546-FD40-45E5-8B1D-2B3C1F72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0333 - click sou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05029-E717-46CC-9892-3A030149668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8DD2-03CB-48C8-A1C8-A551ECC8C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  <p:sndAc>
      <p:stSnd>
        <p:snd r:embed="rId13" name="0333 - click sound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1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21.wav"/><Relationship Id="rId4" Type="http://schemas.openxmlformats.org/officeDocument/2006/relationships/audio" Target="../media/audio2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1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8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5" Type="http://schemas.openxmlformats.org/officeDocument/2006/relationships/audio" Target="../media/audio21.wav"/><Relationship Id="rId4" Type="http://schemas.openxmlformats.org/officeDocument/2006/relationships/audio" Target="../media/audio24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7.wav"/><Relationship Id="rId7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13.wav"/><Relationship Id="rId4" Type="http://schemas.openxmlformats.org/officeDocument/2006/relationships/audio" Target="../media/audio2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7.wav"/><Relationship Id="rId7" Type="http://schemas.openxmlformats.org/officeDocument/2006/relationships/image" Target="../media/image2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audio" Target="../media/audio2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2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1.wav"/><Relationship Id="rId7" Type="http://schemas.openxmlformats.org/officeDocument/2006/relationships/image" Target="../media/image2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2.wav"/><Relationship Id="rId7" Type="http://schemas.openxmlformats.org/officeDocument/2006/relationships/image" Target="../media/image2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audio" Target="../media/audio2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2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20.wav"/><Relationship Id="rId4" Type="http://schemas.openxmlformats.org/officeDocument/2006/relationships/audio" Target="../media/audio28.wav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2.wav"/><Relationship Id="rId7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5" Type="http://schemas.openxmlformats.org/officeDocument/2006/relationships/audio" Target="../media/audio20.wav"/><Relationship Id="rId10" Type="http://schemas.openxmlformats.org/officeDocument/2006/relationships/image" Target="../media/image25.png"/><Relationship Id="rId4" Type="http://schemas.openxmlformats.org/officeDocument/2006/relationships/audio" Target="../media/audio28.wav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image" Target="../media/image2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audio" Target="../media/audio2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2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0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29.wav"/><Relationship Id="rId4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audio" Target="../media/audio2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1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1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8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8338" y="3962400"/>
            <a:ext cx="2659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Calibri" pitchFamily="34" charset="0"/>
              </a:rPr>
              <a:t>الفصل الثالث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1676400"/>
            <a:ext cx="25066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Calibri" pitchFamily="34" charset="0"/>
              </a:rPr>
              <a:t>الموقع والنمط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6" name="Picture 9" descr="gegfg2wrbjh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2895600"/>
            <a:ext cx="8102600" cy="3810000"/>
            <a:chOff x="615799" y="2453484"/>
            <a:chExt cx="8102113" cy="64008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632460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09885" y="7123402"/>
              <a:ext cx="1408027" cy="1730882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3683982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atin typeface="+mn-lt"/>
                <a:cs typeface="+mj-cs"/>
              </a:rPr>
              <a:t>ح</a:t>
            </a:r>
            <a:r>
              <a:rPr lang="ar-EG" sz="4800" b="1" dirty="0" err="1">
                <a:latin typeface="+mn-lt"/>
                <a:cs typeface="+mj-cs"/>
              </a:rPr>
              <a:t>وط</a:t>
            </a:r>
            <a:r>
              <a:rPr lang="ar-EG" sz="4800" b="1" dirty="0">
                <a:latin typeface="+mn-lt"/>
                <a:cs typeface="+mj-cs"/>
              </a:rPr>
              <a:t> </a:t>
            </a:r>
            <a:r>
              <a:rPr lang="ar-SA" sz="4800" b="1" dirty="0">
                <a:latin typeface="+mn-lt"/>
                <a:cs typeface="+mj-cs"/>
              </a:rPr>
              <a:t> </a:t>
            </a:r>
            <a:r>
              <a:rPr lang="ar-EG" sz="4800" b="1" dirty="0">
                <a:latin typeface="+mn-lt"/>
                <a:cs typeface="+mj-cs"/>
              </a:rPr>
              <a:t>السيارة الواقعة قبل الشاحنة </a:t>
            </a:r>
            <a:r>
              <a:rPr lang="ar-EG" sz="4800" b="1" dirty="0" smtClean="0">
                <a:latin typeface="+mn-lt"/>
                <a:cs typeface="+mj-cs"/>
              </a:rPr>
              <a:t>الحمراء.</a:t>
            </a:r>
            <a:endParaRPr lang="en-US" sz="4800" b="1" dirty="0">
              <a:latin typeface="+mn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8006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ounded Rectangle 26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2667000" cy="2644775"/>
          </a:xfrm>
          <a:prstGeom prst="roundRect">
            <a:avLst>
              <a:gd name="adj" fmla="val 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Rectangle 16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lum bright="-8000" contrast="46000"/>
          </a:blip>
          <a:srcRect/>
          <a:stretch>
            <a:fillRect/>
          </a:stretch>
        </p:blipFill>
        <p:spPr bwMode="auto">
          <a:xfrm>
            <a:off x="228600" y="28956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5943600" y="4267200"/>
            <a:ext cx="1828800" cy="1600200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248" name="TextBox 27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split orient="vert"/>
    <p:sndAc>
      <p:stSnd>
        <p:snd r:embed="rId3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2895600"/>
            <a:ext cx="8102600" cy="3810000"/>
            <a:chOff x="615799" y="2453484"/>
            <a:chExt cx="8102113" cy="64008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632460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09885" y="7123402"/>
              <a:ext cx="1408027" cy="1730882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3591649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 smtClean="0">
                <a:latin typeface="+mn-lt"/>
                <a:cs typeface="+mj-cs"/>
              </a:rPr>
              <a:t>ضع </a:t>
            </a:r>
            <a:r>
              <a:rPr lang="ar-EG" sz="4800" b="1" dirty="0">
                <a:latin typeface="+mn-lt"/>
                <a:cs typeface="+mj-cs"/>
              </a:rPr>
              <a:t>علامة </a:t>
            </a:r>
            <a:r>
              <a:rPr lang="en-US" sz="6000" b="1" dirty="0">
                <a:solidFill>
                  <a:srgbClr val="FF0000"/>
                </a:solidFill>
                <a:latin typeface="+mn-lt"/>
                <a:cs typeface="+mj-cs"/>
              </a:rPr>
              <a:t>x</a:t>
            </a:r>
            <a:r>
              <a:rPr lang="ar-EG" sz="4800" b="1" dirty="0">
                <a:latin typeface="+mn-lt"/>
                <a:cs typeface="+mj-cs"/>
              </a:rPr>
              <a:t>على السيارة الواقعة بعد السيارة الرمادية.</a:t>
            </a:r>
            <a:endParaRPr lang="en-US" sz="4800" b="1" dirty="0">
              <a:latin typeface="+mn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ounded Rectangle 26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2667000" cy="2644775"/>
          </a:xfrm>
          <a:prstGeom prst="roundRect">
            <a:avLst>
              <a:gd name="adj" fmla="val 0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Rectangle 16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lum bright="-8000" contrast="46000"/>
          </a:blip>
          <a:srcRect/>
          <a:stretch>
            <a:fillRect/>
          </a:stretch>
        </p:blipFill>
        <p:spPr bwMode="auto">
          <a:xfrm>
            <a:off x="228600" y="28956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5943600" y="4267200"/>
            <a:ext cx="1828800" cy="1600200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4421188"/>
            <a:ext cx="1066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8800" b="1">
                <a:solidFill>
                  <a:srgbClr val="FF0000"/>
                </a:solidFill>
                <a:latin typeface="Calibri" pitchFamily="34" charset="0"/>
              </a:rPr>
              <a:t>X</a:t>
            </a:r>
            <a:endParaRPr lang="ar-EG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9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248" name="TextBox 27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split orient="vert"/>
    <p:sndAc>
      <p:stSnd>
        <p:snd r:embed="rId3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685800"/>
            <a:ext cx="5257800" cy="5867400"/>
          </a:xfrm>
          <a:prstGeom prst="round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8000" contrast="60000"/>
            </a:blip>
            <a:stretch>
              <a:fillRect/>
            </a:stretch>
          </a:blipFill>
          <a:ln w="3175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2498725"/>
            <a:ext cx="4114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>
                <a:latin typeface="Calibri" pitchFamily="34" charset="0"/>
              </a:rPr>
              <a:t>مراجعة تراكمية الفصول </a:t>
            </a:r>
            <a:r>
              <a:rPr lang="ar-EG" sz="4000" b="1">
                <a:latin typeface="Calibri" pitchFamily="34" charset="0"/>
              </a:rPr>
              <a:t>(1- 3)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4" name="Picture 5" descr="http://i50.tinypic.com/fncjg9.png"/>
          <p:cNvPicPr>
            <a:picLocks noChangeAspect="1" noChangeArrowheads="1"/>
          </p:cNvPicPr>
          <p:nvPr/>
        </p:nvPicPr>
        <p:blipFill>
          <a:blip r:embed="rId6" cstate="print">
            <a:lum contrast="28000"/>
          </a:blip>
          <a:srcRect/>
          <a:stretch>
            <a:fillRect/>
          </a:stretch>
        </p:blipFill>
        <p:spPr bwMode="auto">
          <a:xfrm>
            <a:off x="228600" y="4267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rgeSwi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842963"/>
            <a:ext cx="7185025" cy="5100637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grpSp>
          <p:nvGrpSpPr>
            <p:cNvPr id="12297" name="Group 1"/>
            <p:cNvGrpSpPr>
              <a:grpSpLocks/>
            </p:cNvGrpSpPr>
            <p:nvPr/>
          </p:nvGrpSpPr>
          <p:grpSpPr bwMode="auto">
            <a:xfrm>
              <a:off x="1222932" y="517913"/>
              <a:ext cx="5814085" cy="1818562"/>
              <a:chOff x="6201844" y="70590"/>
              <a:chExt cx="1915446" cy="1711585"/>
            </a:xfrm>
          </p:grpSpPr>
          <p:sp>
            <p:nvSpPr>
              <p:cNvPr id="5" name="Rounded Rectangle 4"/>
              <p:cNvSpPr/>
              <p:nvPr/>
            </p:nvSpPr>
            <p:spPr>
              <a:xfrm rot="19887169">
                <a:off x="6201844" y="70590"/>
                <a:ext cx="684201" cy="171158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bg2">
                    <a:lumMod val="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8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Rounded Rectangle 3"/>
              <p:cNvSpPr/>
              <p:nvPr/>
            </p:nvSpPr>
            <p:spPr>
              <a:xfrm>
                <a:off x="7088025" y="137082"/>
                <a:ext cx="1029265" cy="990599"/>
              </a:xfrm>
              <a:prstGeom prst="roundRect">
                <a:avLst/>
              </a:prstGeom>
              <a:solidFill>
                <a:srgbClr val="FFC000"/>
              </a:solidFill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/>
              </a:p>
            </p:txBody>
          </p:sp>
        </p:grp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9200" y="30480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14400" indent="-914400" algn="ctr"/>
            <a:r>
              <a:rPr lang="ar-EG" sz="4800" b="1" dirty="0" smtClean="0">
                <a:latin typeface="Calibri" pitchFamily="34" charset="0"/>
              </a:rPr>
              <a:t>عد </a:t>
            </a:r>
            <a:r>
              <a:rPr lang="ar-EG" sz="4800" b="1" dirty="0">
                <a:latin typeface="Calibri" pitchFamily="34" charset="0"/>
              </a:rPr>
              <a:t>مجموعة الدوائر، ثم </a:t>
            </a:r>
            <a:r>
              <a:rPr lang="ar-EG" sz="4800" b="1" dirty="0" smtClean="0">
                <a:latin typeface="Calibri" pitchFamily="34" charset="0"/>
              </a:rPr>
              <a:t>ظلل </a:t>
            </a:r>
            <a:r>
              <a:rPr lang="ar-EG" sz="4800" b="1" dirty="0">
                <a:latin typeface="Calibri" pitchFamily="34" charset="0"/>
              </a:rPr>
              <a:t>العدد الذي يمثل عدد الدوائر.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1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1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2895600"/>
            <a:ext cx="1981200" cy="1752600"/>
          </a:xfrm>
          <a:prstGeom prst="ellipse">
            <a:avLst/>
          </a:prstGeom>
          <a:solidFill>
            <a:schemeClr val="bg1"/>
          </a:solidFill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4572000" y="2895600"/>
            <a:ext cx="1981200" cy="1752600"/>
          </a:xfrm>
          <a:prstGeom prst="ellipse">
            <a:avLst/>
          </a:prstGeom>
          <a:solidFill>
            <a:schemeClr val="bg1"/>
          </a:solidFill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Oval 7"/>
          <p:cNvSpPr/>
          <p:nvPr/>
        </p:nvSpPr>
        <p:spPr>
          <a:xfrm>
            <a:off x="2438400" y="2895600"/>
            <a:ext cx="1981200" cy="1752600"/>
          </a:xfrm>
          <a:prstGeom prst="ellipse">
            <a:avLst/>
          </a:prstGeom>
          <a:solidFill>
            <a:schemeClr val="bg1"/>
          </a:solidFill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Oval 8"/>
          <p:cNvSpPr/>
          <p:nvPr/>
        </p:nvSpPr>
        <p:spPr>
          <a:xfrm>
            <a:off x="304800" y="2895600"/>
            <a:ext cx="1981200" cy="1752600"/>
          </a:xfrm>
          <a:prstGeom prst="ellipse">
            <a:avLst/>
          </a:prstGeom>
          <a:solidFill>
            <a:schemeClr val="bg1"/>
          </a:solidFill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43800" y="47593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7988" y="4759325"/>
            <a:ext cx="658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4759325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latin typeface="Calibri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543800" y="5791200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4" name="Oval 13"/>
          <p:cNvSpPr/>
          <p:nvPr/>
        </p:nvSpPr>
        <p:spPr>
          <a:xfrm>
            <a:off x="4191000" y="5791200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5" name="Oval 14"/>
          <p:cNvSpPr/>
          <p:nvPr/>
        </p:nvSpPr>
        <p:spPr>
          <a:xfrm>
            <a:off x="914400" y="5791200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Oval 15"/>
          <p:cNvSpPr/>
          <p:nvPr/>
        </p:nvSpPr>
        <p:spPr>
          <a:xfrm>
            <a:off x="4191000" y="5791200"/>
            <a:ext cx="685800" cy="6858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685801"/>
            <a:ext cx="7112620" cy="4038600"/>
            <a:chOff x="1222932" y="517913"/>
            <a:chExt cx="7113274" cy="5125261"/>
          </a:xfrm>
        </p:grpSpPr>
        <p:sp>
          <p:nvSpPr>
            <p:cNvPr id="3" name="Rounded Rectangle 2"/>
            <p:cNvSpPr/>
            <p:nvPr/>
          </p:nvSpPr>
          <p:spPr>
            <a:xfrm>
              <a:off x="1832588" y="2161865"/>
              <a:ext cx="6503618" cy="3481309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2855913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latin typeface="Calibri" pitchFamily="34" charset="0"/>
              </a:rPr>
              <a:t>عد </a:t>
            </a:r>
            <a:r>
              <a:rPr lang="ar-EG" sz="4000" b="1" dirty="0">
                <a:latin typeface="Calibri" pitchFamily="34" charset="0"/>
              </a:rPr>
              <a:t>عناصر المجموعة، ثم اكتب </a:t>
            </a:r>
            <a:r>
              <a:rPr lang="ar-EG" sz="4000" b="1" dirty="0" err="1" smtClean="0">
                <a:latin typeface="Calibri" pitchFamily="34" charset="0"/>
              </a:rPr>
              <a:t>العدد.</a:t>
            </a:r>
            <a:r>
              <a:rPr lang="ar-EG" sz="4000" b="1" dirty="0" smtClean="0">
                <a:latin typeface="Calibri" pitchFamily="34" charset="0"/>
              </a:rPr>
              <a:t> 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8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5" name="Picture 4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84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86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5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96025" y="324485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528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67625" y="5867400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181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84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98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1219200"/>
            <a:ext cx="7185025" cy="2971800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2404408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4000" b="1" dirty="0" smtClean="0">
                <a:latin typeface="Calibri" pitchFamily="34" charset="0"/>
              </a:rPr>
              <a:t>صل </a:t>
            </a:r>
            <a:r>
              <a:rPr lang="ar-EG" sz="4000" b="1" dirty="0">
                <a:latin typeface="Calibri" pitchFamily="34" charset="0"/>
              </a:rPr>
              <a:t>بخط بين الأشياء في </a:t>
            </a:r>
            <a:r>
              <a:rPr lang="ar-EG" sz="4000" b="1" dirty="0" err="1" smtClean="0">
                <a:latin typeface="Calibri" pitchFamily="34" charset="0"/>
              </a:rPr>
              <a:t>المجموعتين.</a:t>
            </a:r>
            <a:r>
              <a:rPr lang="ar-EG" sz="4000" b="1" dirty="0" smtClean="0">
                <a:latin typeface="Calibri" pitchFamily="34" charset="0"/>
              </a:rPr>
              <a:t> 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8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2144752"/>
            <a:ext cx="7886735" cy="3036848"/>
            <a:chOff x="1268590" y="1535152"/>
            <a:chExt cx="6427610" cy="3036848"/>
          </a:xfrm>
          <a:effectLst>
            <a:glow rad="101600">
              <a:srgbClr val="002060">
                <a:alpha val="60000"/>
              </a:srgbClr>
            </a:glow>
          </a:effectLst>
        </p:grpSpPr>
        <p:sp>
          <p:nvSpPr>
            <p:cNvPr id="3" name="Snip and Round Single Corner Rectangle 2"/>
            <p:cNvSpPr/>
            <p:nvPr/>
          </p:nvSpPr>
          <p:spPr>
            <a:xfrm>
              <a:off x="1676400" y="2286000"/>
              <a:ext cx="6019800" cy="2286000"/>
            </a:xfrm>
            <a:prstGeom prst="snipRoundRect">
              <a:avLst>
                <a:gd name="adj1" fmla="val 9450"/>
                <a:gd name="adj2" fmla="val 6618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noFill/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600"/>
            </a:p>
          </p:txBody>
        </p:sp>
        <p:sp>
          <p:nvSpPr>
            <p:cNvPr id="4" name="Rounded Rectangle 3"/>
            <p:cNvSpPr/>
            <p:nvPr/>
          </p:nvSpPr>
          <p:spPr>
            <a:xfrm rot="20524833">
              <a:off x="1268590" y="1535152"/>
              <a:ext cx="1662651" cy="1559725"/>
            </a:xfrm>
            <a:prstGeom prst="roundRect">
              <a:avLst/>
            </a:prstGeom>
            <a:blipFill>
              <a:blip r:embed="rId5" cstate="print">
                <a:lum bright="-29000" contrast="4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5900" y="3657600"/>
            <a:ext cx="4838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6000">
                <a:latin typeface="Calibri" pitchFamily="34" charset="0"/>
              </a:rPr>
              <a:t>اَلْمَوْقِعُ والنَّمَطُ</a:t>
            </a:r>
            <a:endParaRPr lang="en-US" sz="6000">
              <a:latin typeface="Calibri" pitchFamily="34" charset="0"/>
            </a:endParaRPr>
          </a:p>
        </p:txBody>
      </p:sp>
      <p:pic>
        <p:nvPicPr>
          <p:cNvPr id="8" name="Picture 7" descr="girl_at_desk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157413"/>
            <a:ext cx="22860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2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5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6389" name="Picture 4" descr="سلحوف لامع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سلحوف لامع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سلحوف لامع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84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86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5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296025" y="324485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33528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3048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7667625" y="5867400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55181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3384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1098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24800" y="4267200"/>
            <a:ext cx="228600" cy="990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800" y="4267200"/>
            <a:ext cx="457200" cy="990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4343400"/>
            <a:ext cx="1752600" cy="914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842963"/>
            <a:ext cx="7185025" cy="3805238"/>
            <a:chOff x="1222932" y="517913"/>
            <a:chExt cx="7185686" cy="4472863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461169"/>
              <a:ext cx="6503618" cy="3529607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2562761"/>
            <a:ext cx="647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4000" b="1" dirty="0" err="1" smtClean="0">
                <a:latin typeface="Calibri" pitchFamily="34" charset="0"/>
              </a:rPr>
              <a:t>حوط</a:t>
            </a:r>
            <a:r>
              <a:rPr lang="ar-EG" sz="4000" b="1" dirty="0" smtClean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المجموعة التي تحوي عناصر أكثر.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8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2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6389" name="Picture 4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سلحوف لامع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84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86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5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http://www.frog-life-cycle.com/graphics/Fro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" y="403860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296025" y="324485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33528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304800" y="326866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7667625" y="5867400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55181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3384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1098550" y="5892800"/>
            <a:ext cx="501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ar-EG" sz="4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24800" y="4267200"/>
            <a:ext cx="228600" cy="990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800" y="4267200"/>
            <a:ext cx="457200" cy="990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4343400"/>
            <a:ext cx="1752600" cy="914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52400" y="4953000"/>
            <a:ext cx="8763000" cy="1752600"/>
          </a:xfrm>
          <a:prstGeom prst="roundRect">
            <a:avLst/>
          </a:prstGeom>
          <a:noFill/>
          <a:ln w="762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762000"/>
            <a:ext cx="7185025" cy="4191000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1222932" y="517913"/>
              <a:ext cx="5814085" cy="1818562"/>
              <a:chOff x="6201844" y="70590"/>
              <a:chExt cx="1915446" cy="1711585"/>
            </a:xfrm>
          </p:grpSpPr>
          <p:sp>
            <p:nvSpPr>
              <p:cNvPr id="5" name="Rounded Rectangle 4"/>
              <p:cNvSpPr/>
              <p:nvPr/>
            </p:nvSpPr>
            <p:spPr>
              <a:xfrm rot="19887169">
                <a:off x="6201844" y="70590"/>
                <a:ext cx="684201" cy="171158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bg2">
                    <a:lumMod val="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8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Rounded Rectangle 3"/>
              <p:cNvSpPr/>
              <p:nvPr/>
            </p:nvSpPr>
            <p:spPr>
              <a:xfrm>
                <a:off x="7088025" y="137082"/>
                <a:ext cx="1029265" cy="990599"/>
              </a:xfrm>
              <a:prstGeom prst="roundRect">
                <a:avLst/>
              </a:prstGeom>
              <a:solidFill>
                <a:srgbClr val="FFC000"/>
              </a:solidFill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/>
              </a:p>
            </p:txBody>
          </p:sp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855913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latin typeface="Calibri" pitchFamily="34" charset="0"/>
              </a:rPr>
              <a:t>صف </a:t>
            </a:r>
            <a:r>
              <a:rPr lang="ar-EG" sz="4000" b="1" dirty="0">
                <a:latin typeface="Calibri" pitchFamily="34" charset="0"/>
              </a:rPr>
              <a:t>الشكل الملون داخل </a:t>
            </a:r>
            <a:r>
              <a:rPr lang="ar-EG" sz="4000" b="1" dirty="0" smtClean="0">
                <a:latin typeface="Calibri" pitchFamily="34" charset="0"/>
              </a:rPr>
              <a:t>الإطار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>
            <a:lum bright="-10000" contrast="66000"/>
          </a:blip>
          <a:srcRect l="7721" t="7407" r="12305" b="11111"/>
          <a:stretch>
            <a:fillRect/>
          </a:stretch>
        </p:blipFill>
        <p:spPr bwMode="auto">
          <a:xfrm>
            <a:off x="6858000" y="3810000"/>
            <a:ext cx="1981200" cy="1676400"/>
          </a:xfrm>
          <a:prstGeom prst="rect">
            <a:avLst/>
          </a:prstGeom>
          <a:noFill/>
          <a:ln w="57150">
            <a:solidFill>
              <a:srgbClr val="6600CC"/>
            </a:solidFill>
            <a:prstDash val="sysDash"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lum bright="-16000" contrast="56000"/>
          </a:blip>
          <a:srcRect/>
          <a:stretch>
            <a:fillRect/>
          </a:stretch>
        </p:blipFill>
        <p:spPr bwMode="auto">
          <a:xfrm>
            <a:off x="285750" y="2971800"/>
            <a:ext cx="6267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85025" y="3038475"/>
            <a:ext cx="1262063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j-cs"/>
              </a:rPr>
              <a:t>مثلث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1071563"/>
            <a:ext cx="7185025" cy="3729037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1222932" y="517913"/>
              <a:ext cx="5814085" cy="1818562"/>
              <a:chOff x="6201844" y="70590"/>
              <a:chExt cx="1915446" cy="1711585"/>
            </a:xfrm>
          </p:grpSpPr>
          <p:sp>
            <p:nvSpPr>
              <p:cNvPr id="5" name="Rounded Rectangle 4"/>
              <p:cNvSpPr/>
              <p:nvPr/>
            </p:nvSpPr>
            <p:spPr>
              <a:xfrm rot="19887169">
                <a:off x="6201844" y="70590"/>
                <a:ext cx="684201" cy="171158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bg2">
                    <a:lumMod val="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8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Rounded Rectangle 3"/>
              <p:cNvSpPr/>
              <p:nvPr/>
            </p:nvSpPr>
            <p:spPr>
              <a:xfrm>
                <a:off x="7088025" y="137082"/>
                <a:ext cx="1029265" cy="990599"/>
              </a:xfrm>
              <a:prstGeom prst="roundRect">
                <a:avLst/>
              </a:prstGeom>
              <a:solidFill>
                <a:srgbClr val="FFC000"/>
              </a:solidFill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/>
              </a:p>
            </p:txBody>
          </p:sp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855913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 smtClean="0">
                <a:latin typeface="Calibri" pitchFamily="34" charset="0"/>
              </a:rPr>
              <a:t>حوط</a:t>
            </a:r>
            <a:r>
              <a:rPr lang="ar-EG" sz="4000" b="1" dirty="0" smtClean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الشكل المماثل </a:t>
            </a:r>
            <a:r>
              <a:rPr lang="ar-EG" sz="4000" b="1" dirty="0" smtClean="0">
                <a:latin typeface="Calibri" pitchFamily="34" charset="0"/>
              </a:rPr>
              <a:t>له.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8" cstate="print">
            <a:lum bright="-10000" contrast="66000"/>
          </a:blip>
          <a:srcRect l="7721" t="7407" r="12305" b="11111"/>
          <a:stretch>
            <a:fillRect/>
          </a:stretch>
        </p:blipFill>
        <p:spPr bwMode="auto">
          <a:xfrm>
            <a:off x="6858000" y="3810000"/>
            <a:ext cx="1981200" cy="1676400"/>
          </a:xfrm>
          <a:prstGeom prst="rect">
            <a:avLst/>
          </a:prstGeom>
          <a:noFill/>
          <a:ln w="57150">
            <a:solidFill>
              <a:srgbClr val="6600CC"/>
            </a:solidFill>
            <a:prstDash val="sysDash"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lum bright="-16000" contrast="56000"/>
          </a:blip>
          <a:srcRect/>
          <a:stretch>
            <a:fillRect/>
          </a:stretch>
        </p:blipFill>
        <p:spPr bwMode="auto">
          <a:xfrm>
            <a:off x="285750" y="2971800"/>
            <a:ext cx="6267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85025" y="3038475"/>
            <a:ext cx="1262063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j-cs"/>
              </a:rPr>
              <a:t>مثلث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32766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Oval 11"/>
          <p:cNvSpPr/>
          <p:nvPr/>
        </p:nvSpPr>
        <p:spPr>
          <a:xfrm>
            <a:off x="3810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5334000" y="4953000"/>
            <a:ext cx="1219200" cy="11430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Oval 17"/>
          <p:cNvSpPr/>
          <p:nvPr/>
        </p:nvSpPr>
        <p:spPr>
          <a:xfrm>
            <a:off x="3352800" y="5334000"/>
            <a:ext cx="1066800" cy="11430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9" name="Oval 18"/>
          <p:cNvSpPr/>
          <p:nvPr/>
        </p:nvSpPr>
        <p:spPr>
          <a:xfrm>
            <a:off x="2209800" y="5181600"/>
            <a:ext cx="1219200" cy="14478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842963"/>
            <a:ext cx="7185025" cy="5100637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grpSp>
          <p:nvGrpSpPr>
            <p:cNvPr id="17417" name="Group 1"/>
            <p:cNvGrpSpPr>
              <a:grpSpLocks/>
            </p:cNvGrpSpPr>
            <p:nvPr/>
          </p:nvGrpSpPr>
          <p:grpSpPr bwMode="auto">
            <a:xfrm>
              <a:off x="1222932" y="517913"/>
              <a:ext cx="5814085" cy="1818562"/>
              <a:chOff x="6201844" y="70590"/>
              <a:chExt cx="1915446" cy="1711585"/>
            </a:xfrm>
          </p:grpSpPr>
          <p:sp>
            <p:nvSpPr>
              <p:cNvPr id="5" name="Rounded Rectangle 4"/>
              <p:cNvSpPr/>
              <p:nvPr/>
            </p:nvSpPr>
            <p:spPr>
              <a:xfrm rot="19887169">
                <a:off x="6201844" y="70590"/>
                <a:ext cx="684201" cy="171158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bg2">
                    <a:lumMod val="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8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Rounded Rectangle 3"/>
              <p:cNvSpPr/>
              <p:nvPr/>
            </p:nvSpPr>
            <p:spPr>
              <a:xfrm>
                <a:off x="7088025" y="137082"/>
                <a:ext cx="1029265" cy="990599"/>
              </a:xfrm>
              <a:prstGeom prst="roundRect">
                <a:avLst/>
              </a:prstGeom>
              <a:solidFill>
                <a:srgbClr val="FFC000"/>
              </a:solidFill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/>
              </a:p>
            </p:txBody>
          </p:sp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855913"/>
            <a:ext cx="6019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latin typeface="Calibri" pitchFamily="34" charset="0"/>
              </a:rPr>
              <a:t>ضع </a:t>
            </a:r>
            <a:r>
              <a:rPr lang="ar-EG" sz="4000" b="1" dirty="0">
                <a:latin typeface="Calibri" pitchFamily="34" charset="0"/>
              </a:rPr>
              <a:t>علامة </a:t>
            </a:r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ar-EG" sz="4000" b="1" dirty="0">
                <a:latin typeface="Calibri" pitchFamily="34" charset="0"/>
              </a:rPr>
              <a:t>على الشكل المختلف عنه.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3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 cstate="print">
            <a:lum bright="-10000" contrast="66000"/>
          </a:blip>
          <a:srcRect l="7721" t="7407" r="12305" b="11111"/>
          <a:stretch>
            <a:fillRect/>
          </a:stretch>
        </p:blipFill>
        <p:spPr bwMode="auto">
          <a:xfrm>
            <a:off x="6858000" y="3810000"/>
            <a:ext cx="1981200" cy="1676400"/>
          </a:xfrm>
          <a:prstGeom prst="rect">
            <a:avLst/>
          </a:prstGeom>
          <a:noFill/>
          <a:ln w="57150">
            <a:solidFill>
              <a:srgbClr val="6600CC"/>
            </a:solidFill>
            <a:prstDash val="sysDash"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lum bright="-16000" contrast="56000"/>
          </a:blip>
          <a:srcRect/>
          <a:stretch>
            <a:fillRect/>
          </a:stretch>
        </p:blipFill>
        <p:spPr bwMode="auto">
          <a:xfrm>
            <a:off x="285750" y="2971800"/>
            <a:ext cx="6267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85025" y="3038475"/>
            <a:ext cx="1262063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j-cs"/>
              </a:rPr>
              <a:t>مثلث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32766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Oval 11"/>
          <p:cNvSpPr/>
          <p:nvPr/>
        </p:nvSpPr>
        <p:spPr>
          <a:xfrm>
            <a:off x="381000" y="3048000"/>
            <a:ext cx="1752600" cy="17526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5334000" y="4953000"/>
            <a:ext cx="1219200" cy="11430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4" name="Multiply 13"/>
          <p:cNvSpPr/>
          <p:nvPr/>
        </p:nvSpPr>
        <p:spPr>
          <a:xfrm>
            <a:off x="1905000" y="3200400"/>
            <a:ext cx="1447800" cy="1600200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Oval 17"/>
          <p:cNvSpPr/>
          <p:nvPr/>
        </p:nvSpPr>
        <p:spPr>
          <a:xfrm>
            <a:off x="3352800" y="5334000"/>
            <a:ext cx="1066800" cy="11430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9" name="Oval 18"/>
          <p:cNvSpPr/>
          <p:nvPr/>
        </p:nvSpPr>
        <p:spPr>
          <a:xfrm>
            <a:off x="2209800" y="5181600"/>
            <a:ext cx="1219200" cy="14478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5" name="Multiply 13"/>
          <p:cNvSpPr/>
          <p:nvPr/>
        </p:nvSpPr>
        <p:spPr>
          <a:xfrm>
            <a:off x="4114800" y="4953000"/>
            <a:ext cx="1447800" cy="1600200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Multiply 13"/>
          <p:cNvSpPr/>
          <p:nvPr/>
        </p:nvSpPr>
        <p:spPr>
          <a:xfrm>
            <a:off x="838200" y="4953000"/>
            <a:ext cx="1447800" cy="1600200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1371600"/>
            <a:ext cx="7185025" cy="3962400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855913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 smtClean="0">
                <a:latin typeface="Calibri" pitchFamily="34" charset="0"/>
              </a:rPr>
              <a:t>حوط</a:t>
            </a:r>
            <a:r>
              <a:rPr lang="ar-EG" sz="4000" b="1" dirty="0" smtClean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الحصان الذي يقع قبل الحصان </a:t>
            </a:r>
            <a:r>
              <a:rPr lang="ar-EG" sz="4000" b="1" dirty="0" smtClean="0">
                <a:latin typeface="Calibri" pitchFamily="34" charset="0"/>
              </a:rPr>
              <a:t>الرمادي.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4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1"/>
          <p:cNvSpPr/>
          <p:nvPr/>
        </p:nvSpPr>
        <p:spPr>
          <a:xfrm>
            <a:off x="1066800" y="2590800"/>
            <a:ext cx="6429420" cy="2562227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pic>
        <p:nvPicPr>
          <p:cNvPr id="9" name="صورة 2" descr="keyring_dll_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2070" y="1524000"/>
            <a:ext cx="2500330" cy="2847973"/>
          </a:xfrm>
          <a:prstGeom prst="roundRect">
            <a:avLst/>
          </a:prstGeom>
        </p:spPr>
      </p:pic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1524000" y="3125788"/>
            <a:ext cx="41544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اختبار منتصف الفصل  الدروس 1-3</a:t>
            </a:r>
          </a:p>
        </p:txBody>
      </p:sp>
      <p:pic>
        <p:nvPicPr>
          <p:cNvPr id="11" name="Picture 10" descr="13447184124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1600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13447175236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318000"/>
            <a:ext cx="2057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s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4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>
            <a:lum bright="-8000" contrast="48000"/>
          </a:blip>
          <a:srcRect/>
          <a:stretch>
            <a:fillRect/>
          </a:stretch>
        </p:blipFill>
        <p:spPr bwMode="auto">
          <a:xfrm>
            <a:off x="152400" y="2819400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90800" y="3581400"/>
            <a:ext cx="2514600" cy="31242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1175" y="1066800"/>
            <a:ext cx="7185025" cy="4191000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855913"/>
            <a:ext cx="6019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latin typeface="Calibri" pitchFamily="34" charset="0"/>
              </a:rPr>
              <a:t>ضع </a:t>
            </a:r>
            <a:r>
              <a:rPr lang="ar-EG" sz="4000" b="1" dirty="0">
                <a:latin typeface="Calibri" pitchFamily="34" charset="0"/>
              </a:rPr>
              <a:t>علامة</a:t>
            </a:r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5400" b="1" dirty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 على الحصان الواقع </a:t>
            </a:r>
            <a:r>
              <a:rPr lang="ar-EG" sz="4000" b="1" dirty="0" smtClean="0">
                <a:latin typeface="Calibri" pitchFamily="34" charset="0"/>
              </a:rPr>
              <a:t>بعد الحصان الرمادي.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4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latin typeface="Calibri" pitchFamily="34" charset="0"/>
              </a:rPr>
              <a:t>4</a:t>
            </a:r>
            <a:endParaRPr lang="ar-EG" sz="6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>
            <a:lum bright="-8000" contrast="48000"/>
          </a:blip>
          <a:srcRect/>
          <a:stretch>
            <a:fillRect/>
          </a:stretch>
        </p:blipFill>
        <p:spPr bwMode="auto">
          <a:xfrm>
            <a:off x="152400" y="2819400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90800" y="3581400"/>
            <a:ext cx="2514600" cy="31242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Multiply 6"/>
          <p:cNvSpPr/>
          <p:nvPr/>
        </p:nvSpPr>
        <p:spPr>
          <a:xfrm>
            <a:off x="7315200" y="3276600"/>
            <a:ext cx="1600200" cy="2133600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1752600"/>
            <a:ext cx="8102600" cy="3810000"/>
            <a:chOff x="615799" y="2453484"/>
            <a:chExt cx="8102113" cy="64008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632460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09885" y="7123402"/>
              <a:ext cx="1408027" cy="1730882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2447925"/>
            <a:ext cx="7696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atin typeface="+mn-lt"/>
                <a:cs typeface="+mj-cs"/>
              </a:rPr>
              <a:t>ح</a:t>
            </a:r>
            <a:r>
              <a:rPr lang="ar-EG" sz="6600" b="1" dirty="0">
                <a:latin typeface="+mn-lt"/>
                <a:cs typeface="+mj-cs"/>
              </a:rPr>
              <a:t>وط البالون الذي يقع فوق الشجرة.</a:t>
            </a:r>
            <a:endParaRPr lang="en-US" sz="6600" b="1" dirty="0">
              <a:latin typeface="+mn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ounded Rectangle 13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" y="1752600"/>
            <a:ext cx="8991600" cy="5029200"/>
            <a:chOff x="76200" y="228600"/>
            <a:chExt cx="8991600" cy="6248400"/>
          </a:xfrm>
        </p:grpSpPr>
        <p:sp>
          <p:nvSpPr>
            <p:cNvPr id="5" name="Rectangle 4"/>
            <p:cNvSpPr/>
            <p:nvPr/>
          </p:nvSpPr>
          <p:spPr>
            <a:xfrm>
              <a:off x="76200" y="228600"/>
              <a:ext cx="8991600" cy="6248400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36000"/>
            </a:blip>
            <a:srcRect t="3750" b="5000"/>
            <a:stretch>
              <a:fillRect/>
            </a:stretch>
          </p:blipFill>
          <p:spPr bwMode="auto">
            <a:xfrm>
              <a:off x="152400" y="304800"/>
              <a:ext cx="8839200" cy="6096000"/>
            </a:xfrm>
            <a:prstGeom prst="roundRect">
              <a:avLst>
                <a:gd name="adj" fmla="val 599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3581400" y="1838325"/>
            <a:ext cx="990600" cy="981075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Rounded Rectangle 13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2362200"/>
            <a:ext cx="8102600" cy="3581400"/>
            <a:chOff x="615799" y="2453484"/>
            <a:chExt cx="8102113" cy="64008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632460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09885" y="7123073"/>
              <a:ext cx="1408027" cy="1731211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02982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+mn-lt"/>
                <a:cs typeface="+mj-cs"/>
              </a:rPr>
              <a:t> </a:t>
            </a:r>
            <a:r>
              <a:rPr lang="ar-EG" sz="4800" b="1" dirty="0" smtClean="0">
                <a:latin typeface="+mn-lt"/>
                <a:cs typeface="+mj-cs"/>
              </a:rPr>
              <a:t>ضع </a:t>
            </a:r>
            <a:r>
              <a:rPr lang="ar-EG" sz="4800" b="1" dirty="0">
                <a:solidFill>
                  <a:srgbClr val="0000FF"/>
                </a:solidFill>
                <a:latin typeface="+mn-lt"/>
                <a:cs typeface="+mj-cs"/>
              </a:rPr>
              <a:t>خطاً</a:t>
            </a:r>
            <a:r>
              <a:rPr lang="ar-EG" sz="4800" b="1" dirty="0">
                <a:latin typeface="+mn-lt"/>
                <a:cs typeface="+mj-cs"/>
              </a:rPr>
              <a:t> تحت الطائر الواقع في </a:t>
            </a:r>
            <a:r>
              <a:rPr lang="ar-EG" sz="4800" b="1" dirty="0" smtClean="0">
                <a:latin typeface="+mn-lt"/>
                <a:cs typeface="+mj-cs"/>
              </a:rPr>
              <a:t>الوسط</a:t>
            </a:r>
            <a:r>
              <a:rPr lang="ar-EG" sz="4800" b="1" dirty="0" smtClean="0">
                <a:latin typeface="+mn-lt"/>
                <a:cs typeface="+mj-cs"/>
              </a:rPr>
              <a:t>.</a:t>
            </a:r>
            <a:endParaRPr lang="en-US" sz="4800" b="1" dirty="0">
              <a:latin typeface="+mn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ounded Rectangle 3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6k7butd5l5ob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28600"/>
            <a:ext cx="2286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lum bright="-24000" contrast="52000"/>
          </a:blip>
          <a:srcRect/>
          <a:stretch>
            <a:fillRect/>
          </a:stretch>
        </p:blipFill>
        <p:spPr bwMode="auto">
          <a:xfrm>
            <a:off x="228600" y="28194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flipV="1">
            <a:off x="6172200" y="4876800"/>
            <a:ext cx="1981200" cy="7620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8200" name="TextBox 3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plit orient="vert"/>
    <p:sndAc>
      <p:stSnd>
        <p:snd r:embed="rId3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2362200"/>
            <a:ext cx="8102600" cy="2971800"/>
            <a:chOff x="615799" y="2453484"/>
            <a:chExt cx="8102113" cy="64008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632460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09885" y="7123073"/>
              <a:ext cx="1408027" cy="1731211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81940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 smtClean="0">
                <a:latin typeface="+mn-lt"/>
                <a:cs typeface="+mj-cs"/>
              </a:rPr>
              <a:t>ضع </a:t>
            </a:r>
            <a:r>
              <a:rPr lang="ar-EG" sz="4800" b="1" dirty="0">
                <a:latin typeface="+mn-lt"/>
                <a:cs typeface="+mj-cs"/>
              </a:rPr>
              <a:t>علامة </a:t>
            </a:r>
            <a:r>
              <a:rPr lang="en-US" sz="6000" b="1" dirty="0">
                <a:solidFill>
                  <a:srgbClr val="FF0000"/>
                </a:solidFill>
                <a:latin typeface="+mn-lt"/>
                <a:cs typeface="+mj-cs"/>
              </a:rPr>
              <a:t>x</a:t>
            </a:r>
            <a:r>
              <a:rPr lang="ar-EG" sz="4800" b="1" dirty="0">
                <a:latin typeface="+mn-lt"/>
                <a:cs typeface="+mj-cs"/>
              </a:rPr>
              <a:t>على الطائر الواقع في الأعلى.</a:t>
            </a:r>
            <a:endParaRPr lang="en-US" sz="4800" b="1" dirty="0">
              <a:latin typeface="+mn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ounded Rectangle 3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plit orient="vert"/>
    <p:sndAc>
      <p:stSnd>
        <p:snd r:embed="rId2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6k7butd5l5o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28600"/>
            <a:ext cx="2286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2743200"/>
            <a:ext cx="8991600" cy="396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lum bright="-24000" contrast="52000"/>
          </a:blip>
          <a:srcRect/>
          <a:stretch>
            <a:fillRect/>
          </a:stretch>
        </p:blipFill>
        <p:spPr bwMode="auto">
          <a:xfrm>
            <a:off x="228600" y="28194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flipV="1">
            <a:off x="6172200" y="4876800"/>
            <a:ext cx="1981200" cy="7620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53200" y="2990850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X</a:t>
            </a:r>
            <a:endParaRPr lang="ar-EG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9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8200" name="TextBox 3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split orient="vert"/>
    <p:sndAc>
      <p:stSnd>
        <p:snd r:embed="rId3" name="0333 - click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193</Words>
  <Application>Microsoft Office PowerPoint</Application>
  <PresentationFormat>عرض على الشاشة (3:4)‏</PresentationFormat>
  <Paragraphs>80</Paragraphs>
  <Slides>32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1_Office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اختبار منتصف الفصل</dc:subject>
  <dc:creator>ا/بندر الحازمي</dc:creator>
  <cp:keywords>حقيبة إنجاز المعلم والمعلمة</cp:keywords>
  <cp:lastModifiedBy>toshiba</cp:lastModifiedBy>
  <cp:revision>124</cp:revision>
  <dcterms:created xsi:type="dcterms:W3CDTF">2006-08-16T00:00:00Z</dcterms:created>
  <dcterms:modified xsi:type="dcterms:W3CDTF">2014-07-03T10:11:35Z</dcterms:modified>
</cp:coreProperties>
</file>