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283" autoAdjust="0"/>
    <p:restoredTop sz="94660"/>
  </p:normalViewPr>
  <p:slideViewPr>
    <p:cSldViewPr>
      <p:cViewPr varScale="1">
        <p:scale>
          <a:sx n="44" d="100"/>
          <a:sy n="44" d="100"/>
        </p:scale>
        <p:origin x="-102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cut thruBlk="1"/>
    <p:sndAc>
      <p:stSnd>
        <p:snd r:embed="rId1" name="click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cut thruBlk="1"/>
    <p:sndAc>
      <p:stSnd>
        <p:snd r:embed="rId1" name="click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cut thruBlk="1"/>
    <p:sndAc>
      <p:stSnd>
        <p:snd r:embed="rId1" name="click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cut thruBlk="1"/>
    <p:sndAc>
      <p:stSnd>
        <p:snd r:embed="rId1" name="click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cut thruBlk="1"/>
    <p:sndAc>
      <p:stSnd>
        <p:snd r:embed="rId1" name="click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cut thruBlk="1"/>
    <p:sndAc>
      <p:stSnd>
        <p:snd r:embed="rId1" name="click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cut thruBlk="1"/>
    <p:sndAc>
      <p:stSnd>
        <p:snd r:embed="rId1" name="click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cut thruBlk="1"/>
    <p:sndAc>
      <p:stSnd>
        <p:snd r:embed="rId1" name="click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cut thruBlk="1"/>
    <p:sndAc>
      <p:stSnd>
        <p:snd r:embed="rId1" name="click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cut thruBlk="1"/>
    <p:sndAc>
      <p:stSnd>
        <p:snd r:embed="rId1" name="click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cut thruBlk="1"/>
    <p:sndAc>
      <p:stSnd>
        <p:snd r:embed="rId1" name="click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4FBB3-BACD-46A1-BA63-0A404F170657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7F75B-4BB9-4752-A418-500300A621C9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 thruBlk="1"/>
    <p:sndAc>
      <p:stSnd>
        <p:snd r:embed="rId13" name="click.wav" builtIn="1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audio" Target="../media/audio13.wav"/><Relationship Id="rId4" Type="http://schemas.openxmlformats.org/officeDocument/2006/relationships/audio" Target="../media/audio1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audio" Target="../media/audio13.wav"/><Relationship Id="rId4" Type="http://schemas.openxmlformats.org/officeDocument/2006/relationships/audio" Target="../media/audio1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audio" Target="../media/audio13.wav"/><Relationship Id="rId4" Type="http://schemas.openxmlformats.org/officeDocument/2006/relationships/audio" Target="../media/audio1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audio" Target="../media/audio13.wav"/><Relationship Id="rId4" Type="http://schemas.openxmlformats.org/officeDocument/2006/relationships/audio" Target="../media/audio1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audio" Target="../media/audio13.wav"/><Relationship Id="rId4" Type="http://schemas.openxmlformats.org/officeDocument/2006/relationships/audio" Target="../media/audio12.wav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audio" Target="../media/audio19.wav"/><Relationship Id="rId3" Type="http://schemas.openxmlformats.org/officeDocument/2006/relationships/audio" Target="../media/audio14.wav"/><Relationship Id="rId7" Type="http://schemas.openxmlformats.org/officeDocument/2006/relationships/audio" Target="../media/audio1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7.wav"/><Relationship Id="rId5" Type="http://schemas.openxmlformats.org/officeDocument/2006/relationships/audio" Target="../media/audio16.wav"/><Relationship Id="rId10" Type="http://schemas.openxmlformats.org/officeDocument/2006/relationships/image" Target="../media/image9.jpeg"/><Relationship Id="rId4" Type="http://schemas.openxmlformats.org/officeDocument/2006/relationships/audio" Target="../media/audio15.wav"/><Relationship Id="rId9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audio" Target="../media/audio10.wav"/><Relationship Id="rId4" Type="http://schemas.openxmlformats.org/officeDocument/2006/relationships/audio" Target="../media/audio9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audio" Target="../media/audio10.wav"/><Relationship Id="rId4" Type="http://schemas.openxmlformats.org/officeDocument/2006/relationships/audio" Target="../media/audio9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/>
          <p:cNvSpPr/>
          <p:nvPr/>
        </p:nvSpPr>
        <p:spPr>
          <a:xfrm>
            <a:off x="1428728" y="2285992"/>
            <a:ext cx="5072098" cy="2428892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3" name="مربع نص 2"/>
          <p:cNvSpPr txBox="1"/>
          <p:nvPr/>
        </p:nvSpPr>
        <p:spPr>
          <a:xfrm>
            <a:off x="1857356" y="3143248"/>
            <a:ext cx="40719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000" dirty="0" smtClean="0">
                <a:solidFill>
                  <a:srgbClr val="FFFF00"/>
                </a:solidFill>
              </a:rPr>
              <a:t>اختبار منتصف الفصل</a:t>
            </a:r>
            <a:endParaRPr lang="ar-EG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الاشكال\1 (208)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71438" y="857265"/>
            <a:ext cx="9572626" cy="5072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6643702" y="1285861"/>
            <a:ext cx="714380" cy="908864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3600" dirty="0" smtClean="0">
                <a:solidFill>
                  <a:srgbClr val="C00000"/>
                </a:solidFill>
              </a:rPr>
              <a:t>5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572132" y="1285860"/>
            <a:ext cx="5715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0</a:t>
            </a:r>
            <a:endParaRPr lang="ar-EG" sz="32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143504" y="1714488"/>
            <a:ext cx="150019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+  3</a:t>
            </a:r>
            <a:endParaRPr lang="ar-EG" sz="3200" dirty="0"/>
          </a:p>
        </p:txBody>
      </p:sp>
      <p:cxnSp>
        <p:nvCxnSpPr>
          <p:cNvPr id="7" name="رابط مستقيم 6"/>
          <p:cNvCxnSpPr/>
          <p:nvPr/>
        </p:nvCxnSpPr>
        <p:spPr>
          <a:xfrm rot="10800000" flipV="1">
            <a:off x="5786446" y="2285992"/>
            <a:ext cx="571505" cy="132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مربع نص 13"/>
          <p:cNvSpPr txBox="1"/>
          <p:nvPr/>
        </p:nvSpPr>
        <p:spPr>
          <a:xfrm>
            <a:off x="5357818" y="2383689"/>
            <a:ext cx="92869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800" dirty="0" smtClean="0">
                <a:solidFill>
                  <a:srgbClr val="FF0000"/>
                </a:solidFill>
              </a:rPr>
              <a:t>3</a:t>
            </a:r>
            <a:endParaRPr lang="ar-EG" sz="4800" dirty="0">
              <a:solidFill>
                <a:srgbClr val="FF0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3000364" y="1357298"/>
            <a:ext cx="714380" cy="908864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3600" dirty="0" smtClean="0">
                <a:solidFill>
                  <a:srgbClr val="C00000"/>
                </a:solidFill>
              </a:rPr>
              <a:t>6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1928794" y="1357298"/>
            <a:ext cx="5715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1</a:t>
            </a:r>
            <a:endParaRPr lang="ar-EG" sz="3200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1428728" y="1866888"/>
            <a:ext cx="150019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+  1</a:t>
            </a:r>
            <a:endParaRPr lang="ar-EG" sz="3200" dirty="0"/>
          </a:p>
        </p:txBody>
      </p:sp>
      <p:cxnSp>
        <p:nvCxnSpPr>
          <p:cNvPr id="18" name="رابط مستقيم 17"/>
          <p:cNvCxnSpPr/>
          <p:nvPr/>
        </p:nvCxnSpPr>
        <p:spPr>
          <a:xfrm rot="10800000" flipV="1">
            <a:off x="2071669" y="2357430"/>
            <a:ext cx="571505" cy="132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مربع نص 18"/>
          <p:cNvSpPr txBox="1"/>
          <p:nvPr/>
        </p:nvSpPr>
        <p:spPr>
          <a:xfrm>
            <a:off x="1643042" y="2383689"/>
            <a:ext cx="92869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800" dirty="0" smtClean="0">
                <a:solidFill>
                  <a:srgbClr val="FF0000"/>
                </a:solidFill>
              </a:rPr>
              <a:t>2</a:t>
            </a:r>
            <a:endParaRPr lang="ar-EG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o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o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14" grpId="0"/>
      <p:bldP spid="15" grpId="0" animBg="1"/>
      <p:bldP spid="16" grpId="0"/>
      <p:bldP spid="17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الاشكال\1 (208)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71438" y="857265"/>
            <a:ext cx="9572626" cy="5072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6786578" y="1285861"/>
            <a:ext cx="714380" cy="908864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3600" dirty="0" smtClean="0">
                <a:solidFill>
                  <a:srgbClr val="C00000"/>
                </a:solidFill>
              </a:rPr>
              <a:t>7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786446" y="1285860"/>
            <a:ext cx="5715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9</a:t>
            </a:r>
            <a:endParaRPr lang="ar-EG" sz="32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357818" y="1714488"/>
            <a:ext cx="150019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+  9</a:t>
            </a:r>
            <a:endParaRPr lang="ar-EG" sz="3200" dirty="0"/>
          </a:p>
        </p:txBody>
      </p:sp>
      <p:cxnSp>
        <p:nvCxnSpPr>
          <p:cNvPr id="6" name="رابط مستقيم 5"/>
          <p:cNvCxnSpPr/>
          <p:nvPr/>
        </p:nvCxnSpPr>
        <p:spPr>
          <a:xfrm rot="10800000" flipV="1">
            <a:off x="6000760" y="2214554"/>
            <a:ext cx="571505" cy="132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مربع نص 6"/>
          <p:cNvSpPr txBox="1"/>
          <p:nvPr/>
        </p:nvSpPr>
        <p:spPr>
          <a:xfrm>
            <a:off x="5857884" y="2230931"/>
            <a:ext cx="92869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EG" sz="4400" dirty="0" smtClean="0">
                <a:solidFill>
                  <a:srgbClr val="FF0000"/>
                </a:solidFill>
              </a:rPr>
              <a:t>18</a:t>
            </a:r>
            <a:endParaRPr lang="ar-EG" sz="4400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143240" y="1357298"/>
            <a:ext cx="714380" cy="908864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3600" dirty="0" smtClean="0">
                <a:solidFill>
                  <a:srgbClr val="C00000"/>
                </a:solidFill>
              </a:rPr>
              <a:t>8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928794" y="1357298"/>
            <a:ext cx="5715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6</a:t>
            </a:r>
            <a:endParaRPr lang="ar-EG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500166" y="1714488"/>
            <a:ext cx="150019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+  4</a:t>
            </a:r>
            <a:endParaRPr lang="ar-EG" sz="3200" dirty="0"/>
          </a:p>
        </p:txBody>
      </p:sp>
      <p:cxnSp>
        <p:nvCxnSpPr>
          <p:cNvPr id="11" name="رابط مستقيم 10"/>
          <p:cNvCxnSpPr/>
          <p:nvPr/>
        </p:nvCxnSpPr>
        <p:spPr>
          <a:xfrm rot="10800000" flipV="1">
            <a:off x="2214545" y="2272721"/>
            <a:ext cx="571505" cy="132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مربع نص 11"/>
          <p:cNvSpPr txBox="1"/>
          <p:nvPr/>
        </p:nvSpPr>
        <p:spPr>
          <a:xfrm>
            <a:off x="1928794" y="2214554"/>
            <a:ext cx="92869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solidFill>
                  <a:srgbClr val="FF0000"/>
                </a:solidFill>
              </a:rPr>
              <a:t>10</a:t>
            </a:r>
            <a:endParaRPr lang="ar-EG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o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o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7" grpId="0"/>
      <p:bldP spid="8" grpId="0" animBg="1"/>
      <p:bldP spid="9" grpId="0"/>
      <p:bldP spid="10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الاشكال\1 (208)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71438" y="857265"/>
            <a:ext cx="9572626" cy="5072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6786578" y="1285861"/>
            <a:ext cx="714380" cy="908864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3600" dirty="0" smtClean="0">
                <a:solidFill>
                  <a:srgbClr val="C00000"/>
                </a:solidFill>
              </a:rPr>
              <a:t>9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857884" y="1285860"/>
            <a:ext cx="5715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9</a:t>
            </a:r>
            <a:endParaRPr lang="ar-EG" sz="32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357818" y="1714488"/>
            <a:ext cx="150019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+  5</a:t>
            </a:r>
            <a:endParaRPr lang="ar-EG" sz="3200" dirty="0"/>
          </a:p>
        </p:txBody>
      </p:sp>
      <p:cxnSp>
        <p:nvCxnSpPr>
          <p:cNvPr id="6" name="رابط مستقيم 5"/>
          <p:cNvCxnSpPr/>
          <p:nvPr/>
        </p:nvCxnSpPr>
        <p:spPr>
          <a:xfrm rot="10800000" flipV="1">
            <a:off x="6072197" y="2214554"/>
            <a:ext cx="571505" cy="132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مربع نص 7"/>
          <p:cNvSpPr txBox="1"/>
          <p:nvPr/>
        </p:nvSpPr>
        <p:spPr>
          <a:xfrm>
            <a:off x="3000364" y="1392249"/>
            <a:ext cx="928694" cy="822305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3200" dirty="0" smtClean="0">
                <a:solidFill>
                  <a:srgbClr val="C00000"/>
                </a:solidFill>
              </a:rPr>
              <a:t>10</a:t>
            </a:r>
            <a:endParaRPr lang="ar-EG" sz="3200" dirty="0">
              <a:solidFill>
                <a:srgbClr val="C0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2000232" y="1357298"/>
            <a:ext cx="5715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5</a:t>
            </a:r>
            <a:endParaRPr lang="ar-EG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500166" y="1785926"/>
            <a:ext cx="150019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+  5</a:t>
            </a:r>
            <a:endParaRPr lang="ar-EG" sz="3200" dirty="0"/>
          </a:p>
        </p:txBody>
      </p:sp>
      <p:cxnSp>
        <p:nvCxnSpPr>
          <p:cNvPr id="11" name="رابط مستقيم 10"/>
          <p:cNvCxnSpPr/>
          <p:nvPr/>
        </p:nvCxnSpPr>
        <p:spPr>
          <a:xfrm rot="10800000" flipV="1">
            <a:off x="2214545" y="2366954"/>
            <a:ext cx="571505" cy="132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مربع نص 11"/>
          <p:cNvSpPr txBox="1"/>
          <p:nvPr/>
        </p:nvSpPr>
        <p:spPr>
          <a:xfrm>
            <a:off x="1928794" y="2285992"/>
            <a:ext cx="92869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000" dirty="0" smtClean="0">
                <a:solidFill>
                  <a:srgbClr val="FF0000"/>
                </a:solidFill>
              </a:rPr>
              <a:t>10</a:t>
            </a:r>
            <a:endParaRPr lang="ar-EG" sz="4000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5929322" y="2201283"/>
            <a:ext cx="92869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solidFill>
                  <a:srgbClr val="FF0000"/>
                </a:solidFill>
              </a:rPr>
              <a:t>14</a:t>
            </a:r>
            <a:endParaRPr lang="ar-EG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o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o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8" grpId="0" animBg="1"/>
      <p:bldP spid="9" grpId="0"/>
      <p:bldP spid="10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الاشكال\1 (208)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71438" y="857265"/>
            <a:ext cx="9572626" cy="5072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6715140" y="1285861"/>
            <a:ext cx="1143008" cy="908864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3600" dirty="0" smtClean="0">
                <a:solidFill>
                  <a:srgbClr val="C00000"/>
                </a:solidFill>
              </a:rPr>
              <a:t>11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857884" y="1285860"/>
            <a:ext cx="5715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8</a:t>
            </a:r>
            <a:endParaRPr lang="ar-EG" sz="32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357818" y="1714488"/>
            <a:ext cx="150019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+  8</a:t>
            </a:r>
            <a:endParaRPr lang="ar-EG" sz="3200" dirty="0"/>
          </a:p>
        </p:txBody>
      </p:sp>
      <p:cxnSp>
        <p:nvCxnSpPr>
          <p:cNvPr id="6" name="رابط مستقيم 5"/>
          <p:cNvCxnSpPr/>
          <p:nvPr/>
        </p:nvCxnSpPr>
        <p:spPr>
          <a:xfrm rot="10800000" flipV="1">
            <a:off x="6072197" y="2285992"/>
            <a:ext cx="571505" cy="132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مربع نص 6"/>
          <p:cNvSpPr txBox="1"/>
          <p:nvPr/>
        </p:nvSpPr>
        <p:spPr>
          <a:xfrm>
            <a:off x="5786446" y="2214554"/>
            <a:ext cx="92869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solidFill>
                  <a:srgbClr val="FF0000"/>
                </a:solidFill>
              </a:rPr>
              <a:t>16</a:t>
            </a:r>
            <a:endParaRPr lang="ar-EG" sz="4400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2714612" y="1357298"/>
            <a:ext cx="1143008" cy="908864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3600" dirty="0" smtClean="0">
                <a:solidFill>
                  <a:srgbClr val="C00000"/>
                </a:solidFill>
              </a:rPr>
              <a:t>12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857356" y="1486903"/>
            <a:ext cx="5715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4</a:t>
            </a:r>
            <a:endParaRPr lang="ar-EG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357290" y="1857364"/>
            <a:ext cx="150019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+  7</a:t>
            </a:r>
            <a:endParaRPr lang="ar-EG" sz="3200" dirty="0"/>
          </a:p>
        </p:txBody>
      </p:sp>
      <p:cxnSp>
        <p:nvCxnSpPr>
          <p:cNvPr id="11" name="رابط مستقيم 10"/>
          <p:cNvCxnSpPr/>
          <p:nvPr/>
        </p:nvCxnSpPr>
        <p:spPr>
          <a:xfrm rot="10800000" flipV="1">
            <a:off x="2000231" y="2357430"/>
            <a:ext cx="571505" cy="132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مربع نص 11"/>
          <p:cNvSpPr txBox="1"/>
          <p:nvPr/>
        </p:nvSpPr>
        <p:spPr>
          <a:xfrm>
            <a:off x="1714480" y="2285992"/>
            <a:ext cx="92869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000" dirty="0" smtClean="0">
                <a:solidFill>
                  <a:srgbClr val="FF0000"/>
                </a:solidFill>
              </a:rPr>
              <a:t>11</a:t>
            </a:r>
            <a:endParaRPr lang="ar-EG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o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o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7" grpId="0"/>
      <p:bldP spid="8" grpId="0" animBg="1"/>
      <p:bldP spid="9" grpId="0"/>
      <p:bldP spid="10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الاشكال\1 (208)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71438" y="857265"/>
            <a:ext cx="9572626" cy="5072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6715140" y="1285861"/>
            <a:ext cx="1143008" cy="908864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3600" dirty="0" smtClean="0">
                <a:solidFill>
                  <a:srgbClr val="C00000"/>
                </a:solidFill>
              </a:rPr>
              <a:t>13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786314" y="1285860"/>
            <a:ext cx="5715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7</a:t>
            </a:r>
            <a:endParaRPr lang="ar-EG" sz="32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4286248" y="1701217"/>
            <a:ext cx="150019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+  5</a:t>
            </a:r>
            <a:endParaRPr lang="ar-EG" sz="3200" dirty="0"/>
          </a:p>
        </p:txBody>
      </p:sp>
      <p:cxnSp>
        <p:nvCxnSpPr>
          <p:cNvPr id="6" name="رابط مستقيم 5"/>
          <p:cNvCxnSpPr/>
          <p:nvPr/>
        </p:nvCxnSpPr>
        <p:spPr>
          <a:xfrm rot="10800000" flipV="1">
            <a:off x="4929189" y="2214554"/>
            <a:ext cx="571505" cy="132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مربع نص 6"/>
          <p:cNvSpPr txBox="1"/>
          <p:nvPr/>
        </p:nvSpPr>
        <p:spPr>
          <a:xfrm>
            <a:off x="4714876" y="2143116"/>
            <a:ext cx="92869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solidFill>
                  <a:srgbClr val="FF0000"/>
                </a:solidFill>
              </a:rPr>
              <a:t>12</a:t>
            </a:r>
            <a:endParaRPr lang="ar-EG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o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الاشكال\1 (158).WM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61955" y="500042"/>
            <a:ext cx="8696325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544558" y="1000108"/>
            <a:ext cx="39565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4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أحل المسألة الآتية: </a:t>
            </a:r>
            <a:endParaRPr kumimoji="0" lang="ar-EG" sz="5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42910" y="1928802"/>
            <a:ext cx="657226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قطفت خديجة 6 وردات من زهرة البابونج، وقطفت أختها 8 من زهرة البابونج أيضًا من حديقة المنزل، كم زهرة قطفت الأختان؟ </a:t>
            </a:r>
            <a:endParaRPr kumimoji="0" lang="ar-EG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7429520" y="1857364"/>
            <a:ext cx="1000132" cy="1283910"/>
          </a:xfrm>
          <a:prstGeom prst="flowChartDecision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ar-EG" sz="3600" dirty="0" smtClean="0">
                <a:solidFill>
                  <a:srgbClr val="C00000"/>
                </a:solidFill>
              </a:rPr>
              <a:t>4</a:t>
            </a:r>
            <a:endParaRPr lang="ar-EG" sz="3600" dirty="0">
              <a:solidFill>
                <a:srgbClr val="C00000"/>
              </a:solidFill>
            </a:endParaRPr>
          </a:p>
        </p:txBody>
      </p:sp>
      <p:pic>
        <p:nvPicPr>
          <p:cNvPr id="6" name="صورة 5" descr="9e722b2168f8fd68e0678b2691d9f4c7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14348" y="3429000"/>
            <a:ext cx="692948" cy="714380"/>
          </a:xfrm>
          <a:prstGeom prst="rect">
            <a:avLst/>
          </a:prstGeom>
        </p:spPr>
      </p:pic>
      <p:pic>
        <p:nvPicPr>
          <p:cNvPr id="11" name="صورة 10" descr="9e722b2168f8fd68e0678b2691d9f4c7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664474" y="3429000"/>
            <a:ext cx="692948" cy="714380"/>
          </a:xfrm>
          <a:prstGeom prst="rect">
            <a:avLst/>
          </a:prstGeom>
        </p:spPr>
      </p:pic>
      <p:pic>
        <p:nvPicPr>
          <p:cNvPr id="12" name="صورة 11" descr="9e722b2168f8fd68e0678b2691d9f4c7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14348" y="4214818"/>
            <a:ext cx="692948" cy="714380"/>
          </a:xfrm>
          <a:prstGeom prst="rect">
            <a:avLst/>
          </a:prstGeom>
        </p:spPr>
      </p:pic>
      <p:pic>
        <p:nvPicPr>
          <p:cNvPr id="13" name="صورة 12" descr="9e722b2168f8fd68e0678b2691d9f4c7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593036" y="4214818"/>
            <a:ext cx="692948" cy="714380"/>
          </a:xfrm>
          <a:prstGeom prst="rect">
            <a:avLst/>
          </a:prstGeom>
        </p:spPr>
      </p:pic>
      <p:pic>
        <p:nvPicPr>
          <p:cNvPr id="14" name="صورة 13" descr="9e722b2168f8fd68e0678b2691d9f4c7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14348" y="5000636"/>
            <a:ext cx="692948" cy="714380"/>
          </a:xfrm>
          <a:prstGeom prst="rect">
            <a:avLst/>
          </a:prstGeom>
        </p:spPr>
      </p:pic>
      <p:pic>
        <p:nvPicPr>
          <p:cNvPr id="15" name="صورة 14" descr="9e722b2168f8fd68e0678b2691d9f4c7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593036" y="5000636"/>
            <a:ext cx="692948" cy="714380"/>
          </a:xfrm>
          <a:prstGeom prst="rect">
            <a:avLst/>
          </a:prstGeom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705016" y="4058671"/>
            <a:ext cx="453681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............. </a:t>
            </a:r>
            <a:r>
              <a:rPr kumimoji="0" lang="ar-EG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ar-EG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EG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...............</a:t>
            </a:r>
            <a:r>
              <a:rPr kumimoji="0" lang="ar-EG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</a:t>
            </a:r>
            <a:r>
              <a:rPr kumimoji="0" lang="ar-EG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....................</a:t>
            </a:r>
            <a:r>
              <a:rPr kumimoji="0" lang="ar-EG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وردة </a:t>
            </a:r>
            <a:endParaRPr kumimoji="0" lang="ar-EG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6715140" y="3955325"/>
            <a:ext cx="121444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800" dirty="0" smtClean="0">
                <a:solidFill>
                  <a:srgbClr val="FF0000"/>
                </a:solidFill>
              </a:rPr>
              <a:t>6</a:t>
            </a:r>
            <a:endParaRPr lang="ar-EG" sz="3600" dirty="0">
              <a:solidFill>
                <a:srgbClr val="FF0000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5357818" y="3929066"/>
            <a:ext cx="121444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800" dirty="0" smtClean="0">
                <a:solidFill>
                  <a:srgbClr val="FF0000"/>
                </a:solidFill>
              </a:rPr>
              <a:t>8</a:t>
            </a:r>
            <a:endParaRPr lang="ar-EG" sz="3600" dirty="0">
              <a:solidFill>
                <a:srgbClr val="FF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4214810" y="4000504"/>
            <a:ext cx="121444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solidFill>
                  <a:srgbClr val="FF0000"/>
                </a:solidFill>
              </a:rPr>
              <a:t>14</a:t>
            </a:r>
            <a:endParaRPr lang="ar-EG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Notif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coingra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ached_butto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22530" grpId="0"/>
      <p:bldP spid="5" grpId="0" animBg="1"/>
      <p:bldP spid="22531" grpId="0"/>
      <p:bldP spid="17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21180962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28728" y="1638297"/>
            <a:ext cx="6715172" cy="3005149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1500166" y="2500306"/>
            <a:ext cx="542928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7200" dirty="0" smtClean="0">
                <a:solidFill>
                  <a:srgbClr val="C00000"/>
                </a:solidFill>
              </a:rPr>
              <a:t>الدروس1-4  </a:t>
            </a:r>
            <a:endParaRPr lang="ar-EG" sz="7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259411_122394530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5852" y="1500174"/>
            <a:ext cx="6143668" cy="1714512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63966" y="1883623"/>
            <a:ext cx="360066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5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أَجِدُ نَاتِجَ </a:t>
            </a:r>
            <a:r>
              <a:rPr kumimoji="0" lang="ar-EG" sz="5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الْجَمْعِ </a:t>
            </a:r>
            <a:endParaRPr kumimoji="0" lang="ar-EG" sz="6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000760" y="561072"/>
            <a:ext cx="1000132" cy="1439168"/>
          </a:xfrm>
          <a:prstGeom prst="star12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4400" dirty="0" smtClean="0">
                <a:solidFill>
                  <a:srgbClr val="C00000"/>
                </a:solidFill>
              </a:rPr>
              <a:t>1</a:t>
            </a:r>
            <a:endParaRPr lang="ar-EG" sz="4400" dirty="0">
              <a:solidFill>
                <a:srgbClr val="C0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928794" y="2285992"/>
            <a:ext cx="5786478" cy="3429024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5" name="مربع نص 4"/>
          <p:cNvSpPr txBox="1"/>
          <p:nvPr/>
        </p:nvSpPr>
        <p:spPr>
          <a:xfrm>
            <a:off x="5500694" y="2571744"/>
            <a:ext cx="9286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dirty="0" smtClean="0"/>
              <a:t>5</a:t>
            </a:r>
            <a:endParaRPr lang="ar-EG" sz="36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5929322" y="3139859"/>
            <a:ext cx="9286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dirty="0" smtClean="0"/>
              <a:t>+ 1</a:t>
            </a:r>
            <a:endParaRPr lang="ar-EG" sz="3600" dirty="0"/>
          </a:p>
        </p:txBody>
      </p:sp>
      <p:cxnSp>
        <p:nvCxnSpPr>
          <p:cNvPr id="8" name="رابط مستقيم 7"/>
          <p:cNvCxnSpPr/>
          <p:nvPr/>
        </p:nvCxnSpPr>
        <p:spPr>
          <a:xfrm rot="10800000">
            <a:off x="5786446" y="3714752"/>
            <a:ext cx="100013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مربع نص 11"/>
          <p:cNvSpPr txBox="1"/>
          <p:nvPr/>
        </p:nvSpPr>
        <p:spPr>
          <a:xfrm>
            <a:off x="5500694" y="3786190"/>
            <a:ext cx="135732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FF0000"/>
                </a:solidFill>
              </a:rPr>
              <a:t>6</a:t>
            </a:r>
            <a:endParaRPr lang="ar-EG" sz="4400" b="1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928926" y="2643182"/>
            <a:ext cx="9286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dirty="0" smtClean="0"/>
              <a:t>1</a:t>
            </a:r>
            <a:endParaRPr lang="ar-EG" sz="3600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3357554" y="3143248"/>
            <a:ext cx="9286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dirty="0" smtClean="0"/>
              <a:t>+ 5</a:t>
            </a:r>
            <a:endParaRPr lang="ar-EG" sz="3600" dirty="0"/>
          </a:p>
        </p:txBody>
      </p:sp>
      <p:cxnSp>
        <p:nvCxnSpPr>
          <p:cNvPr id="15" name="رابط مستقيم 14"/>
          <p:cNvCxnSpPr/>
          <p:nvPr/>
        </p:nvCxnSpPr>
        <p:spPr>
          <a:xfrm rot="10800000">
            <a:off x="3214678" y="3786190"/>
            <a:ext cx="100013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مربع نص 15"/>
          <p:cNvSpPr txBox="1"/>
          <p:nvPr/>
        </p:nvSpPr>
        <p:spPr>
          <a:xfrm>
            <a:off x="3071802" y="3714752"/>
            <a:ext cx="135732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FF0000"/>
                </a:solidFill>
              </a:rPr>
              <a:t>6</a:t>
            </a:r>
            <a:endParaRPr lang="ar-EG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mpt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mpt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6" grpId="0"/>
      <p:bldP spid="12" grpId="0"/>
      <p:bldP spid="13" grpId="0"/>
      <p:bldP spid="14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000760" y="561072"/>
            <a:ext cx="1000132" cy="1439168"/>
          </a:xfrm>
          <a:prstGeom prst="star12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4400" dirty="0" smtClean="0">
                <a:solidFill>
                  <a:srgbClr val="C00000"/>
                </a:solidFill>
              </a:rPr>
              <a:t>2</a:t>
            </a:r>
            <a:endParaRPr lang="ar-EG" sz="4400" dirty="0">
              <a:solidFill>
                <a:srgbClr val="C0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2500298" y="2285992"/>
            <a:ext cx="5214974" cy="3429024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4" name="مربع نص 3"/>
          <p:cNvSpPr txBox="1"/>
          <p:nvPr/>
        </p:nvSpPr>
        <p:spPr>
          <a:xfrm>
            <a:off x="6000760" y="2571744"/>
            <a:ext cx="9286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dirty="0" smtClean="0"/>
              <a:t>7</a:t>
            </a:r>
            <a:endParaRPr lang="ar-EG" sz="36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6357950" y="3071810"/>
            <a:ext cx="9286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dirty="0" smtClean="0"/>
              <a:t>+ 0</a:t>
            </a:r>
            <a:endParaRPr lang="ar-EG" sz="3600" dirty="0"/>
          </a:p>
        </p:txBody>
      </p:sp>
      <p:cxnSp>
        <p:nvCxnSpPr>
          <p:cNvPr id="6" name="رابط مستقيم 5"/>
          <p:cNvCxnSpPr/>
          <p:nvPr/>
        </p:nvCxnSpPr>
        <p:spPr>
          <a:xfrm rot="10800000">
            <a:off x="6215074" y="3643314"/>
            <a:ext cx="100013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مربع نص 6"/>
          <p:cNvSpPr txBox="1"/>
          <p:nvPr/>
        </p:nvSpPr>
        <p:spPr>
          <a:xfrm>
            <a:off x="3786182" y="2571744"/>
            <a:ext cx="9286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dirty="0" smtClean="0"/>
              <a:t>0</a:t>
            </a:r>
            <a:endParaRPr lang="ar-EG" sz="36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4143372" y="3071810"/>
            <a:ext cx="9286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dirty="0" smtClean="0"/>
              <a:t>+ 7</a:t>
            </a:r>
            <a:endParaRPr lang="ar-EG" sz="3600" dirty="0"/>
          </a:p>
        </p:txBody>
      </p:sp>
      <p:cxnSp>
        <p:nvCxnSpPr>
          <p:cNvPr id="9" name="رابط مستقيم 8"/>
          <p:cNvCxnSpPr/>
          <p:nvPr/>
        </p:nvCxnSpPr>
        <p:spPr>
          <a:xfrm rot="10800000">
            <a:off x="4000496" y="3643314"/>
            <a:ext cx="100013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مربع نص 9"/>
          <p:cNvSpPr txBox="1"/>
          <p:nvPr/>
        </p:nvSpPr>
        <p:spPr>
          <a:xfrm>
            <a:off x="6000760" y="3571876"/>
            <a:ext cx="135732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800" b="1" dirty="0" smtClean="0">
                <a:solidFill>
                  <a:srgbClr val="FF0000"/>
                </a:solidFill>
              </a:rPr>
              <a:t>7</a:t>
            </a:r>
            <a:endParaRPr lang="ar-EG" sz="4800" b="1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3643306" y="3571876"/>
            <a:ext cx="135732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800" b="1" dirty="0" smtClean="0">
                <a:solidFill>
                  <a:srgbClr val="FF0000"/>
                </a:solidFill>
              </a:rPr>
              <a:t>7</a:t>
            </a:r>
            <a:endParaRPr lang="ar-EG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mpt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p_empt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7" grpId="0"/>
      <p:bldP spid="8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Documents and Settings\Asmaa\Desktop\الاشكال\1 (54)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643050"/>
            <a:ext cx="914400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500195" y="1857364"/>
            <a:ext cx="614363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أَعُدًّ تَصَاعُدِيِّا لِأَجِدَ نَاتِجَ الْجَمْعِ مُسْتَعْمٍلًا خَطَّ الأَعْدَادِ: </a:t>
            </a:r>
            <a:endParaRPr kumimoji="0" lang="ar-EG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مجموعة 50"/>
          <p:cNvGrpSpPr/>
          <p:nvPr/>
        </p:nvGrpSpPr>
        <p:grpSpPr>
          <a:xfrm>
            <a:off x="500034" y="3899135"/>
            <a:ext cx="8286808" cy="1114772"/>
            <a:chOff x="500034" y="3899135"/>
            <a:chExt cx="8286808" cy="1114772"/>
          </a:xfrm>
        </p:grpSpPr>
        <p:grpSp>
          <p:nvGrpSpPr>
            <p:cNvPr id="50" name="مجموعة 49"/>
            <p:cNvGrpSpPr/>
            <p:nvPr/>
          </p:nvGrpSpPr>
          <p:grpSpPr>
            <a:xfrm>
              <a:off x="500034" y="3899135"/>
              <a:ext cx="8286808" cy="1114772"/>
              <a:chOff x="500034" y="3613383"/>
              <a:chExt cx="8286808" cy="1114772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7500958" y="4120226"/>
                <a:ext cx="714380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EG" sz="2800" b="1" dirty="0" smtClean="0">
                    <a:solidFill>
                      <a:srgbClr val="FF0000"/>
                    </a:solidFill>
                  </a:rPr>
                  <a:t>19</a:t>
                </a:r>
                <a:endParaRPr lang="ar-EG" sz="28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49" name="مجموعة 48"/>
              <p:cNvGrpSpPr/>
              <p:nvPr/>
            </p:nvGrpSpPr>
            <p:grpSpPr>
              <a:xfrm>
                <a:off x="500034" y="3613383"/>
                <a:ext cx="8286808" cy="1114772"/>
                <a:chOff x="500034" y="3613383"/>
                <a:chExt cx="8286808" cy="1114772"/>
              </a:xfrm>
            </p:grpSpPr>
            <p:grpSp>
              <p:nvGrpSpPr>
                <p:cNvPr id="48" name="مجموعة 47"/>
                <p:cNvGrpSpPr/>
                <p:nvPr/>
              </p:nvGrpSpPr>
              <p:grpSpPr>
                <a:xfrm>
                  <a:off x="500034" y="3613383"/>
                  <a:ext cx="8286808" cy="1114772"/>
                  <a:chOff x="500034" y="3626654"/>
                  <a:chExt cx="8286808" cy="1114772"/>
                </a:xfrm>
              </p:grpSpPr>
              <p:sp>
                <p:nvSpPr>
                  <p:cNvPr id="34" name="مربع نص 33"/>
                  <p:cNvSpPr txBox="1"/>
                  <p:nvPr/>
                </p:nvSpPr>
                <p:spPr>
                  <a:xfrm>
                    <a:off x="1785918" y="4143380"/>
                    <a:ext cx="285752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ar-EG" sz="3200" b="1" dirty="0" smtClean="0">
                        <a:solidFill>
                          <a:srgbClr val="FF0000"/>
                        </a:solidFill>
                      </a:rPr>
                      <a:t>4</a:t>
                    </a:r>
                    <a:endParaRPr lang="ar-EG" sz="3200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35" name="مربع نص 34"/>
                  <p:cNvSpPr txBox="1"/>
                  <p:nvPr/>
                </p:nvSpPr>
                <p:spPr>
                  <a:xfrm>
                    <a:off x="3500430" y="4143380"/>
                    <a:ext cx="642942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ar-EG" sz="3200" b="1" dirty="0" smtClean="0">
                        <a:solidFill>
                          <a:srgbClr val="FF0000"/>
                        </a:solidFill>
                      </a:rPr>
                      <a:t>10</a:t>
                    </a:r>
                    <a:endParaRPr lang="ar-EG" sz="3200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36" name="مربع نص 35"/>
                  <p:cNvSpPr txBox="1"/>
                  <p:nvPr/>
                </p:nvSpPr>
                <p:spPr>
                  <a:xfrm>
                    <a:off x="4000496" y="4143380"/>
                    <a:ext cx="642942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ar-EG" sz="3200" b="1" dirty="0" smtClean="0">
                        <a:solidFill>
                          <a:srgbClr val="FF0000"/>
                        </a:solidFill>
                      </a:rPr>
                      <a:t>11</a:t>
                    </a:r>
                    <a:endParaRPr lang="ar-EG" sz="3200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37" name="مربع نص 36"/>
                  <p:cNvSpPr txBox="1"/>
                  <p:nvPr/>
                </p:nvSpPr>
                <p:spPr>
                  <a:xfrm>
                    <a:off x="4357686" y="4143380"/>
                    <a:ext cx="714380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ar-EG" sz="3200" b="1" dirty="0" smtClean="0">
                        <a:solidFill>
                          <a:srgbClr val="FF0000"/>
                        </a:solidFill>
                      </a:rPr>
                      <a:t>12</a:t>
                    </a:r>
                    <a:endParaRPr lang="ar-EG" sz="3200" b="1" dirty="0">
                      <a:solidFill>
                        <a:srgbClr val="FF0000"/>
                      </a:solidFill>
                    </a:endParaRPr>
                  </a:p>
                </p:txBody>
              </p:sp>
              <p:grpSp>
                <p:nvGrpSpPr>
                  <p:cNvPr id="47" name="مجموعة 46"/>
                  <p:cNvGrpSpPr/>
                  <p:nvPr/>
                </p:nvGrpSpPr>
                <p:grpSpPr>
                  <a:xfrm>
                    <a:off x="500034" y="3626654"/>
                    <a:ext cx="8286808" cy="1114772"/>
                    <a:chOff x="500034" y="3639925"/>
                    <a:chExt cx="8286808" cy="1114772"/>
                  </a:xfrm>
                </p:grpSpPr>
                <p:grpSp>
                  <p:nvGrpSpPr>
                    <p:cNvPr id="4" name="مجموعة 3"/>
                    <p:cNvGrpSpPr/>
                    <p:nvPr/>
                  </p:nvGrpSpPr>
                  <p:grpSpPr>
                    <a:xfrm>
                      <a:off x="500034" y="3639925"/>
                      <a:ext cx="8286808" cy="1114772"/>
                      <a:chOff x="571472" y="5072074"/>
                      <a:chExt cx="8286808" cy="1114772"/>
                    </a:xfrm>
                  </p:grpSpPr>
                  <p:cxnSp>
                    <p:nvCxnSpPr>
                      <p:cNvPr id="5" name="رابط كسهم مستقيم 4"/>
                      <p:cNvCxnSpPr/>
                      <p:nvPr/>
                    </p:nvCxnSpPr>
                    <p:spPr>
                      <a:xfrm rot="10800000">
                        <a:off x="571472" y="5357827"/>
                        <a:ext cx="8286808" cy="3389"/>
                      </a:xfrm>
                      <a:prstGeom prst="straightConnector1">
                        <a:avLst/>
                      </a:prstGeom>
                      <a:ln w="104775">
                        <a:solidFill>
                          <a:srgbClr val="FF0000"/>
                        </a:solidFill>
                        <a:headEnd type="arrow"/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" name="رابط مستقيم 5"/>
                      <p:cNvCxnSpPr/>
                      <p:nvPr/>
                    </p:nvCxnSpPr>
                    <p:spPr>
                      <a:xfrm rot="5400000">
                        <a:off x="820711" y="5325496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" name="رابط مستقيم 6"/>
                      <p:cNvCxnSpPr/>
                      <p:nvPr/>
                    </p:nvCxnSpPr>
                    <p:spPr>
                      <a:xfrm rot="5400000">
                        <a:off x="1393009" y="5322107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" name="رابط مستقيم 7"/>
                      <p:cNvCxnSpPr/>
                      <p:nvPr/>
                    </p:nvCxnSpPr>
                    <p:spPr>
                      <a:xfrm rot="5400000">
                        <a:off x="1964513" y="5322107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" name="رابط مستقيم 8"/>
                      <p:cNvCxnSpPr/>
                      <p:nvPr/>
                    </p:nvCxnSpPr>
                    <p:spPr>
                      <a:xfrm rot="5400000">
                        <a:off x="2320909" y="5322107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" name="مربع نص 9"/>
                      <p:cNvSpPr txBox="1"/>
                      <p:nvPr/>
                    </p:nvSpPr>
                    <p:spPr>
                      <a:xfrm>
                        <a:off x="928662" y="5575529"/>
                        <a:ext cx="285752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3200" b="1" dirty="0" smtClean="0">
                            <a:solidFill>
                              <a:srgbClr val="FF0000"/>
                            </a:solidFill>
                          </a:rPr>
                          <a:t>1</a:t>
                        </a:r>
                        <a:endParaRPr lang="ar-EG" sz="3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11" name="مربع نص 10"/>
                      <p:cNvSpPr txBox="1"/>
                      <p:nvPr/>
                    </p:nvSpPr>
                    <p:spPr>
                      <a:xfrm>
                        <a:off x="1214414" y="5575529"/>
                        <a:ext cx="285752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3200" b="1" dirty="0" smtClean="0">
                            <a:solidFill>
                              <a:srgbClr val="FF0000"/>
                            </a:solidFill>
                          </a:rPr>
                          <a:t>2</a:t>
                        </a:r>
                        <a:endParaRPr lang="ar-EG" sz="3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12" name="مربع نص 11"/>
                      <p:cNvSpPr txBox="1"/>
                      <p:nvPr/>
                    </p:nvSpPr>
                    <p:spPr>
                      <a:xfrm>
                        <a:off x="1571604" y="5575529"/>
                        <a:ext cx="285752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3200" b="1" dirty="0" smtClean="0">
                            <a:solidFill>
                              <a:srgbClr val="FF0000"/>
                            </a:solidFill>
                          </a:rPr>
                          <a:t>3</a:t>
                        </a:r>
                        <a:endParaRPr lang="ar-EG" sz="3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13" name="مربع نص 12"/>
                      <p:cNvSpPr txBox="1"/>
                      <p:nvPr/>
                    </p:nvSpPr>
                    <p:spPr>
                      <a:xfrm>
                        <a:off x="2143108" y="5575529"/>
                        <a:ext cx="285752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3200" b="1" dirty="0" smtClean="0">
                            <a:solidFill>
                              <a:srgbClr val="FF0000"/>
                            </a:solidFill>
                          </a:rPr>
                          <a:t>5</a:t>
                        </a:r>
                        <a:endParaRPr lang="ar-EG" sz="3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cxnSp>
                    <p:nvCxnSpPr>
                      <p:cNvPr id="14" name="رابط مستقيم 13"/>
                      <p:cNvCxnSpPr/>
                      <p:nvPr/>
                    </p:nvCxnSpPr>
                    <p:spPr>
                      <a:xfrm rot="5400000">
                        <a:off x="2606661" y="5325496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" name="رابط مستقيم 14"/>
                      <p:cNvCxnSpPr/>
                      <p:nvPr/>
                    </p:nvCxnSpPr>
                    <p:spPr>
                      <a:xfrm rot="5400000">
                        <a:off x="2892413" y="5322107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" name="رابط مستقيم 15"/>
                      <p:cNvCxnSpPr/>
                      <p:nvPr/>
                    </p:nvCxnSpPr>
                    <p:spPr>
                      <a:xfrm rot="5400000">
                        <a:off x="3249603" y="5322107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" name="رابط مستقيم 16"/>
                      <p:cNvCxnSpPr/>
                      <p:nvPr/>
                    </p:nvCxnSpPr>
                    <p:spPr>
                      <a:xfrm rot="5400000">
                        <a:off x="3678230" y="5322107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" name="رابط مستقيم 17"/>
                      <p:cNvCxnSpPr/>
                      <p:nvPr/>
                    </p:nvCxnSpPr>
                    <p:spPr>
                      <a:xfrm rot="5400000">
                        <a:off x="4107653" y="5351244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9" name="رابط مستقيم 18"/>
                      <p:cNvCxnSpPr/>
                      <p:nvPr/>
                    </p:nvCxnSpPr>
                    <p:spPr>
                      <a:xfrm rot="5400000">
                        <a:off x="4606925" y="5322107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" name="رابط مستقيم 19"/>
                      <p:cNvCxnSpPr/>
                      <p:nvPr/>
                    </p:nvCxnSpPr>
                    <p:spPr>
                      <a:xfrm rot="5400000">
                        <a:off x="5607057" y="5322107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" name="رابط مستقيم 20"/>
                      <p:cNvCxnSpPr/>
                      <p:nvPr/>
                    </p:nvCxnSpPr>
                    <p:spPr>
                      <a:xfrm rot="5400000">
                        <a:off x="6464313" y="5322107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2" name="رابط مستقيم 21"/>
                      <p:cNvCxnSpPr/>
                      <p:nvPr/>
                    </p:nvCxnSpPr>
                    <p:spPr>
                      <a:xfrm rot="5400000">
                        <a:off x="6036479" y="5322107"/>
                        <a:ext cx="500860" cy="794"/>
                      </a:xfrm>
                      <a:prstGeom prst="line">
                        <a:avLst/>
                      </a:prstGeom>
                      <a:ln w="603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23" name="مربع نص 22"/>
                      <p:cNvSpPr txBox="1"/>
                      <p:nvPr/>
                    </p:nvSpPr>
                    <p:spPr>
                      <a:xfrm>
                        <a:off x="2428860" y="5562258"/>
                        <a:ext cx="285752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3200" b="1" dirty="0" smtClean="0">
                            <a:solidFill>
                              <a:srgbClr val="FF0000"/>
                            </a:solidFill>
                          </a:rPr>
                          <a:t>6</a:t>
                        </a:r>
                        <a:endParaRPr lang="ar-EG" sz="3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24" name="مربع نص 23"/>
                      <p:cNvSpPr txBox="1"/>
                      <p:nvPr/>
                    </p:nvSpPr>
                    <p:spPr>
                      <a:xfrm>
                        <a:off x="2714612" y="5575529"/>
                        <a:ext cx="285752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3200" b="1" dirty="0" smtClean="0">
                            <a:solidFill>
                              <a:srgbClr val="FF0000"/>
                            </a:solidFill>
                          </a:rPr>
                          <a:t>7</a:t>
                        </a:r>
                        <a:endParaRPr lang="ar-EG" sz="3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25" name="مربع نص 24"/>
                      <p:cNvSpPr txBox="1"/>
                      <p:nvPr/>
                    </p:nvSpPr>
                    <p:spPr>
                      <a:xfrm>
                        <a:off x="3071802" y="5572140"/>
                        <a:ext cx="285752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3200" b="1" dirty="0" smtClean="0">
                            <a:solidFill>
                              <a:srgbClr val="FF0000"/>
                            </a:solidFill>
                          </a:rPr>
                          <a:t>8</a:t>
                        </a:r>
                        <a:endParaRPr lang="ar-EG" sz="3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26" name="مربع نص 25"/>
                      <p:cNvSpPr txBox="1"/>
                      <p:nvPr/>
                    </p:nvSpPr>
                    <p:spPr>
                      <a:xfrm>
                        <a:off x="3428992" y="5575529"/>
                        <a:ext cx="285752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3200" b="1" dirty="0" smtClean="0">
                            <a:solidFill>
                              <a:srgbClr val="FF0000"/>
                            </a:solidFill>
                          </a:rPr>
                          <a:t>9</a:t>
                        </a:r>
                        <a:endParaRPr lang="ar-EG" sz="3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27" name="مربع نص 26"/>
                      <p:cNvSpPr txBox="1"/>
                      <p:nvPr/>
                    </p:nvSpPr>
                    <p:spPr>
                      <a:xfrm>
                        <a:off x="4929190" y="5602071"/>
                        <a:ext cx="714380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3200" b="1" dirty="0" smtClean="0">
                            <a:solidFill>
                              <a:srgbClr val="FF0000"/>
                            </a:solidFill>
                          </a:rPr>
                          <a:t>13</a:t>
                        </a:r>
                        <a:endParaRPr lang="ar-EG" sz="36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28" name="مربع نص 27"/>
                      <p:cNvSpPr txBox="1"/>
                      <p:nvPr/>
                    </p:nvSpPr>
                    <p:spPr>
                      <a:xfrm>
                        <a:off x="5500694" y="5602071"/>
                        <a:ext cx="642942" cy="5232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2800" b="1" dirty="0" smtClean="0">
                            <a:solidFill>
                              <a:srgbClr val="FF0000"/>
                            </a:solidFill>
                          </a:rPr>
                          <a:t>14</a:t>
                        </a:r>
                        <a:endParaRPr lang="ar-EG" sz="28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29" name="مربع نص 28"/>
                      <p:cNvSpPr txBox="1"/>
                      <p:nvPr/>
                    </p:nvSpPr>
                    <p:spPr>
                      <a:xfrm>
                        <a:off x="5929322" y="5552375"/>
                        <a:ext cx="642942" cy="5232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2800" b="1" dirty="0" smtClean="0">
                            <a:solidFill>
                              <a:srgbClr val="FF0000"/>
                            </a:solidFill>
                          </a:rPr>
                          <a:t>15</a:t>
                        </a:r>
                        <a:endParaRPr lang="ar-EG" sz="36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30" name="مربع نص 29"/>
                      <p:cNvSpPr txBox="1"/>
                      <p:nvPr/>
                    </p:nvSpPr>
                    <p:spPr>
                      <a:xfrm>
                        <a:off x="6286512" y="5575529"/>
                        <a:ext cx="714380" cy="5232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2800" b="1" dirty="0" smtClean="0">
                            <a:solidFill>
                              <a:srgbClr val="FF0000"/>
                            </a:solidFill>
                          </a:rPr>
                          <a:t>16</a:t>
                        </a:r>
                        <a:endParaRPr lang="ar-EG" sz="36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31" name="مربع نص 30"/>
                      <p:cNvSpPr txBox="1"/>
                      <p:nvPr/>
                    </p:nvSpPr>
                    <p:spPr>
                      <a:xfrm>
                        <a:off x="6786578" y="5578917"/>
                        <a:ext cx="642942" cy="5232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1">
                        <a:spAutoFit/>
                      </a:bodyPr>
                      <a:lstStyle/>
                      <a:p>
                        <a:r>
                          <a:rPr lang="ar-EG" sz="2800" b="1" dirty="0" smtClean="0">
                            <a:solidFill>
                              <a:srgbClr val="FF0000"/>
                            </a:solidFill>
                          </a:rPr>
                          <a:t>17</a:t>
                        </a:r>
                        <a:endParaRPr lang="ar-EG" sz="28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p:grpSp>
                <p:cxnSp>
                  <p:nvCxnSpPr>
                    <p:cNvPr id="39" name="رابط مستقيم 38"/>
                    <p:cNvCxnSpPr/>
                    <p:nvPr/>
                  </p:nvCxnSpPr>
                  <p:spPr>
                    <a:xfrm rot="5400000">
                      <a:off x="6821503" y="3893347"/>
                      <a:ext cx="500860" cy="794"/>
                    </a:xfrm>
                    <a:prstGeom prst="line">
                      <a:avLst/>
                    </a:prstGeom>
                    <a:ln w="6032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" name="رابط مستقيم 39"/>
                    <p:cNvCxnSpPr/>
                    <p:nvPr/>
                  </p:nvCxnSpPr>
                  <p:spPr>
                    <a:xfrm rot="5400000">
                      <a:off x="7250131" y="3893347"/>
                      <a:ext cx="500860" cy="794"/>
                    </a:xfrm>
                    <a:prstGeom prst="line">
                      <a:avLst/>
                    </a:prstGeom>
                    <a:ln w="6032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1" name="مربع نص 40"/>
                    <p:cNvSpPr txBox="1"/>
                    <p:nvPr/>
                  </p:nvSpPr>
                  <p:spPr>
                    <a:xfrm>
                      <a:off x="7072330" y="4143380"/>
                      <a:ext cx="714380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1">
                      <a:spAutoFit/>
                    </a:bodyPr>
                    <a:lstStyle/>
                    <a:p>
                      <a:r>
                        <a:rPr lang="ar-EG" sz="2800" b="1" dirty="0" smtClean="0">
                          <a:solidFill>
                            <a:srgbClr val="FF0000"/>
                          </a:solidFill>
                        </a:rPr>
                        <a:t>18</a:t>
                      </a:r>
                      <a:endParaRPr lang="ar-EG" sz="28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43" name="رابط مستقيم 42"/>
                    <p:cNvCxnSpPr/>
                    <p:nvPr/>
                  </p:nvCxnSpPr>
                  <p:spPr>
                    <a:xfrm rot="5400000">
                      <a:off x="7678759" y="3893347"/>
                      <a:ext cx="500860" cy="794"/>
                    </a:xfrm>
                    <a:prstGeom prst="line">
                      <a:avLst/>
                    </a:prstGeom>
                    <a:ln w="6032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رابط مستقيم 44"/>
                    <p:cNvCxnSpPr/>
                    <p:nvPr/>
                  </p:nvCxnSpPr>
                  <p:spPr>
                    <a:xfrm rot="5400000">
                      <a:off x="8035949" y="3919889"/>
                      <a:ext cx="500860" cy="794"/>
                    </a:xfrm>
                    <a:prstGeom prst="line">
                      <a:avLst/>
                    </a:prstGeom>
                    <a:ln w="6032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6" name="مربع نص 45"/>
                    <p:cNvSpPr txBox="1"/>
                    <p:nvPr/>
                  </p:nvSpPr>
                  <p:spPr>
                    <a:xfrm>
                      <a:off x="8001024" y="4143380"/>
                      <a:ext cx="714380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1">
                      <a:spAutoFit/>
                    </a:bodyPr>
                    <a:lstStyle/>
                    <a:p>
                      <a:r>
                        <a:rPr lang="ar-EG" sz="2800" b="1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ar-EG" sz="28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  <p:cxnSp>
                <p:nvCxnSpPr>
                  <p:cNvPr id="33" name="رابط مستقيم 32"/>
                  <p:cNvCxnSpPr/>
                  <p:nvPr/>
                </p:nvCxnSpPr>
                <p:spPr>
                  <a:xfrm rot="5400000">
                    <a:off x="1607323" y="3893347"/>
                    <a:ext cx="500860" cy="794"/>
                  </a:xfrm>
                  <a:prstGeom prst="line">
                    <a:avLst/>
                  </a:prstGeom>
                  <a:ln w="603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8" name="رابط مستقيم 37"/>
                <p:cNvCxnSpPr/>
                <p:nvPr/>
              </p:nvCxnSpPr>
              <p:spPr>
                <a:xfrm rot="5400000">
                  <a:off x="5036347" y="3893347"/>
                  <a:ext cx="500860" cy="794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2" name="رابط مستقيم 31"/>
            <p:cNvCxnSpPr/>
            <p:nvPr/>
          </p:nvCxnSpPr>
          <p:spPr>
            <a:xfrm rot="5400000">
              <a:off x="1035819" y="4178305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:\الاشكال\1 (211)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1228515">
            <a:off x="424036" y="366585"/>
            <a:ext cx="8286750" cy="5059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7429520" y="703948"/>
            <a:ext cx="1000132" cy="1439168"/>
          </a:xfrm>
          <a:prstGeom prst="star12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4400" dirty="0" smtClean="0">
                <a:solidFill>
                  <a:srgbClr val="C00000"/>
                </a:solidFill>
              </a:rPr>
              <a:t>3</a:t>
            </a:r>
            <a:endParaRPr lang="ar-EG" sz="4400" dirty="0">
              <a:solidFill>
                <a:srgbClr val="C0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950354" y="2786058"/>
            <a:ext cx="433644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6000" dirty="0" smtClean="0"/>
              <a:t>10+ 3= </a:t>
            </a:r>
            <a:r>
              <a:rPr lang="ar-EG" sz="1600" dirty="0" smtClean="0"/>
              <a:t>............................</a:t>
            </a:r>
            <a:endParaRPr lang="ar-EG" sz="16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3643306" y="2857496"/>
            <a:ext cx="235745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5400" dirty="0" smtClean="0">
                <a:solidFill>
                  <a:srgbClr val="FF0000"/>
                </a:solidFill>
              </a:rPr>
              <a:t>13</a:t>
            </a:r>
            <a:endParaRPr lang="ar-EG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286512" y="571480"/>
            <a:ext cx="1000132" cy="1439168"/>
          </a:xfrm>
          <a:prstGeom prst="star12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r>
              <a:rPr lang="ar-EG" sz="4400" dirty="0" smtClean="0">
                <a:solidFill>
                  <a:srgbClr val="C00000"/>
                </a:solidFill>
              </a:rPr>
              <a:t>4</a:t>
            </a:r>
            <a:endParaRPr lang="ar-EG" sz="4400" dirty="0">
              <a:solidFill>
                <a:srgbClr val="C00000"/>
              </a:solidFill>
            </a:endParaRPr>
          </a:p>
        </p:txBody>
      </p:sp>
      <p:pic>
        <p:nvPicPr>
          <p:cNvPr id="3" name="Picture 1" descr="F:\الاشكال\1 (211)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1228515">
            <a:off x="424036" y="795213"/>
            <a:ext cx="8286750" cy="5059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مستطيل 3"/>
          <p:cNvSpPr/>
          <p:nvPr/>
        </p:nvSpPr>
        <p:spPr>
          <a:xfrm>
            <a:off x="4047264" y="3199155"/>
            <a:ext cx="39324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6000" dirty="0" smtClean="0"/>
              <a:t>1+ 3= </a:t>
            </a:r>
            <a:r>
              <a:rPr lang="ar-EG" sz="1600" dirty="0" smtClean="0"/>
              <a:t>............................</a:t>
            </a:r>
            <a:endParaRPr lang="ar-EG" sz="16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4286248" y="3286124"/>
            <a:ext cx="85725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5400" dirty="0" smtClean="0">
                <a:solidFill>
                  <a:srgbClr val="FF0000"/>
                </a:solidFill>
              </a:rPr>
              <a:t>4</a:t>
            </a:r>
            <a:endParaRPr lang="ar-EG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Documents and Settings\Asmaa\Desktop\الاشكال\1 (166)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42918"/>
            <a:ext cx="9144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714480" y="1676933"/>
            <a:ext cx="514353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4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أَجِدُ نَاتِجَ الْجَمْعِ، ثُمَّ أُحَوَّطُ حَقَائِقَ جَمْعِ الْعَدَدِ ونَفْسِهِ: </a:t>
            </a:r>
            <a:endParaRPr kumimoji="0" lang="ar-EG" sz="4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ctiv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theme/theme1.xml><?xml version="1.0" encoding="utf-8"?>
<a:theme xmlns:a="http://schemas.openxmlformats.org/drawingml/2006/main" name="سمة Office">
  <a:themeElements>
    <a:clrScheme name="مشربية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161</Words>
  <Application>Microsoft Office PowerPoint</Application>
  <PresentationFormat>عرض على الشاشة (3:4)‏</PresentationFormat>
  <Paragraphs>88</Paragraphs>
  <Slides>15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</vt:vector>
  </TitlesOfParts>
  <Company>Prince of persia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رياضة 2ب ف1</dc:title>
  <dc:subject> اختبار منتصف الفصل </dc:subject>
  <dc:creator>أ/بندر الحازمي</dc:creator>
  <cp:keywords>حقيبة إنجاز المعلم والمعلمة</cp:keywords>
  <cp:lastModifiedBy>Adam</cp:lastModifiedBy>
  <cp:revision>157</cp:revision>
  <dcterms:created xsi:type="dcterms:W3CDTF">2014-07-26T18:18:14Z</dcterms:created>
  <dcterms:modified xsi:type="dcterms:W3CDTF">2014-08-04T18:39:49Z</dcterms:modified>
</cp:coreProperties>
</file>