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340" r:id="rId3"/>
    <p:sldId id="329" r:id="rId4"/>
    <p:sldId id="341" r:id="rId5"/>
    <p:sldId id="323" r:id="rId6"/>
    <p:sldId id="331" r:id="rId7"/>
    <p:sldId id="332" r:id="rId8"/>
    <p:sldId id="333" r:id="rId9"/>
    <p:sldId id="342" r:id="rId10"/>
    <p:sldId id="334" r:id="rId11"/>
    <p:sldId id="335" r:id="rId12"/>
    <p:sldId id="336" r:id="rId13"/>
    <p:sldId id="339" r:id="rId14"/>
    <p:sldId id="338" r:id="rId15"/>
    <p:sldId id="337" r:id="rId16"/>
    <p:sldId id="343" r:id="rId1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F3219E"/>
    <a:srgbClr val="00FFFF"/>
    <a:srgbClr val="FF0066"/>
    <a:srgbClr val="00CC00"/>
    <a:srgbClr val="FF93FF"/>
    <a:srgbClr val="FF00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4FC118-4264-4A32-B837-8DA72A9F27D8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373FAD-DFA9-48C1-9643-05CDF1F758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D1BE5-D30A-4345-B501-5ECDA942547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CA0D-D7BD-4B97-A1ED-24ABB8879CC2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A570-6675-483E-92A8-89DDF25B4B7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9BC5-F00D-4B92-8A1B-918371D0D663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D4EF-F7CA-48A3-ABE0-1B5C96B171C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4A62-505F-40F2-84A3-7F795CCDA104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8E67-6640-4695-A7C5-5E072A2090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001-BFC5-4CA8-A05C-7249C21C92C3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DEF2-E29C-4C02-9F03-7D87C5F2C9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56AA-F1E6-4EFC-A186-176F9DD4AD63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0FFC-AA3A-4CA2-9A97-DAB5962643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3CAA-75A2-440D-8846-7BAF11804811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7978-8FF9-4592-B550-2E3DB90FAAD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B5A6-8050-4246-A0B5-3E445359BB83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A78C-928D-4226-9377-E9993B1D290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D394-F44E-404A-8ED8-792839DBA150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9560-62CA-4BE9-B690-1FE90727CDD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21D8-7F60-44EA-9E4C-C7BBD7C7D631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9775-F5E3-41E9-8CDC-4E52E06CBFA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A05F-1EB2-4F50-A30B-AD5FB36100E5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430A4-A084-480D-9224-DCD367F979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AD17-91E0-4DA5-83DC-14DD88CDDA93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02F0-B20C-4385-8674-38547187AB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ut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95000"/>
            <a:lum/>
          </a:blip>
          <a:srcRect/>
          <a:stretch>
            <a:fillRect l="-50000" t="-24000" r="-2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1FB27-94F6-4230-BC2F-E383C2AA3F56}" type="datetimeFigureOut">
              <a:rPr lang="ar-SA"/>
              <a:pPr>
                <a:defRPr/>
              </a:pPr>
              <a:t>09/09/1435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5CF25-E948-4A86-9405-15EC544D3A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  <p:sndAc>
      <p:stSnd>
        <p:snd r:embed="rId13" name="typ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5" Type="http://schemas.openxmlformats.org/officeDocument/2006/relationships/audio" Target="../media/audio23.wav"/><Relationship Id="rId4" Type="http://schemas.openxmlformats.org/officeDocument/2006/relationships/audio" Target="../media/audio2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5" Type="http://schemas.openxmlformats.org/officeDocument/2006/relationships/audio" Target="../media/audio23.wav"/><Relationship Id="rId4" Type="http://schemas.openxmlformats.org/officeDocument/2006/relationships/audio" Target="../media/audio2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5" Type="http://schemas.openxmlformats.org/officeDocument/2006/relationships/audio" Target="../media/audio23.wav"/><Relationship Id="rId4" Type="http://schemas.openxmlformats.org/officeDocument/2006/relationships/audio" Target="../media/audio21.wav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audio" Target="../media/audio2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5" Type="http://schemas.openxmlformats.org/officeDocument/2006/relationships/audio" Target="../media/audio23.wav"/><Relationship Id="rId4" Type="http://schemas.openxmlformats.org/officeDocument/2006/relationships/audio" Target="../media/audio2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 rot="21339657">
            <a:off x="415716" y="214232"/>
            <a:ext cx="5828840" cy="221599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0004." pitchFamily="2" charset="-78"/>
              </a:rPr>
              <a:t>ترتيب الأعداد</a:t>
            </a:r>
            <a:endParaRPr lang="ar-SA" sz="13800" b="1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3" name="وسيلة شرح على شكل سحابة 12"/>
          <p:cNvSpPr/>
          <p:nvPr/>
        </p:nvSpPr>
        <p:spPr>
          <a:xfrm rot="21052410">
            <a:off x="6168577" y="2803622"/>
            <a:ext cx="1843676" cy="1515693"/>
          </a:xfrm>
          <a:prstGeom prst="cloudCallout">
            <a:avLst>
              <a:gd name="adj1" fmla="val -72417"/>
              <a:gd name="adj2" fmla="val -13498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FFF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W1 0004." pitchFamily="2" charset="-78"/>
              </a:rPr>
              <a:t>حتى</a:t>
            </a:r>
            <a:endParaRPr lang="ar-SA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W1 0004.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 rot="21199452">
            <a:off x="3746762" y="3757748"/>
            <a:ext cx="1794961" cy="16189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39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W1 0004." pitchFamily="2" charset="-78"/>
              </a:rPr>
              <a:t>20</a:t>
            </a:r>
            <a:endParaRPr lang="ar-SA" sz="239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W1 0004.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-457200" y="-609600"/>
            <a:ext cx="51054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شكل بيضاوي 11"/>
          <p:cNvSpPr/>
          <p:nvPr/>
        </p:nvSpPr>
        <p:spPr>
          <a:xfrm rot="381311">
            <a:off x="3686235" y="100384"/>
            <a:ext cx="9906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1524000" y="3657600"/>
            <a:ext cx="6400800" cy="304800"/>
            <a:chOff x="2438400" y="3048000"/>
            <a:chExt cx="6400800" cy="3048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2438400" y="3200400"/>
              <a:ext cx="6400800" cy="158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>
              <a:off x="74676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>
              <a:off x="54102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5400000">
              <a:off x="33528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مستطيل 19"/>
          <p:cNvSpPr/>
          <p:nvPr/>
        </p:nvSpPr>
        <p:spPr>
          <a:xfrm>
            <a:off x="43434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3622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وسيلة شرح على شكل سحابة 21"/>
          <p:cNvSpPr/>
          <p:nvPr/>
        </p:nvSpPr>
        <p:spPr>
          <a:xfrm>
            <a:off x="5562600" y="4945698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791200" y="5105400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صورة 23" descr="vine-leaf_patricia_fidi_01.gif"/>
          <p:cNvPicPr>
            <a:picLocks noChangeAspect="1"/>
          </p:cNvPicPr>
          <p:nvPr/>
        </p:nvPicPr>
        <p:blipFill>
          <a:blip r:embed="rId8" cstate="print">
            <a:lum bright="-22000" contrast="70000"/>
          </a:blip>
          <a:srcRect/>
          <a:stretch>
            <a:fillRect/>
          </a:stretch>
        </p:blipFill>
        <p:spPr bwMode="auto">
          <a:xfrm>
            <a:off x="6097588" y="3021013"/>
            <a:ext cx="13700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مستدير الزوايا 24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سحابة 45"/>
          <p:cNvSpPr/>
          <p:nvPr/>
        </p:nvSpPr>
        <p:spPr>
          <a:xfrm>
            <a:off x="-457200" y="-609600"/>
            <a:ext cx="51054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4" name="شكل بيضاوي 53"/>
          <p:cNvSpPr/>
          <p:nvPr/>
        </p:nvSpPr>
        <p:spPr>
          <a:xfrm rot="381311">
            <a:off x="3686235" y="100384"/>
            <a:ext cx="9906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شكل بيضاوي 54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rgbClr val="FFFF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2" name="مجموعة 56"/>
          <p:cNvGrpSpPr>
            <a:grpSpLocks/>
          </p:cNvGrpSpPr>
          <p:nvPr/>
        </p:nvGrpSpPr>
        <p:grpSpPr bwMode="auto">
          <a:xfrm>
            <a:off x="1524000" y="3657600"/>
            <a:ext cx="6400800" cy="304800"/>
            <a:chOff x="2438400" y="3048000"/>
            <a:chExt cx="6400800" cy="304800"/>
          </a:xfrm>
        </p:grpSpPr>
        <p:cxnSp>
          <p:nvCxnSpPr>
            <p:cNvPr id="58" name="رابط كسهم مستقيم 57"/>
            <p:cNvCxnSpPr/>
            <p:nvPr/>
          </p:nvCxnSpPr>
          <p:spPr>
            <a:xfrm>
              <a:off x="2438400" y="3200400"/>
              <a:ext cx="6400800" cy="158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/>
            <p:cNvCxnSpPr/>
            <p:nvPr/>
          </p:nvCxnSpPr>
          <p:spPr>
            <a:xfrm rot="5400000">
              <a:off x="74676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 rot="5400000">
              <a:off x="54102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رابط مستقيم 60"/>
            <p:cNvCxnSpPr/>
            <p:nvPr/>
          </p:nvCxnSpPr>
          <p:spPr>
            <a:xfrm rot="5400000">
              <a:off x="33528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2" name="مستطيل 61"/>
          <p:cNvSpPr/>
          <p:nvPr/>
        </p:nvSpPr>
        <p:spPr>
          <a:xfrm>
            <a:off x="64770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مستطيل 62"/>
          <p:cNvSpPr/>
          <p:nvPr/>
        </p:nvSpPr>
        <p:spPr>
          <a:xfrm>
            <a:off x="44958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وسيلة شرح على شكل سحابة 63"/>
          <p:cNvSpPr/>
          <p:nvPr/>
        </p:nvSpPr>
        <p:spPr>
          <a:xfrm>
            <a:off x="1828800" y="4876800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65" name="شكل بيضاوي 64"/>
          <p:cNvSpPr/>
          <p:nvPr/>
        </p:nvSpPr>
        <p:spPr>
          <a:xfrm>
            <a:off x="1828800" y="4800600"/>
            <a:ext cx="1371600" cy="12954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6" name="صورة 65" descr="vine-leaf_patricia_fidi_0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895600"/>
            <a:ext cx="1497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مستطيل مستدير الزوايا 16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-457200" y="-609600"/>
            <a:ext cx="51054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شكل بيضاوي 11"/>
          <p:cNvSpPr/>
          <p:nvPr/>
        </p:nvSpPr>
        <p:spPr>
          <a:xfrm rot="381311">
            <a:off x="3686235" y="100384"/>
            <a:ext cx="9906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rgbClr val="FF93FF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1524000" y="3657600"/>
            <a:ext cx="6400800" cy="304800"/>
            <a:chOff x="2438400" y="3048000"/>
            <a:chExt cx="6400800" cy="3048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2438400" y="3200400"/>
              <a:ext cx="6400800" cy="158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>
              <a:off x="74676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>
              <a:off x="54102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5400000">
              <a:off x="33528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مستطيل 19"/>
          <p:cNvSpPr/>
          <p:nvPr/>
        </p:nvSpPr>
        <p:spPr>
          <a:xfrm>
            <a:off x="64770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4384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وسيلة شرح على شكل سحابة 21"/>
          <p:cNvSpPr/>
          <p:nvPr/>
        </p:nvSpPr>
        <p:spPr>
          <a:xfrm>
            <a:off x="3581400" y="4876800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3581400" y="4800600"/>
            <a:ext cx="1371600" cy="12954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صورة 23" descr="vine-leaf_patricia_fidi_01.gif"/>
          <p:cNvPicPr>
            <a:picLocks noChangeAspect="1"/>
          </p:cNvPicPr>
          <p:nvPr/>
        </p:nvPicPr>
        <p:blipFill>
          <a:blip r:embed="rId8" cstate="print">
            <a:lum bright="24000" contrast="69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3441" y="2895600"/>
            <a:ext cx="1496759" cy="1543050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-457200" y="-609600"/>
            <a:ext cx="51054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شكل بيضاوي 11"/>
          <p:cNvSpPr/>
          <p:nvPr/>
        </p:nvSpPr>
        <p:spPr>
          <a:xfrm rot="381311">
            <a:off x="3686235" y="100384"/>
            <a:ext cx="9906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rgbClr val="00FFFF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1524000" y="3657600"/>
            <a:ext cx="6400800" cy="304800"/>
            <a:chOff x="2438400" y="3048000"/>
            <a:chExt cx="6400800" cy="3048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2438400" y="3200400"/>
              <a:ext cx="6400800" cy="158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>
              <a:off x="74676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>
              <a:off x="54102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5400000">
              <a:off x="33528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مستطيل 19"/>
          <p:cNvSpPr/>
          <p:nvPr/>
        </p:nvSpPr>
        <p:spPr>
          <a:xfrm>
            <a:off x="44958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4384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وسيلة شرح على شكل سحابة 21"/>
          <p:cNvSpPr/>
          <p:nvPr/>
        </p:nvSpPr>
        <p:spPr>
          <a:xfrm>
            <a:off x="5562600" y="4876800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gradFill flip="none" rotWithShape="1">
            <a:gsLst>
              <a:gs pos="0">
                <a:srgbClr val="F3219E">
                  <a:tint val="66000"/>
                  <a:satMod val="160000"/>
                </a:srgbClr>
              </a:gs>
              <a:gs pos="50000">
                <a:srgbClr val="F3219E">
                  <a:tint val="44500"/>
                  <a:satMod val="160000"/>
                </a:srgbClr>
              </a:gs>
              <a:gs pos="100000">
                <a:srgbClr val="F3219E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5638800" y="4724400"/>
            <a:ext cx="1371600" cy="12954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صورة 23" descr="vine-leaf_patricia_fidi_01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7000" contrast="31000"/>
          </a:blip>
          <a:stretch>
            <a:fillRect/>
          </a:stretch>
        </p:blipFill>
        <p:spPr>
          <a:xfrm>
            <a:off x="5894641" y="2895600"/>
            <a:ext cx="1496759" cy="154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مستطيل مستدير الزوايا 24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-457200" y="-609600"/>
            <a:ext cx="54102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شكل بيضاوي 11"/>
          <p:cNvSpPr/>
          <p:nvPr/>
        </p:nvSpPr>
        <p:spPr>
          <a:xfrm rot="381311">
            <a:off x="3591872" y="171528"/>
            <a:ext cx="1773168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ar-S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rgbClr val="FFFF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14"/>
          <p:cNvSpPr/>
          <p:nvPr/>
        </p:nvSpPr>
        <p:spPr>
          <a:xfrm>
            <a:off x="6477000" y="43434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وسيلة شرح على شكل سحابة 15"/>
          <p:cNvSpPr/>
          <p:nvPr/>
        </p:nvSpPr>
        <p:spPr>
          <a:xfrm>
            <a:off x="7391400" y="4876800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7772400" y="5029200"/>
            <a:ext cx="609600" cy="6858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0" y="3657600"/>
            <a:ext cx="9144000" cy="304800"/>
            <a:chOff x="0" y="3657600"/>
            <a:chExt cx="9144000" cy="304800"/>
          </a:xfrm>
        </p:grpSpPr>
        <p:grpSp>
          <p:nvGrpSpPr>
            <p:cNvPr id="15384" name="مجموعة 35"/>
            <p:cNvGrpSpPr>
              <a:grpSpLocks/>
            </p:cNvGrpSpPr>
            <p:nvPr/>
          </p:nvGrpSpPr>
          <p:grpSpPr bwMode="auto">
            <a:xfrm>
              <a:off x="0" y="3657600"/>
              <a:ext cx="9144000" cy="304800"/>
              <a:chOff x="914400" y="3048000"/>
              <a:chExt cx="9144000" cy="304800"/>
            </a:xfrm>
          </p:grpSpPr>
          <p:cxnSp>
            <p:nvCxnSpPr>
              <p:cNvPr id="23" name="رابط كسهم مستقيم 22"/>
              <p:cNvCxnSpPr/>
              <p:nvPr/>
            </p:nvCxnSpPr>
            <p:spPr>
              <a:xfrm>
                <a:off x="914400" y="3200400"/>
                <a:ext cx="9144000" cy="1588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headEnd type="arrow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رابط مستقيم 23"/>
              <p:cNvCxnSpPr/>
              <p:nvPr/>
            </p:nvCxnSpPr>
            <p:spPr>
              <a:xfrm rot="5400000">
                <a:off x="9220200" y="3200400"/>
                <a:ext cx="3048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/>
              <p:cNvCxnSpPr/>
              <p:nvPr/>
            </p:nvCxnSpPr>
            <p:spPr>
              <a:xfrm rot="5400000">
                <a:off x="7391400" y="3200400"/>
                <a:ext cx="3048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رابط مستقيم 25"/>
              <p:cNvCxnSpPr/>
              <p:nvPr/>
            </p:nvCxnSpPr>
            <p:spPr>
              <a:xfrm rot="5400000">
                <a:off x="5334000" y="3200400"/>
                <a:ext cx="3048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رابط مستقيم 20"/>
            <p:cNvCxnSpPr/>
            <p:nvPr/>
          </p:nvCxnSpPr>
          <p:spPr>
            <a:xfrm rot="5400000">
              <a:off x="2514600" y="38100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 rot="5400000">
              <a:off x="457200" y="38100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مستطيل 26"/>
          <p:cNvSpPr/>
          <p:nvPr/>
        </p:nvSpPr>
        <p:spPr>
          <a:xfrm>
            <a:off x="4419600" y="43434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57200" y="43434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وسيلة شرح على شكل سحابة 28"/>
          <p:cNvSpPr/>
          <p:nvPr/>
        </p:nvSpPr>
        <p:spPr>
          <a:xfrm>
            <a:off x="1981200" y="4953000"/>
            <a:ext cx="1371600" cy="1074102"/>
          </a:xfrm>
          <a:prstGeom prst="cloudCallout">
            <a:avLst>
              <a:gd name="adj1" fmla="val 14826"/>
              <a:gd name="adj2" fmla="val -11964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2286000" y="5181600"/>
            <a:ext cx="609600" cy="6858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صورة 17" descr="vine-leaf_patricia_fidi_0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2895600"/>
            <a:ext cx="137001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صورة 30" descr="vine-leaf_patricia_fidi_01.gif"/>
          <p:cNvPicPr>
            <a:picLocks noChangeAspect="1"/>
          </p:cNvPicPr>
          <p:nvPr/>
        </p:nvPicPr>
        <p:blipFill>
          <a:blip r:embed="rId9" cstate="print">
            <a:lum bright="-22000" contrast="70000"/>
          </a:blip>
          <a:srcRect/>
          <a:stretch>
            <a:fillRect/>
          </a:stretch>
        </p:blipFill>
        <p:spPr bwMode="auto">
          <a:xfrm>
            <a:off x="1981200" y="2887663"/>
            <a:ext cx="14970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شكل بيضاوي 31"/>
          <p:cNvSpPr/>
          <p:nvPr/>
        </p:nvSpPr>
        <p:spPr>
          <a:xfrm>
            <a:off x="-1371600" y="46482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سحابة 24"/>
          <p:cNvSpPr/>
          <p:nvPr/>
        </p:nvSpPr>
        <p:spPr>
          <a:xfrm>
            <a:off x="-457200" y="-609600"/>
            <a:ext cx="54102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3" name="شكل بيضاوي 32"/>
          <p:cNvSpPr/>
          <p:nvPr/>
        </p:nvSpPr>
        <p:spPr>
          <a:xfrm rot="381311">
            <a:off x="3591872" y="171528"/>
            <a:ext cx="1773168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ar-S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rgbClr val="00B0F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40"/>
          <p:cNvSpPr/>
          <p:nvPr/>
        </p:nvSpPr>
        <p:spPr>
          <a:xfrm>
            <a:off x="8382000" y="43434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وسيلة شرح على شكل سحابة 42"/>
          <p:cNvSpPr/>
          <p:nvPr/>
        </p:nvSpPr>
        <p:spPr>
          <a:xfrm>
            <a:off x="5715000" y="4876800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44" name="شكل بيضاوي 43"/>
          <p:cNvSpPr/>
          <p:nvPr/>
        </p:nvSpPr>
        <p:spPr>
          <a:xfrm>
            <a:off x="6096000" y="5029200"/>
            <a:ext cx="609600" cy="6858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مجموعة 53"/>
          <p:cNvGrpSpPr>
            <a:grpSpLocks/>
          </p:cNvGrpSpPr>
          <p:nvPr/>
        </p:nvGrpSpPr>
        <p:grpSpPr bwMode="auto">
          <a:xfrm>
            <a:off x="0" y="3657600"/>
            <a:ext cx="9144000" cy="304800"/>
            <a:chOff x="0" y="3657600"/>
            <a:chExt cx="9144000" cy="304800"/>
          </a:xfrm>
        </p:grpSpPr>
        <p:grpSp>
          <p:nvGrpSpPr>
            <p:cNvPr id="16408" name="مجموعة 35"/>
            <p:cNvGrpSpPr>
              <a:grpSpLocks/>
            </p:cNvGrpSpPr>
            <p:nvPr/>
          </p:nvGrpSpPr>
          <p:grpSpPr bwMode="auto">
            <a:xfrm>
              <a:off x="0" y="3657600"/>
              <a:ext cx="9144000" cy="304800"/>
              <a:chOff x="914400" y="3048000"/>
              <a:chExt cx="9144000" cy="304800"/>
            </a:xfrm>
          </p:grpSpPr>
          <p:cxnSp>
            <p:nvCxnSpPr>
              <p:cNvPr id="37" name="رابط كسهم مستقيم 36"/>
              <p:cNvCxnSpPr/>
              <p:nvPr/>
            </p:nvCxnSpPr>
            <p:spPr>
              <a:xfrm>
                <a:off x="914400" y="3200400"/>
                <a:ext cx="9144000" cy="1588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headEnd type="arrow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/>
              <p:cNvCxnSpPr/>
              <p:nvPr/>
            </p:nvCxnSpPr>
            <p:spPr>
              <a:xfrm rot="5400000">
                <a:off x="9220200" y="3200400"/>
                <a:ext cx="3048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38"/>
              <p:cNvCxnSpPr/>
              <p:nvPr/>
            </p:nvCxnSpPr>
            <p:spPr>
              <a:xfrm rot="5400000">
                <a:off x="7391400" y="3200400"/>
                <a:ext cx="3048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/>
              <p:cNvCxnSpPr/>
              <p:nvPr/>
            </p:nvCxnSpPr>
            <p:spPr>
              <a:xfrm rot="5400000">
                <a:off x="5334000" y="3200400"/>
                <a:ext cx="3048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8" name="رابط مستقيم 47"/>
            <p:cNvCxnSpPr/>
            <p:nvPr/>
          </p:nvCxnSpPr>
          <p:spPr>
            <a:xfrm rot="5400000">
              <a:off x="2514600" y="38100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رابط مستقيم 48"/>
            <p:cNvCxnSpPr/>
            <p:nvPr/>
          </p:nvCxnSpPr>
          <p:spPr>
            <a:xfrm rot="5400000">
              <a:off x="457200" y="38100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مستطيل 54"/>
          <p:cNvSpPr/>
          <p:nvPr/>
        </p:nvSpPr>
        <p:spPr>
          <a:xfrm>
            <a:off x="4419600" y="43434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2514600" y="43434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وسيلة شرح على شكل سحابة 56"/>
          <p:cNvSpPr/>
          <p:nvPr/>
        </p:nvSpPr>
        <p:spPr>
          <a:xfrm>
            <a:off x="304800" y="4953000"/>
            <a:ext cx="1371600" cy="1074102"/>
          </a:xfrm>
          <a:prstGeom prst="cloudCallout">
            <a:avLst>
              <a:gd name="adj1" fmla="val 14826"/>
              <a:gd name="adj2" fmla="val -119642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58" name="شكل بيضاوي 57"/>
          <p:cNvSpPr/>
          <p:nvPr/>
        </p:nvSpPr>
        <p:spPr>
          <a:xfrm>
            <a:off x="609600" y="5105400"/>
            <a:ext cx="609600" cy="6858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9" name="صورة 58" descr="vine-leaf_patricia_fidi_01.gif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41000" contrast="71000"/>
          </a:blip>
          <a:stretch>
            <a:fillRect/>
          </a:stretch>
        </p:blipFill>
        <p:spPr>
          <a:xfrm>
            <a:off x="368388" y="2888298"/>
            <a:ext cx="1369583" cy="1411942"/>
          </a:xfrm>
          <a:prstGeom prst="rect">
            <a:avLst/>
          </a:prstGeom>
        </p:spPr>
      </p:pic>
      <p:pic>
        <p:nvPicPr>
          <p:cNvPr id="45" name="صورة 44" descr="vine-leaf_patricia_fidi_01.gif"/>
          <p:cNvPicPr>
            <a:picLocks noChangeAspect="1"/>
          </p:cNvPicPr>
          <p:nvPr/>
        </p:nvPicPr>
        <p:blipFill>
          <a:blip r:embed="rId9" cstate="print">
            <a:lum bright="-22000" contrast="70000"/>
          </a:blip>
          <a:srcRect/>
          <a:stretch>
            <a:fillRect/>
          </a:stretch>
        </p:blipFill>
        <p:spPr bwMode="auto">
          <a:xfrm>
            <a:off x="5943600" y="2895600"/>
            <a:ext cx="149701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شكل بيضاوي 59"/>
          <p:cNvSpPr/>
          <p:nvPr/>
        </p:nvSpPr>
        <p:spPr>
          <a:xfrm>
            <a:off x="-1295400" y="60198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6" name="مستطيل مستدير الزوايا 25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170" y="3886200"/>
            <a:ext cx="792483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FFFF00"/>
                </a:solidFill>
              </a:rPr>
              <a:t>قص مربعات صغيرة، ثم اطلب إلى طفلك أن يرقمها بالأعداد من (0 إلى 20). وأعرض عليه خمسة أعداد متتالية، ثم احذف أحدها، ثم اطلب إليه أن يجد العدد المفقود.</a:t>
            </a:r>
          </a:p>
        </p:txBody>
      </p:sp>
      <p:pic>
        <p:nvPicPr>
          <p:cNvPr id="3" name="صورة 2" descr="0002.jp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19000" contrast="48000"/>
          </a:blip>
          <a:stretch>
            <a:fillRect/>
          </a:stretch>
        </p:blipFill>
        <p:spPr>
          <a:xfrm>
            <a:off x="1066800" y="304800"/>
            <a:ext cx="6858000" cy="2133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مستطيل 3"/>
          <p:cNvSpPr/>
          <p:nvPr/>
        </p:nvSpPr>
        <p:spPr>
          <a:xfrm>
            <a:off x="2743200" y="685800"/>
            <a:ext cx="3705225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srgbClr val="FF0000"/>
                </a:solidFill>
              </a:rPr>
              <a:t>نشاط منزلي </a:t>
            </a: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rwren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191000" y="914400"/>
            <a:ext cx="41910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3886200" y="1285875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5400"/>
              <a:t>فكرة الدرس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838200" y="3932238"/>
            <a:ext cx="7239000" cy="1630362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EG" sz="4800" dirty="0" smtClean="0"/>
              <a:t>أرتب </a:t>
            </a:r>
            <a:r>
              <a:rPr lang="ar-EG" sz="4800" dirty="0"/>
              <a:t>الأعداد من صفر إلى 20 باستعمال خط الأعداد.</a:t>
            </a:r>
            <a:endParaRPr lang="ar-EG" sz="4800" dirty="0"/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6136396" y="5486400"/>
            <a:ext cx="2684902" cy="762000"/>
          </a:xfrm>
          <a:prstGeom prst="snip2DiagRect">
            <a:avLst/>
          </a:prstGeom>
          <a:solidFill>
            <a:srgbClr val="FFFF00"/>
          </a:solidFill>
          <a:ln w="38100">
            <a:solidFill>
              <a:srgbClr val="002060"/>
            </a:solidFill>
            <a:prstDash val="sysDot"/>
          </a:ln>
          <a:effectLst>
            <a:outerShdw blurRad="50800" dist="38100" dir="2700000" sx="101000" sy="101000" algn="tl" rotWithShape="0">
              <a:prstClr val="black">
                <a:alpha val="94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خط الأعداد</a:t>
            </a:r>
            <a:endParaRPr lang="ar-SA" sz="54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THAGHR 04 036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 bwMode="auto">
          <a:xfrm rot="21422747">
            <a:off x="6345492" y="76200"/>
            <a:ext cx="2434971" cy="132873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W1 SHUROOQ 08 003" pitchFamily="2" charset="-78"/>
              </a:rPr>
              <a:t>المفردات</a:t>
            </a:r>
          </a:p>
        </p:txBody>
      </p:sp>
      <p:grpSp>
        <p:nvGrpSpPr>
          <p:cNvPr id="2" name="مجموعة 26"/>
          <p:cNvGrpSpPr>
            <a:grpSpLocks/>
          </p:cNvGrpSpPr>
          <p:nvPr/>
        </p:nvGrpSpPr>
        <p:grpSpPr bwMode="auto">
          <a:xfrm>
            <a:off x="8229600" y="122238"/>
            <a:ext cx="533400" cy="609600"/>
            <a:chOff x="5486740" y="609610"/>
            <a:chExt cx="533495" cy="609673"/>
          </a:xfrm>
        </p:grpSpPr>
        <p:sp>
          <p:nvSpPr>
            <p:cNvPr id="11" name="قوس 10"/>
            <p:cNvSpPr/>
            <p:nvPr/>
          </p:nvSpPr>
          <p:spPr>
            <a:xfrm>
              <a:off x="5562954" y="609610"/>
              <a:ext cx="457281" cy="53346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b="1" dirty="0"/>
            </a:p>
          </p:txBody>
        </p:sp>
        <p:sp>
          <p:nvSpPr>
            <p:cNvPr id="12" name="قوس 11"/>
            <p:cNvSpPr/>
            <p:nvPr/>
          </p:nvSpPr>
          <p:spPr>
            <a:xfrm>
              <a:off x="5486740" y="685819"/>
              <a:ext cx="457281" cy="53346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b="1" dirty="0"/>
            </a:p>
          </p:txBody>
        </p:sp>
      </p:grpSp>
      <p:grpSp>
        <p:nvGrpSpPr>
          <p:cNvPr id="3" name="مجموعة 27"/>
          <p:cNvGrpSpPr>
            <a:grpSpLocks/>
          </p:cNvGrpSpPr>
          <p:nvPr/>
        </p:nvGrpSpPr>
        <p:grpSpPr bwMode="auto">
          <a:xfrm>
            <a:off x="6324600" y="579438"/>
            <a:ext cx="533400" cy="609600"/>
            <a:chOff x="3455185" y="1317533"/>
            <a:chExt cx="533495" cy="609673"/>
          </a:xfrm>
        </p:grpSpPr>
        <p:sp>
          <p:nvSpPr>
            <p:cNvPr id="9" name="قوس 8"/>
            <p:cNvSpPr/>
            <p:nvPr/>
          </p:nvSpPr>
          <p:spPr>
            <a:xfrm rot="11153724">
              <a:off x="3531399" y="1317533"/>
              <a:ext cx="457281" cy="53346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b="1" dirty="0"/>
            </a:p>
          </p:txBody>
        </p:sp>
        <p:sp>
          <p:nvSpPr>
            <p:cNvPr id="10" name="قوس 9"/>
            <p:cNvSpPr/>
            <p:nvPr/>
          </p:nvSpPr>
          <p:spPr>
            <a:xfrm rot="11153724">
              <a:off x="3455185" y="1393742"/>
              <a:ext cx="457281" cy="53346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b="1" dirty="0"/>
            </a:p>
          </p:txBody>
        </p:sp>
      </p:grpSp>
      <p:pic>
        <p:nvPicPr>
          <p:cNvPr id="13" name="صورة 12" descr="Forward_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82631" y="1302544"/>
            <a:ext cx="10953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ذو زوايا قطرية مخدوشة 13"/>
          <p:cNvSpPr/>
          <p:nvPr/>
        </p:nvSpPr>
        <p:spPr>
          <a:xfrm>
            <a:off x="6154298" y="2362200"/>
            <a:ext cx="2684902" cy="762000"/>
          </a:xfrm>
          <a:prstGeom prst="snip2DiagRect">
            <a:avLst/>
          </a:prstGeom>
          <a:solidFill>
            <a:srgbClr val="99FF33"/>
          </a:solidFill>
          <a:ln w="38100">
            <a:solidFill>
              <a:srgbClr val="002060"/>
            </a:solidFill>
            <a:prstDash val="sysDot"/>
          </a:ln>
          <a:effectLst>
            <a:outerShdw blurRad="50800" dist="38100" dir="2700000" sx="101000" sy="101000" algn="tl" rotWithShape="0">
              <a:prstClr val="black">
                <a:alpha val="94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قَبلَ</a:t>
            </a:r>
            <a:endParaRPr lang="ar-SA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THAGHR 04 036" pitchFamily="2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lum bright="-45000" contrast="78000"/>
          </a:blip>
          <a:stretch>
            <a:fillRect/>
          </a:stretch>
        </p:blipFill>
        <p:spPr bwMode="auto">
          <a:xfrm>
            <a:off x="-304800" y="1825228"/>
            <a:ext cx="6286804" cy="3051572"/>
          </a:xfrm>
          <a:prstGeom prst="roundRect">
            <a:avLst>
              <a:gd name="adj" fmla="val 8955"/>
            </a:avLst>
          </a:prstGeom>
          <a:ln w="28575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مستطيل ذو زوايا قطرية مخدوشة 22"/>
          <p:cNvSpPr/>
          <p:nvPr/>
        </p:nvSpPr>
        <p:spPr>
          <a:xfrm>
            <a:off x="6154298" y="3429000"/>
            <a:ext cx="2684902" cy="762000"/>
          </a:xfrm>
          <a:prstGeom prst="snip2DiagRect">
            <a:avLst/>
          </a:prstGeom>
          <a:solidFill>
            <a:srgbClr val="00B0F0"/>
          </a:solidFill>
          <a:ln w="38100">
            <a:solidFill>
              <a:srgbClr val="002060"/>
            </a:solidFill>
            <a:prstDash val="sysDot"/>
          </a:ln>
          <a:effectLst>
            <a:outerShdw blurRad="50800" dist="38100" dir="2700000" sx="101000" sy="101000" algn="tl" rotWithShape="0">
              <a:prstClr val="black">
                <a:alpha val="94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W1 THAGHR 04 036" pitchFamily="2" charset="-78"/>
              </a:rPr>
              <a:t>بَعدَ</a:t>
            </a:r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W1 THAGHR 04 036" pitchFamily="2" charset="-78"/>
            </a:endParaRPr>
          </a:p>
        </p:txBody>
      </p:sp>
      <p:sp>
        <p:nvSpPr>
          <p:cNvPr id="26" name="مستطيل ذو زوايا قطرية مخدوشة 25"/>
          <p:cNvSpPr/>
          <p:nvPr/>
        </p:nvSpPr>
        <p:spPr>
          <a:xfrm>
            <a:off x="6172200" y="4495800"/>
            <a:ext cx="2684902" cy="762000"/>
          </a:xfrm>
          <a:prstGeom prst="snip2DiagRect">
            <a:avLst/>
          </a:prstGeom>
          <a:solidFill>
            <a:srgbClr val="00B0F0"/>
          </a:solidFill>
          <a:ln w="38100">
            <a:solidFill>
              <a:srgbClr val="002060"/>
            </a:solidFill>
            <a:prstDash val="sysDot"/>
          </a:ln>
          <a:effectLst>
            <a:outerShdw blurRad="50800" dist="38100" dir="2700000" sx="101000" sy="101000" algn="tl" rotWithShape="0">
              <a:prstClr val="black">
                <a:alpha val="94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W1 THAGHR 04 036" pitchFamily="2" charset="-78"/>
              </a:rPr>
              <a:t>بَيْنَ</a:t>
            </a:r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W1 THAGHR 04 036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88 - baby gigg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" y="1981200"/>
            <a:ext cx="86868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19400"/>
            <a:ext cx="80772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سحابة 80"/>
          <p:cNvSpPr/>
          <p:nvPr/>
        </p:nvSpPr>
        <p:spPr>
          <a:xfrm>
            <a:off x="-457200" y="-609600"/>
            <a:ext cx="51054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2" name="مستطيل مستدير الزوايا 101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  <p:sp>
        <p:nvSpPr>
          <p:cNvPr id="103" name="شكل بيضاوي 102"/>
          <p:cNvSpPr/>
          <p:nvPr/>
        </p:nvSpPr>
        <p:spPr>
          <a:xfrm rot="381311">
            <a:off x="3686235" y="100384"/>
            <a:ext cx="9906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80" name="شكل بيضاوي 79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مستطيل مستدير الزوايا 81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rgbClr val="FFFF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2" name="مجموعة 82"/>
          <p:cNvGrpSpPr>
            <a:grpSpLocks/>
          </p:cNvGrpSpPr>
          <p:nvPr/>
        </p:nvGrpSpPr>
        <p:grpSpPr bwMode="auto">
          <a:xfrm>
            <a:off x="1524000" y="3657600"/>
            <a:ext cx="6400800" cy="304800"/>
            <a:chOff x="2438400" y="3048000"/>
            <a:chExt cx="6400800" cy="304800"/>
          </a:xfrm>
        </p:grpSpPr>
        <p:cxnSp>
          <p:nvCxnSpPr>
            <p:cNvPr id="84" name="رابط كسهم مستقيم 83"/>
            <p:cNvCxnSpPr/>
            <p:nvPr/>
          </p:nvCxnSpPr>
          <p:spPr>
            <a:xfrm>
              <a:off x="2438400" y="3200400"/>
              <a:ext cx="6400800" cy="158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رابط مستقيم 86"/>
            <p:cNvCxnSpPr/>
            <p:nvPr/>
          </p:nvCxnSpPr>
          <p:spPr>
            <a:xfrm rot="5400000">
              <a:off x="74676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رابط مستقيم 87"/>
            <p:cNvCxnSpPr/>
            <p:nvPr/>
          </p:nvCxnSpPr>
          <p:spPr>
            <a:xfrm rot="5400000">
              <a:off x="54102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رابط مستقيم 88"/>
            <p:cNvCxnSpPr/>
            <p:nvPr/>
          </p:nvCxnSpPr>
          <p:spPr>
            <a:xfrm rot="5400000">
              <a:off x="33528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مستطيل 113"/>
          <p:cNvSpPr/>
          <p:nvPr/>
        </p:nvSpPr>
        <p:spPr>
          <a:xfrm>
            <a:off x="64770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5" name="مستطيل 114"/>
          <p:cNvSpPr/>
          <p:nvPr/>
        </p:nvSpPr>
        <p:spPr>
          <a:xfrm>
            <a:off x="44958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وسيلة شرح على شكل سحابة 16"/>
          <p:cNvSpPr/>
          <p:nvPr/>
        </p:nvSpPr>
        <p:spPr>
          <a:xfrm>
            <a:off x="1828800" y="4876800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dirty="0">
                <a:ln>
                  <a:solidFill>
                    <a:schemeClr val="bg1"/>
                  </a:solidFill>
                  <a:prstDash val="sysDash"/>
                </a:ln>
                <a:noFill/>
              </a:rPr>
              <a:t>5</a:t>
            </a:r>
            <a:endParaRPr lang="ar-SA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1828800" y="4724400"/>
            <a:ext cx="1371600" cy="1295400"/>
          </a:xfrm>
          <a:prstGeom prst="ellipse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5" name="صورة 134" descr="vine-leaf_patricia_fidi_0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895600"/>
            <a:ext cx="1497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-457200" y="-609600"/>
            <a:ext cx="51054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شكل بيضاوي 11"/>
          <p:cNvSpPr/>
          <p:nvPr/>
        </p:nvSpPr>
        <p:spPr>
          <a:xfrm rot="381311">
            <a:off x="3686235" y="100384"/>
            <a:ext cx="9906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chemeClr val="bg1"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1524000" y="3657600"/>
            <a:ext cx="6400800" cy="304800"/>
            <a:chOff x="2438400" y="3048000"/>
            <a:chExt cx="6400800" cy="3048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2438400" y="3200400"/>
              <a:ext cx="6400800" cy="158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>
              <a:off x="74676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>
              <a:off x="54102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5400000">
              <a:off x="33528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مستطيل 19"/>
          <p:cNvSpPr/>
          <p:nvPr/>
        </p:nvSpPr>
        <p:spPr>
          <a:xfrm>
            <a:off x="64770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3622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وسيلة شرح على شكل سحابة 21"/>
          <p:cNvSpPr/>
          <p:nvPr/>
        </p:nvSpPr>
        <p:spPr>
          <a:xfrm>
            <a:off x="3505200" y="4876800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solidFill>
            <a:srgbClr val="F3219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810000" y="5029200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صورة 23" descr="vine-leaf_patricia_fidi_01.gif"/>
          <p:cNvPicPr>
            <a:picLocks noChangeAspect="1"/>
          </p:cNvPicPr>
          <p:nvPr/>
        </p:nvPicPr>
        <p:blipFill>
          <a:blip r:embed="rId8" cstate="print">
            <a:lum bright="-22000" contrast="70000"/>
          </a:blip>
          <a:srcRect/>
          <a:stretch>
            <a:fillRect/>
          </a:stretch>
        </p:blipFill>
        <p:spPr bwMode="auto">
          <a:xfrm>
            <a:off x="3836988" y="2960688"/>
            <a:ext cx="14970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مستدير الزوايا 24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-457200" y="-609600"/>
            <a:ext cx="51054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شكل بيضاوي 11"/>
          <p:cNvSpPr/>
          <p:nvPr/>
        </p:nvSpPr>
        <p:spPr>
          <a:xfrm rot="381311">
            <a:off x="3686235" y="100384"/>
            <a:ext cx="9906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rgbClr val="99FF33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1524000" y="3657600"/>
            <a:ext cx="6400800" cy="304800"/>
            <a:chOff x="2438400" y="3048000"/>
            <a:chExt cx="6400800" cy="3048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2438400" y="3200400"/>
              <a:ext cx="6400800" cy="158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>
              <a:off x="74676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>
              <a:off x="54102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5400000">
              <a:off x="33528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مستطيل 19"/>
          <p:cNvSpPr/>
          <p:nvPr/>
        </p:nvSpPr>
        <p:spPr>
          <a:xfrm>
            <a:off x="45720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3622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وسيلة شرح على شكل سحابة 21"/>
          <p:cNvSpPr/>
          <p:nvPr/>
        </p:nvSpPr>
        <p:spPr>
          <a:xfrm>
            <a:off x="5715000" y="4945698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943600" y="5105400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صورة 23" descr="vine-leaf_patricia_fidi_01.gif"/>
          <p:cNvPicPr>
            <a:picLocks noChangeAspect="1"/>
          </p:cNvPicPr>
          <p:nvPr/>
        </p:nvPicPr>
        <p:blipFill>
          <a:blip r:embed="rId8" cstate="print">
            <a:lum bright="-22000" contrast="70000"/>
          </a:blip>
          <a:srcRect/>
          <a:stretch>
            <a:fillRect/>
          </a:stretch>
        </p:blipFill>
        <p:spPr bwMode="auto">
          <a:xfrm>
            <a:off x="6046788" y="2960688"/>
            <a:ext cx="14970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مستطيل مستدير الزوايا 24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-457200" y="-609600"/>
            <a:ext cx="5105400" cy="2971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شكل بيضاوي 11"/>
          <p:cNvSpPr/>
          <p:nvPr/>
        </p:nvSpPr>
        <p:spPr>
          <a:xfrm rot="381311">
            <a:off x="3686235" y="100384"/>
            <a:ext cx="9906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ar-S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447800" y="5867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152400" y="2438400"/>
            <a:ext cx="9448800" cy="28956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1524000" y="3657600"/>
            <a:ext cx="6400800" cy="304800"/>
            <a:chOff x="2438400" y="3048000"/>
            <a:chExt cx="6400800" cy="304800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2438400" y="3200400"/>
              <a:ext cx="6400800" cy="158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>
              <a:off x="74676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>
              <a:off x="54102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rot="5400000">
              <a:off x="3352800" y="3200400"/>
              <a:ext cx="304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مستطيل 19"/>
          <p:cNvSpPr/>
          <p:nvPr/>
        </p:nvSpPr>
        <p:spPr>
          <a:xfrm>
            <a:off x="64770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362200" y="4267200"/>
            <a:ext cx="3810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وسيلة شرح على شكل سحابة 21"/>
          <p:cNvSpPr/>
          <p:nvPr/>
        </p:nvSpPr>
        <p:spPr>
          <a:xfrm>
            <a:off x="3581400" y="4945698"/>
            <a:ext cx="1371600" cy="1074102"/>
          </a:xfrm>
          <a:prstGeom prst="cloudCallout">
            <a:avLst>
              <a:gd name="adj1" fmla="val 31880"/>
              <a:gd name="adj2" fmla="val -109743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dirty="0">
              <a:ln>
                <a:solidFill>
                  <a:schemeClr val="bg1"/>
                </a:solidFill>
                <a:prstDash val="sysDash"/>
              </a:ln>
              <a:noFill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810000" y="5105400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صورة 23" descr="vine-leaf_patricia_fidi_01.gif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4000" contrast="69000"/>
          </a:blip>
          <a:stretch>
            <a:fillRect/>
          </a:stretch>
        </p:blipFill>
        <p:spPr>
          <a:xfrm>
            <a:off x="3873588" y="2961154"/>
            <a:ext cx="1369583" cy="1411942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 bwMode="auto">
          <a:xfrm>
            <a:off x="304800" y="-146923"/>
            <a:ext cx="3657600" cy="2585323"/>
          </a:xfrm>
          <a:prstGeom prst="roundRect">
            <a:avLst>
              <a:gd name="adj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كتب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المغطى بورقة الشجرة  </a:t>
            </a:r>
            <a:r>
              <a:rPr lang="ar-EG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W1 SHUROOQ 08 003" pitchFamily="2" charset="-78"/>
              </a:rPr>
              <a:t>في الفراغ</a:t>
            </a:r>
            <a:endParaRPr lang="ar-S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W1 SHUROOQ 08 003" pitchFamily="2" charset="-78"/>
            </a:endParaRPr>
          </a:p>
        </p:txBody>
      </p:sp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1981200"/>
            <a:ext cx="86868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05138"/>
            <a:ext cx="80772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12117</TotalTime>
  <Words>175</Words>
  <Application>Microsoft Office PowerPoint</Application>
  <PresentationFormat>عرض على الشاشة (3:4)‏</PresentationFormat>
  <Paragraphs>68</Paragraphs>
  <Slides>16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1ب ف 1</dc:title>
  <dc:subject>ترتيب الأعداد حتى 20</dc:subject>
  <dc:creator>أ/ بندر الحازمي</dc:creator>
  <cp:keywords>حقيبة إنجاز المعلم والمعلمة</cp:keywords>
  <cp:lastModifiedBy>toshiba</cp:lastModifiedBy>
  <cp:revision>522</cp:revision>
  <dcterms:created xsi:type="dcterms:W3CDTF">2009-07-10T10:51:31Z</dcterms:created>
  <dcterms:modified xsi:type="dcterms:W3CDTF">2014-07-06T08:12:36Z</dcterms:modified>
</cp:coreProperties>
</file>