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326" r:id="rId4"/>
    <p:sldId id="264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1" r:id="rId18"/>
    <p:sldId id="322" r:id="rId19"/>
    <p:sldId id="323" r:id="rId20"/>
    <p:sldId id="324" r:id="rId21"/>
    <p:sldId id="325" r:id="rId22"/>
    <p:sldId id="327" r:id="rId2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00FF99"/>
    <a:srgbClr val="F44260"/>
    <a:srgbClr val="33CCCC"/>
    <a:srgbClr val="FFFFFF"/>
    <a:srgbClr val="FDDAD1"/>
    <a:srgbClr val="66FF33"/>
    <a:srgbClr val="8A67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1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FD8C47-D089-4F1F-868D-C724CF105397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BF9460-CD82-4EF0-8AE7-45847651A79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E393E-D6B0-441E-B3BD-20034C414315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5DA430-ED6A-403C-9AFA-D278DFBE7B44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D2884-627D-4C8D-A21B-C619E62E1395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D2884-627D-4C8D-A21B-C619E62E1395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E20AB-8552-4B54-95CC-BD3514C2D164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C06A57-B360-434A-8EB7-ACE56FD72D05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7D90AA-6125-4F76-9070-0A8FF340F191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B747C-0606-49C0-9598-8F81242976C4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C88856-DFA3-473D-A1F0-437648B29305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4C80D-047F-4BC9-8E7D-3C9054131B34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233F-FD1C-4F74-BF44-AB12C8EBEA0D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BB4D-2522-41F6-AD75-508DD6DEB8D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5FC73-BA6C-458F-9D95-62FD5BCC0473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7622B-D227-4D1F-8484-B8718BC48FB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D39C0-8774-4B0A-A526-0FD4E0D8597B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7005-B167-447D-810D-42B7A88ACC1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9B07F-5C43-49A0-AE0E-94FC34F0E77A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921B-B871-4EDC-AF12-D668B3B9B6E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B89C1-8721-48CE-8427-8C2A8E9E2B45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A7C7A-E223-48F4-B57F-A29AF2D4605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B06C-FD28-4AA3-8076-860F72762894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C0001-1326-4832-BD75-AE6E703395A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6B411-143F-4A14-824E-57F7DF0B10D0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D7FE5-7ADF-41CD-865B-7F98EC0D5A9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AA57-23D9-49E8-97FA-1D0FD8FBE85A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CADA4-C43F-447F-A15C-83F081EE2C9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02A87-03EF-401B-9311-5DC31860CFAF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BA227-AD08-44CF-A8B8-5C4884038C0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BA73-D565-4A69-AE1A-CC5B0BCD0959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D9CEB-4174-4C1D-ADCC-1110D6D122C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16B0-3B55-4CD5-85AB-EDD8D9E7DB41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16D2B-256E-451B-86B5-A77068DB968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CBF51-7BF7-451F-8BE8-F19F7F40D898}" type="datetimeFigureOut">
              <a:rPr lang="ar-SA"/>
              <a:pPr>
                <a:defRPr/>
              </a:pPr>
              <a:t>04/09/1435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316856-4A36-4F95-BCD2-95A9BD5717A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2.wav"/><Relationship Id="rId4" Type="http://schemas.openxmlformats.org/officeDocument/2006/relationships/audio" Target="../media/audio6.wav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3.wav"/><Relationship Id="rId4" Type="http://schemas.openxmlformats.org/officeDocument/2006/relationships/audio" Target="../media/audio6.wav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8.wav"/><Relationship Id="rId4" Type="http://schemas.openxmlformats.org/officeDocument/2006/relationships/audio" Target="../media/audio1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8.wav"/><Relationship Id="rId4" Type="http://schemas.openxmlformats.org/officeDocument/2006/relationships/audio" Target="../media/audio1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8.wav"/><Relationship Id="rId4" Type="http://schemas.openxmlformats.org/officeDocument/2006/relationships/audio" Target="../media/audio15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9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4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5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سحابة 12"/>
          <p:cNvSpPr/>
          <p:nvPr/>
        </p:nvSpPr>
        <p:spPr>
          <a:xfrm rot="21437177">
            <a:off x="2560120" y="208039"/>
            <a:ext cx="2949349" cy="2314239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FFFF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W1 0004." pitchFamily="2" charset="-78"/>
              </a:rPr>
              <a:t>صفر</a:t>
            </a:r>
            <a:endParaRPr lang="ar-SA" sz="96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W1 0004.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 rot="482770">
            <a:off x="4976725" y="656582"/>
            <a:ext cx="4230645" cy="156966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b="1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W1 0004." pitchFamily="2" charset="-78"/>
              </a:rPr>
              <a:t>قراءة العدد </a:t>
            </a:r>
            <a:endParaRPr lang="ar-SA" sz="9600" b="1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  <a:cs typeface="W1 0004.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 rot="21101971">
            <a:off x="23793" y="312540"/>
            <a:ext cx="2541081" cy="156966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W1 0004." pitchFamily="2" charset="-78"/>
              </a:rPr>
              <a:t>وكتابته</a:t>
            </a:r>
            <a:endParaRPr lang="ar-SA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cs typeface="W1 0004.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Ball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طيل مستدير الزوايا 51"/>
          <p:cNvSpPr/>
          <p:nvPr/>
        </p:nvSpPr>
        <p:spPr>
          <a:xfrm>
            <a:off x="-609600" y="1600200"/>
            <a:ext cx="10210800" cy="4191000"/>
          </a:xfrm>
          <a:prstGeom prst="roundRect">
            <a:avLst/>
          </a:prstGeom>
          <a:solidFill>
            <a:schemeClr val="tx2">
              <a:lumMod val="60000"/>
              <a:lumOff val="40000"/>
              <a:alpha val="7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5" name="سحابة 34"/>
          <p:cNvSpPr/>
          <p:nvPr/>
        </p:nvSpPr>
        <p:spPr>
          <a:xfrm>
            <a:off x="1135063" y="2590800"/>
            <a:ext cx="3284537" cy="2628900"/>
          </a:xfrm>
          <a:prstGeom prst="cloud">
            <a:avLst/>
          </a:prstGeom>
          <a:solidFill>
            <a:srgbClr val="CCFF66"/>
          </a:solidFill>
          <a:ln w="28575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سداسي 11"/>
          <p:cNvSpPr/>
          <p:nvPr/>
        </p:nvSpPr>
        <p:spPr bwMode="auto">
          <a:xfrm>
            <a:off x="3008958" y="256282"/>
            <a:ext cx="4421687" cy="962918"/>
          </a:xfrm>
          <a:prstGeom prst="hexag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W1 SHUROOQ 08 003" pitchFamily="2" charset="-78"/>
              </a:rPr>
              <a:t>عِد الكُرات في الوعاء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W1 SHUROOQ 08 003" pitchFamily="2" charset="-78"/>
            </a:endParaRPr>
          </a:p>
        </p:txBody>
      </p:sp>
      <p:sp>
        <p:nvSpPr>
          <p:cNvPr id="22" name="مخطط انسيابي: رابط خارج الصفحة 21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24" name="صورة 23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03363" y="1946275"/>
            <a:ext cx="2611437" cy="37623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شكل بيضاوي 12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5791200" y="28194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ar-SA" sz="9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66FF33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مجسم مشطوف الحواف 44"/>
          <p:cNvSpPr/>
          <p:nvPr/>
        </p:nvSpPr>
        <p:spPr>
          <a:xfrm>
            <a:off x="5181600" y="43434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اثْنانِ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عصاف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عصاف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533400" y="1600200"/>
            <a:ext cx="10210800" cy="4191000"/>
          </a:xfrm>
          <a:prstGeom prst="roundRect">
            <a:avLst/>
          </a:prstGeom>
          <a:solidFill>
            <a:schemeClr val="tx2">
              <a:lumMod val="60000"/>
              <a:lumOff val="40000"/>
              <a:alpha val="7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b="1" dirty="0"/>
          </a:p>
        </p:txBody>
      </p:sp>
      <p:sp>
        <p:nvSpPr>
          <p:cNvPr id="6" name="سداسي 5"/>
          <p:cNvSpPr/>
          <p:nvPr/>
        </p:nvSpPr>
        <p:spPr bwMode="auto">
          <a:xfrm>
            <a:off x="3008958" y="256282"/>
            <a:ext cx="4421687" cy="962918"/>
          </a:xfrm>
          <a:prstGeom prst="hexagon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W1 SHUROOQ 08 003" pitchFamily="2" charset="-78"/>
              </a:rPr>
              <a:t>اكتب عدد الكرات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W1 SHUROOQ 08 003" pitchFamily="2" charset="-78"/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1" name="مجسم مشطوف الحواف 10"/>
          <p:cNvSpPr/>
          <p:nvPr/>
        </p:nvSpPr>
        <p:spPr>
          <a:xfrm>
            <a:off x="5181600" y="43434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اثْنانِ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سحابة 21"/>
          <p:cNvSpPr/>
          <p:nvPr/>
        </p:nvSpPr>
        <p:spPr>
          <a:xfrm>
            <a:off x="1135063" y="2590800"/>
            <a:ext cx="3284537" cy="2628900"/>
          </a:xfrm>
          <a:prstGeom prst="cloud">
            <a:avLst/>
          </a:prstGeom>
          <a:solidFill>
            <a:srgbClr val="CCFF66"/>
          </a:solidFill>
          <a:ln w="28575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" name="صورة 22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3363" y="1946275"/>
            <a:ext cx="2611437" cy="37623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مستطيل مستدير الزوايا 23"/>
          <p:cNvSpPr/>
          <p:nvPr/>
        </p:nvSpPr>
        <p:spPr>
          <a:xfrm>
            <a:off x="5562600" y="27432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88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مستطيل مستدير الزوايا 24"/>
          <p:cNvSpPr/>
          <p:nvPr/>
        </p:nvSpPr>
        <p:spPr>
          <a:xfrm rot="20962821">
            <a:off x="6018269" y="3110384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26" name="مستطيل مستدير الزوايا 25"/>
          <p:cNvSpPr/>
          <p:nvPr/>
        </p:nvSpPr>
        <p:spPr>
          <a:xfrm rot="4948393">
            <a:off x="6324600" y="2819400"/>
            <a:ext cx="762000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8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طيل مستدير الزوايا 51"/>
          <p:cNvSpPr/>
          <p:nvPr/>
        </p:nvSpPr>
        <p:spPr>
          <a:xfrm>
            <a:off x="-609600" y="1600200"/>
            <a:ext cx="10210800" cy="4191000"/>
          </a:xfrm>
          <a:prstGeom prst="roundRect">
            <a:avLst/>
          </a:prstGeom>
          <a:solidFill>
            <a:srgbClr val="7030A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5" name="سحابة 34"/>
          <p:cNvSpPr/>
          <p:nvPr/>
        </p:nvSpPr>
        <p:spPr>
          <a:xfrm>
            <a:off x="1135063" y="2590800"/>
            <a:ext cx="3284537" cy="2628900"/>
          </a:xfrm>
          <a:prstGeom prst="cloud">
            <a:avLst/>
          </a:prstGeom>
          <a:solidFill>
            <a:srgbClr val="FF00FF"/>
          </a:solidFill>
          <a:ln w="28575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سداسي 11"/>
          <p:cNvSpPr/>
          <p:nvPr/>
        </p:nvSpPr>
        <p:spPr bwMode="auto">
          <a:xfrm>
            <a:off x="3008958" y="256282"/>
            <a:ext cx="4421687" cy="962918"/>
          </a:xfrm>
          <a:prstGeom prst="hex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SHUROOQ 08 003" pitchFamily="2" charset="-78"/>
              </a:rPr>
              <a:t>عِد الكُرات في الوعاء</a:t>
            </a:r>
            <a:endParaRPr lang="ar-SA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W1 SHUROOQ 08 003" pitchFamily="2" charset="-78"/>
            </a:endParaRPr>
          </a:p>
        </p:txBody>
      </p:sp>
      <p:sp>
        <p:nvSpPr>
          <p:cNvPr id="22" name="مخطط انسيابي: رابط خارج الصفحة 21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rgbClr val="7030A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4" name="صورة 23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03363" y="1974850"/>
            <a:ext cx="2611437" cy="3705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شكل بيضاوي 12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5791200" y="28194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ar-SA" sz="9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66FF33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مجسم مشطوف الحواف 44"/>
          <p:cNvSpPr/>
          <p:nvPr/>
        </p:nvSpPr>
        <p:spPr>
          <a:xfrm>
            <a:off x="5181600" y="43434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وَاحِدٌ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609600" y="1600200"/>
            <a:ext cx="10210800" cy="4191000"/>
          </a:xfrm>
          <a:prstGeom prst="roundRect">
            <a:avLst/>
          </a:prstGeom>
          <a:solidFill>
            <a:srgbClr val="7030A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b="1" dirty="0"/>
          </a:p>
        </p:txBody>
      </p:sp>
      <p:sp>
        <p:nvSpPr>
          <p:cNvPr id="6" name="سداسي 5"/>
          <p:cNvSpPr/>
          <p:nvPr/>
        </p:nvSpPr>
        <p:spPr bwMode="auto">
          <a:xfrm>
            <a:off x="3008958" y="256282"/>
            <a:ext cx="4421687" cy="962918"/>
          </a:xfrm>
          <a:prstGeom prst="hex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SHUROOQ 08 003" pitchFamily="2" charset="-78"/>
              </a:rPr>
              <a:t>اكتب عدد الكرات</a:t>
            </a:r>
            <a:endParaRPr lang="ar-SA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W1 SHUROOQ 08 003" pitchFamily="2" charset="-78"/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rgbClr val="7030A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1" name="مجسم مشطوف الحواف 10"/>
          <p:cNvSpPr/>
          <p:nvPr/>
        </p:nvSpPr>
        <p:spPr>
          <a:xfrm>
            <a:off x="5181600" y="44196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وَاحِدٌ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سحابة 17"/>
          <p:cNvSpPr/>
          <p:nvPr/>
        </p:nvSpPr>
        <p:spPr>
          <a:xfrm>
            <a:off x="1135063" y="2590800"/>
            <a:ext cx="3284537" cy="2628900"/>
          </a:xfrm>
          <a:prstGeom prst="cloud">
            <a:avLst/>
          </a:prstGeom>
          <a:solidFill>
            <a:srgbClr val="FF00FF"/>
          </a:solidFill>
          <a:ln w="28575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" name="صورة 18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3363" y="1974850"/>
            <a:ext cx="2611437" cy="3705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مستطيل مستدير الزوايا 19"/>
          <p:cNvSpPr/>
          <p:nvPr/>
        </p:nvSpPr>
        <p:spPr>
          <a:xfrm>
            <a:off x="5562600" y="28194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88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096000" y="30480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طيل مستدير الزوايا 51"/>
          <p:cNvSpPr/>
          <p:nvPr/>
        </p:nvSpPr>
        <p:spPr>
          <a:xfrm>
            <a:off x="-609600" y="1600200"/>
            <a:ext cx="10210800" cy="4191000"/>
          </a:xfrm>
          <a:prstGeom prst="roundRect">
            <a:avLst/>
          </a:prstGeom>
          <a:solidFill>
            <a:srgbClr val="00B05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5" name="سحابة 34"/>
          <p:cNvSpPr/>
          <p:nvPr/>
        </p:nvSpPr>
        <p:spPr>
          <a:xfrm>
            <a:off x="1135063" y="2590800"/>
            <a:ext cx="3284537" cy="2628900"/>
          </a:xfrm>
          <a:prstGeom prst="cloud">
            <a:avLst/>
          </a:prstGeom>
          <a:solidFill>
            <a:srgbClr val="CCFF66"/>
          </a:solidFill>
          <a:ln w="28575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سداسي 11"/>
          <p:cNvSpPr/>
          <p:nvPr/>
        </p:nvSpPr>
        <p:spPr bwMode="auto">
          <a:xfrm>
            <a:off x="3008958" y="256282"/>
            <a:ext cx="4421687" cy="962918"/>
          </a:xfrm>
          <a:prstGeom prst="hexagon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SHUROOQ 08 003" pitchFamily="2" charset="-78"/>
              </a:rPr>
              <a:t>عِد الكُرات في الوعاء</a:t>
            </a:r>
            <a:endParaRPr lang="ar-SA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W1 SHUROOQ 08 003" pitchFamily="2" charset="-78"/>
            </a:endParaRPr>
          </a:p>
        </p:txBody>
      </p:sp>
      <p:sp>
        <p:nvSpPr>
          <p:cNvPr id="22" name="مخطط انسيابي: رابط خارج الصفحة 21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rgbClr val="00B05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</a:p>
        </p:txBody>
      </p:sp>
      <p:pic>
        <p:nvPicPr>
          <p:cNvPr id="24" name="صورة 23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2057400"/>
            <a:ext cx="2432050" cy="3705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شكل بيضاوي 12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5791200" y="28194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  <a:endParaRPr lang="ar-SA" sz="9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66FF33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مجسم مشطوف الحواف 44"/>
          <p:cNvSpPr/>
          <p:nvPr/>
        </p:nvSpPr>
        <p:spPr>
          <a:xfrm>
            <a:off x="4114800" y="4419600"/>
            <a:ext cx="47244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لا يوجد أي كرات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609600" y="1600200"/>
            <a:ext cx="10210800" cy="4191000"/>
          </a:xfrm>
          <a:prstGeom prst="roundRect">
            <a:avLst/>
          </a:prstGeom>
          <a:solidFill>
            <a:srgbClr val="00B05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b="1" dirty="0"/>
          </a:p>
        </p:txBody>
      </p:sp>
      <p:sp>
        <p:nvSpPr>
          <p:cNvPr id="6" name="سداسي 5"/>
          <p:cNvSpPr/>
          <p:nvPr/>
        </p:nvSpPr>
        <p:spPr bwMode="auto">
          <a:xfrm>
            <a:off x="3008958" y="256282"/>
            <a:ext cx="4421687" cy="962918"/>
          </a:xfrm>
          <a:prstGeom prst="hexagon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SHUROOQ 08 003" pitchFamily="2" charset="-78"/>
              </a:rPr>
              <a:t>اكتب عدد الكرات</a:t>
            </a:r>
            <a:endParaRPr lang="ar-SA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W1 SHUROOQ 08 003" pitchFamily="2" charset="-78"/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rgbClr val="00B05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مجسم مشطوف الحواف 10"/>
          <p:cNvSpPr/>
          <p:nvPr/>
        </p:nvSpPr>
        <p:spPr>
          <a:xfrm>
            <a:off x="5181600" y="44958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صِفْر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562600" y="2819400"/>
            <a:ext cx="1828800" cy="1524000"/>
          </a:xfrm>
          <a:prstGeom prst="roundRect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ar-EG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سحابة 21"/>
          <p:cNvSpPr/>
          <p:nvPr/>
        </p:nvSpPr>
        <p:spPr>
          <a:xfrm>
            <a:off x="1135063" y="2590800"/>
            <a:ext cx="3284537" cy="2628900"/>
          </a:xfrm>
          <a:prstGeom prst="cloud">
            <a:avLst/>
          </a:prstGeom>
          <a:solidFill>
            <a:srgbClr val="CCFF66"/>
          </a:solidFill>
          <a:ln w="28575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" name="صورة 22" descr="Clipart-Cartoon-Design-04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2057400"/>
            <a:ext cx="2432050" cy="3705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مستطيل 23"/>
          <p:cNvSpPr/>
          <p:nvPr/>
        </p:nvSpPr>
        <p:spPr>
          <a:xfrm>
            <a:off x="5920781" y="2633752"/>
            <a:ext cx="1013419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ar-SA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طيل مستدير الزوايا 51"/>
          <p:cNvSpPr/>
          <p:nvPr/>
        </p:nvSpPr>
        <p:spPr>
          <a:xfrm>
            <a:off x="-609600" y="1600200"/>
            <a:ext cx="10210800" cy="4191000"/>
          </a:xfrm>
          <a:prstGeom prst="roundRect">
            <a:avLst/>
          </a:prstGeom>
          <a:solidFill>
            <a:srgbClr val="FFC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5" name="سحابة 34"/>
          <p:cNvSpPr/>
          <p:nvPr/>
        </p:nvSpPr>
        <p:spPr>
          <a:xfrm>
            <a:off x="762000" y="2438400"/>
            <a:ext cx="3733800" cy="3124200"/>
          </a:xfrm>
          <a:prstGeom prst="cloud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سداسي 11"/>
          <p:cNvSpPr/>
          <p:nvPr/>
        </p:nvSpPr>
        <p:spPr bwMode="auto">
          <a:xfrm>
            <a:off x="762000" y="256282"/>
            <a:ext cx="6668645" cy="948035"/>
          </a:xfrm>
          <a:prstGeom prst="hexagon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W1 SHUROOQ 08 003" pitchFamily="2" charset="-78"/>
              </a:rPr>
              <a:t>اكتب عدد السمكات في الوعاء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W1 SHUROOQ 08 003" pitchFamily="2" charset="-78"/>
            </a:endParaRPr>
          </a:p>
        </p:txBody>
      </p:sp>
      <p:sp>
        <p:nvSpPr>
          <p:cNvPr id="22" name="مخطط انسيابي: رابط خارج الصفحة 21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</a:p>
        </p:txBody>
      </p:sp>
      <p:pic>
        <p:nvPicPr>
          <p:cNvPr id="24" name="صورة 23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95413" y="2667000"/>
            <a:ext cx="2414587" cy="25050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مجسم مشطوف الحواف 15"/>
          <p:cNvSpPr/>
          <p:nvPr/>
        </p:nvSpPr>
        <p:spPr>
          <a:xfrm>
            <a:off x="5638800" y="44958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صِفْر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6019800" y="2819400"/>
            <a:ext cx="1828800" cy="1524000"/>
          </a:xfrm>
          <a:prstGeom prst="roundRect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ar-EG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400800" y="2633752"/>
            <a:ext cx="1013419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ar-SA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609600" y="1600200"/>
            <a:ext cx="10210800" cy="4191000"/>
          </a:xfrm>
          <a:prstGeom prst="roundRect">
            <a:avLst/>
          </a:prstGeom>
          <a:solidFill>
            <a:srgbClr val="C4DF25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" name="سحابة 4"/>
          <p:cNvSpPr/>
          <p:nvPr/>
        </p:nvSpPr>
        <p:spPr>
          <a:xfrm>
            <a:off x="762000" y="2438400"/>
            <a:ext cx="3733800" cy="3124200"/>
          </a:xfrm>
          <a:prstGeom prst="cloud">
            <a:avLst/>
          </a:prstGeom>
          <a:solidFill>
            <a:srgbClr val="FF0066"/>
          </a:solidFill>
          <a:ln w="28575">
            <a:solidFill>
              <a:srgbClr val="FFF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سداسي 5"/>
          <p:cNvSpPr/>
          <p:nvPr/>
        </p:nvSpPr>
        <p:spPr bwMode="auto">
          <a:xfrm>
            <a:off x="762000" y="256282"/>
            <a:ext cx="6668645" cy="948035"/>
          </a:xfrm>
          <a:prstGeom prst="hexagon">
            <a:avLst/>
          </a:prstGeom>
          <a:gradFill flip="none" rotWithShape="1">
            <a:gsLst>
              <a:gs pos="0">
                <a:srgbClr val="C4DF25">
                  <a:tint val="66000"/>
                  <a:satMod val="160000"/>
                </a:srgbClr>
              </a:gs>
              <a:gs pos="50000">
                <a:srgbClr val="C4DF25">
                  <a:tint val="44500"/>
                  <a:satMod val="160000"/>
                </a:srgbClr>
              </a:gs>
              <a:gs pos="100000">
                <a:srgbClr val="C4DF25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W1 SHUROOQ 08 003" pitchFamily="2" charset="-78"/>
              </a:rPr>
              <a:t>اكتب عدد السمكات في الوعاء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W1 SHUROOQ 08 003" pitchFamily="2" charset="-78"/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rgbClr val="C4DF25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</a:p>
        </p:txBody>
      </p:sp>
      <p:pic>
        <p:nvPicPr>
          <p:cNvPr id="8" name="صورة 7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0" y="2590800"/>
            <a:ext cx="2846388" cy="27051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مجسم مشطوف الحواف 15"/>
          <p:cNvSpPr/>
          <p:nvPr/>
        </p:nvSpPr>
        <p:spPr>
          <a:xfrm>
            <a:off x="5638800" y="44958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أَرْبَعَةٌ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6019800" y="2819400"/>
            <a:ext cx="1828800" cy="1524000"/>
          </a:xfrm>
          <a:prstGeom prst="roundRect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ar-EG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400800" y="2633752"/>
            <a:ext cx="1013419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ar-SA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فزة فى المي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609600" y="1600200"/>
            <a:ext cx="10210800" cy="4191000"/>
          </a:xfrm>
          <a:prstGeom prst="roundRect">
            <a:avLst/>
          </a:prstGeom>
          <a:solidFill>
            <a:srgbClr val="F4426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" name="سحابة 4"/>
          <p:cNvSpPr/>
          <p:nvPr/>
        </p:nvSpPr>
        <p:spPr>
          <a:xfrm>
            <a:off x="457200" y="2057400"/>
            <a:ext cx="4343400" cy="3429000"/>
          </a:xfrm>
          <a:prstGeom prst="cloud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سداسي 5"/>
          <p:cNvSpPr/>
          <p:nvPr/>
        </p:nvSpPr>
        <p:spPr bwMode="auto">
          <a:xfrm>
            <a:off x="762000" y="256282"/>
            <a:ext cx="6668645" cy="948035"/>
          </a:xfrm>
          <a:prstGeom prst="hexagon">
            <a:avLst/>
          </a:prstGeom>
          <a:gradFill flip="none" rotWithShape="1">
            <a:gsLst>
              <a:gs pos="0">
                <a:srgbClr val="F44260">
                  <a:tint val="66000"/>
                  <a:satMod val="160000"/>
                </a:srgbClr>
              </a:gs>
              <a:gs pos="50000">
                <a:srgbClr val="F44260">
                  <a:tint val="44500"/>
                  <a:satMod val="160000"/>
                </a:srgbClr>
              </a:gs>
              <a:gs pos="100000">
                <a:srgbClr val="F4426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W1 SHUROOQ 08 003" pitchFamily="2" charset="-78"/>
              </a:rPr>
              <a:t>اكتب عدد القطط في الصندوق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W1 SHUROOQ 08 003" pitchFamily="2" charset="-78"/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rgbClr val="F4426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</a:p>
        </p:txBody>
      </p:sp>
      <p:pic>
        <p:nvPicPr>
          <p:cNvPr id="8" name="صورة 7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3138" y="2286000"/>
            <a:ext cx="3141662" cy="27511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مجسم مشطوف الحواف 15"/>
          <p:cNvSpPr/>
          <p:nvPr/>
        </p:nvSpPr>
        <p:spPr>
          <a:xfrm>
            <a:off x="5867400" y="44958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خَمْسَةٌ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6248400" y="2700338"/>
            <a:ext cx="1828800" cy="1524000"/>
          </a:xfrm>
          <a:prstGeom prst="roundRect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ar-EG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629400" y="2633752"/>
            <a:ext cx="1013419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ar-SA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609600" y="1600200"/>
            <a:ext cx="10210800" cy="4191000"/>
          </a:xfrm>
          <a:prstGeom prst="roundRect">
            <a:avLst/>
          </a:prstGeom>
          <a:solidFill>
            <a:srgbClr val="33CCCC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" name="سحابة 4"/>
          <p:cNvSpPr/>
          <p:nvPr/>
        </p:nvSpPr>
        <p:spPr>
          <a:xfrm>
            <a:off x="457200" y="2057400"/>
            <a:ext cx="4343400" cy="3429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سداسي 5"/>
          <p:cNvSpPr/>
          <p:nvPr/>
        </p:nvSpPr>
        <p:spPr bwMode="auto">
          <a:xfrm>
            <a:off x="762000" y="256282"/>
            <a:ext cx="6668645" cy="948035"/>
          </a:xfrm>
          <a:prstGeom prst="hexagon">
            <a:avLst/>
          </a:prstGeom>
          <a:gradFill flip="none" rotWithShape="1">
            <a:gsLst>
              <a:gs pos="0">
                <a:srgbClr val="33CCCC">
                  <a:tint val="66000"/>
                  <a:satMod val="160000"/>
                </a:srgbClr>
              </a:gs>
              <a:gs pos="50000">
                <a:srgbClr val="33CCCC">
                  <a:tint val="44500"/>
                  <a:satMod val="160000"/>
                </a:srgbClr>
              </a:gs>
              <a:gs pos="100000">
                <a:srgbClr val="33CCCC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W1 SHUROOQ 08 003" pitchFamily="2" charset="-78"/>
              </a:rPr>
              <a:t>اكتب عدد القطط في الصندوق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W1 SHUROOQ 08 003" pitchFamily="2" charset="-78"/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rgbClr val="33CC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</a:p>
        </p:txBody>
      </p:sp>
      <p:pic>
        <p:nvPicPr>
          <p:cNvPr id="8" name="صورة 7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200" y="2335213"/>
            <a:ext cx="3581400" cy="24653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شكل بيضاوي 8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6" name="مجسم مشطوف الحواف 15"/>
          <p:cNvSpPr/>
          <p:nvPr/>
        </p:nvSpPr>
        <p:spPr>
          <a:xfrm>
            <a:off x="5867400" y="44958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صِفْر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6248400" y="2700338"/>
            <a:ext cx="1828800" cy="1524000"/>
          </a:xfrm>
          <a:prstGeom prst="roundRect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ar-EG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629400" y="2514600"/>
            <a:ext cx="1013418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ar-SA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2895600" y="2667000"/>
            <a:ext cx="3962400" cy="2057400"/>
          </a:xfrm>
          <a:prstGeom prst="snip2DiagRect">
            <a:avLst/>
          </a:prstGeom>
          <a:solidFill>
            <a:srgbClr val="FFFF00"/>
          </a:solidFill>
          <a:ln w="38100">
            <a:solidFill>
              <a:srgbClr val="002060"/>
            </a:solidFill>
            <a:prstDash val="sysDot"/>
          </a:ln>
          <a:scene3d>
            <a:camera prst="perspectiveAbove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THAGHR 04 036" pitchFamily="2" charset="-78"/>
              </a:rPr>
              <a:t>أقرأ </a:t>
            </a:r>
            <a:r>
              <a:rPr lang="ar-EG" sz="5400" b="1" dirty="0" err="1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THAGHR 04 036" pitchFamily="2" charset="-78"/>
              </a:rPr>
              <a:t>العدد </a:t>
            </a:r>
            <a:r>
              <a:rPr lang="ar-EG" sz="5400" b="1" dirty="0" smtClean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THAGHR 04 036" pitchFamily="2" charset="-78"/>
              </a:rPr>
              <a:t>(صفر)، وأكتبه</a:t>
            </a:r>
            <a:endParaRPr lang="ar-SA" sz="5400" b="1" dirty="0">
              <a:ln w="1905"/>
              <a:solidFill>
                <a:srgbClr val="F3219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W1 THAGHR 04 036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 bwMode="auto">
          <a:xfrm rot="21422747">
            <a:off x="3485546" y="271821"/>
            <a:ext cx="2820868" cy="1328023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W1 SHUROOQ 08 003" pitchFamily="2" charset="-78"/>
              </a:rPr>
              <a:t>فكرة الدرس</a:t>
            </a:r>
            <a:endParaRPr lang="ar-SA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22" name="صورة 21" descr="Forward_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93216">
            <a:off x="4032250" y="1716088"/>
            <a:ext cx="158591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609600" y="1600200"/>
            <a:ext cx="10210800" cy="4191000"/>
          </a:xfrm>
          <a:prstGeom prst="round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" name="سحابة 4"/>
          <p:cNvSpPr/>
          <p:nvPr/>
        </p:nvSpPr>
        <p:spPr>
          <a:xfrm>
            <a:off x="457200" y="2057400"/>
            <a:ext cx="4343400" cy="3429000"/>
          </a:xfrm>
          <a:prstGeom prst="cloud">
            <a:avLst/>
          </a:prstGeom>
          <a:solidFill>
            <a:srgbClr val="FFFF00"/>
          </a:solidFill>
          <a:ln w="28575">
            <a:solidFill>
              <a:srgbClr val="F442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سداسي 5"/>
          <p:cNvSpPr/>
          <p:nvPr/>
        </p:nvSpPr>
        <p:spPr bwMode="auto">
          <a:xfrm>
            <a:off x="762000" y="256282"/>
            <a:ext cx="6668645" cy="948035"/>
          </a:xfrm>
          <a:prstGeom prst="hexagon">
            <a:avLst/>
          </a:prstGeom>
          <a:solidFill>
            <a:srgbClr val="FFFFFF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W1 SHUROOQ 08 003" pitchFamily="2" charset="-78"/>
              </a:rPr>
              <a:t>اكتب عدد الخراف في العربة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W1 SHUROOQ 08 003" pitchFamily="2" charset="-78"/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rgbClr val="FF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</a:p>
        </p:txBody>
      </p:sp>
      <p:pic>
        <p:nvPicPr>
          <p:cNvPr id="8" name="صورة 7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200" y="2362200"/>
            <a:ext cx="3381375" cy="24653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شكل بيضاوي 8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6" name="مجسم مشطوف الحواف 15"/>
          <p:cNvSpPr/>
          <p:nvPr/>
        </p:nvSpPr>
        <p:spPr>
          <a:xfrm>
            <a:off x="5867400" y="44958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صِفْر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6248400" y="2700338"/>
            <a:ext cx="1828800" cy="1524000"/>
          </a:xfrm>
          <a:prstGeom prst="roundRect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ar-EG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629400" y="2514600"/>
            <a:ext cx="1013418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ar-SA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609600" y="1600200"/>
            <a:ext cx="10210800" cy="4191000"/>
          </a:xfrm>
          <a:prstGeom prst="roundRect">
            <a:avLst/>
          </a:prstGeom>
          <a:solidFill>
            <a:srgbClr val="00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" name="سحابة 4"/>
          <p:cNvSpPr/>
          <p:nvPr/>
        </p:nvSpPr>
        <p:spPr>
          <a:xfrm>
            <a:off x="457200" y="2057400"/>
            <a:ext cx="4343400" cy="3429000"/>
          </a:xfrm>
          <a:prstGeom prst="cloud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سداسي 5"/>
          <p:cNvSpPr/>
          <p:nvPr/>
        </p:nvSpPr>
        <p:spPr bwMode="auto">
          <a:xfrm>
            <a:off x="762000" y="256282"/>
            <a:ext cx="6668645" cy="948035"/>
          </a:xfrm>
          <a:prstGeom prst="hexagon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W1 SHUROOQ 08 003" pitchFamily="2" charset="-78"/>
              </a:rPr>
              <a:t>اكتب عدد الخراف في العربة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W1 SHUROOQ 08 003" pitchFamily="2" charset="-78"/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rgbClr val="00FF99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</a:p>
        </p:txBody>
      </p:sp>
      <p:pic>
        <p:nvPicPr>
          <p:cNvPr id="8" name="صورة 7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9625" y="2332038"/>
            <a:ext cx="3762375" cy="26971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مجسم مشطوف الحواف 15"/>
          <p:cNvSpPr/>
          <p:nvPr/>
        </p:nvSpPr>
        <p:spPr>
          <a:xfrm>
            <a:off x="5867400" y="44958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اثنانِ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6248400" y="2700338"/>
            <a:ext cx="1828800" cy="1524000"/>
          </a:xfrm>
          <a:prstGeom prst="roundRect">
            <a:avLst/>
          </a:prstGeom>
          <a:ln w="38100">
            <a:solidFill>
              <a:srgbClr val="00206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ar-EG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629400" y="2633752"/>
            <a:ext cx="1013418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ar-SA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aa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aa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نشاط منزلي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r>
              <a:rPr lang="ar-EG" dirty="0" smtClean="0"/>
              <a:t>مستعملا صورة لمجموعة من الحيوانات والطيور الأليفة مثل: الخروف، الماعز، الدجاجة، البقرة، اطرح على طفلك أسئلة يكون جوابها صفرا مثل: ما عدد الجمال في الصورة؟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3810000" y="3581400"/>
            <a:ext cx="1981200" cy="914400"/>
          </a:xfrm>
          <a:prstGeom prst="snip2DiagRect">
            <a:avLst/>
          </a:prstGeom>
          <a:solidFill>
            <a:srgbClr val="FFFF00"/>
          </a:solidFill>
          <a:ln w="38100">
            <a:solidFill>
              <a:srgbClr val="002060"/>
            </a:solidFill>
            <a:prstDash val="sysDot"/>
          </a:ln>
          <a:scene3d>
            <a:camera prst="perspectiveAbove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905"/>
                <a:solidFill>
                  <a:srgbClr val="F321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W1 THAGHR 04 036" pitchFamily="2" charset="-78"/>
              </a:rPr>
              <a:t>صِفْرٌ</a:t>
            </a:r>
            <a:endParaRPr lang="ar-SA" sz="5400" b="1" dirty="0">
              <a:ln w="1905"/>
              <a:solidFill>
                <a:srgbClr val="F3219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W1 THAGHR 04 036" pitchFamily="2" charset="-78"/>
            </a:endParaRPr>
          </a:p>
        </p:txBody>
      </p:sp>
      <p:grpSp>
        <p:nvGrpSpPr>
          <p:cNvPr id="2" name="مجموعة 33"/>
          <p:cNvGrpSpPr>
            <a:grpSpLocks/>
          </p:cNvGrpSpPr>
          <p:nvPr/>
        </p:nvGrpSpPr>
        <p:grpSpPr bwMode="auto">
          <a:xfrm>
            <a:off x="3657600" y="1185863"/>
            <a:ext cx="2455863" cy="1328737"/>
            <a:chOff x="3429000" y="182566"/>
            <a:chExt cx="2456302" cy="1328897"/>
          </a:xfrm>
        </p:grpSpPr>
        <p:sp>
          <p:nvSpPr>
            <p:cNvPr id="11" name="مستطيل مستدير الزوايا 10"/>
            <p:cNvSpPr/>
            <p:nvPr/>
          </p:nvSpPr>
          <p:spPr>
            <a:xfrm rot="21422747">
              <a:off x="3449896" y="182566"/>
              <a:ext cx="2435406" cy="1328897"/>
            </a:xfrm>
            <a:prstGeom prst="round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72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W1 SHUROOQ 08 003" pitchFamily="2" charset="-78"/>
                </a:rPr>
                <a:t>المفردات</a:t>
              </a:r>
            </a:p>
          </p:txBody>
        </p:sp>
        <p:grpSp>
          <p:nvGrpSpPr>
            <p:cNvPr id="3" name="مجموعة 26"/>
            <p:cNvGrpSpPr>
              <a:grpSpLocks/>
            </p:cNvGrpSpPr>
            <p:nvPr/>
          </p:nvGrpSpPr>
          <p:grpSpPr bwMode="auto">
            <a:xfrm>
              <a:off x="5334000" y="228600"/>
              <a:ext cx="533400" cy="609600"/>
              <a:chOff x="5486400" y="609600"/>
              <a:chExt cx="533400" cy="609600"/>
            </a:xfrm>
          </p:grpSpPr>
          <p:sp>
            <p:nvSpPr>
              <p:cNvPr id="23" name="قوس 22"/>
              <p:cNvSpPr/>
              <p:nvPr/>
            </p:nvSpPr>
            <p:spPr>
              <a:xfrm>
                <a:off x="5562954" y="609609"/>
                <a:ext cx="457281" cy="533464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dirty="0"/>
              </a:p>
            </p:txBody>
          </p:sp>
          <p:sp>
            <p:nvSpPr>
              <p:cNvPr id="24" name="قوس 23"/>
              <p:cNvSpPr/>
              <p:nvPr/>
            </p:nvSpPr>
            <p:spPr>
              <a:xfrm>
                <a:off x="5486740" y="685818"/>
                <a:ext cx="457281" cy="533464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dirty="0"/>
              </a:p>
            </p:txBody>
          </p:sp>
        </p:grpSp>
        <p:grpSp>
          <p:nvGrpSpPr>
            <p:cNvPr id="5" name="مجموعة 27"/>
            <p:cNvGrpSpPr>
              <a:grpSpLocks/>
            </p:cNvGrpSpPr>
            <p:nvPr/>
          </p:nvGrpSpPr>
          <p:grpSpPr bwMode="auto">
            <a:xfrm>
              <a:off x="3429000" y="685800"/>
              <a:ext cx="533400" cy="609600"/>
              <a:chOff x="3455185" y="1317469"/>
              <a:chExt cx="533400" cy="609600"/>
            </a:xfrm>
          </p:grpSpPr>
          <p:sp>
            <p:nvSpPr>
              <p:cNvPr id="25" name="قوس 24"/>
              <p:cNvSpPr/>
              <p:nvPr/>
            </p:nvSpPr>
            <p:spPr>
              <a:xfrm rot="11153724">
                <a:off x="3531399" y="1317533"/>
                <a:ext cx="457281" cy="533464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dirty="0"/>
              </a:p>
            </p:txBody>
          </p:sp>
          <p:sp>
            <p:nvSpPr>
              <p:cNvPr id="26" name="قوس 25"/>
              <p:cNvSpPr/>
              <p:nvPr/>
            </p:nvSpPr>
            <p:spPr>
              <a:xfrm rot="11153724">
                <a:off x="3455185" y="1393742"/>
                <a:ext cx="457281" cy="533464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dirty="0"/>
              </a:p>
            </p:txBody>
          </p:sp>
        </p:grpSp>
      </p:grpSp>
      <p:pic>
        <p:nvPicPr>
          <p:cNvPr id="22" name="صورة 21" descr="Forward_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93216">
            <a:off x="4032250" y="2630488"/>
            <a:ext cx="158591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طيل مستدير الزوايا 51"/>
          <p:cNvSpPr/>
          <p:nvPr/>
        </p:nvSpPr>
        <p:spPr>
          <a:xfrm>
            <a:off x="-609600" y="1600200"/>
            <a:ext cx="10210800" cy="4191000"/>
          </a:xfrm>
          <a:prstGeom prst="roundRect">
            <a:avLst/>
          </a:prstGeom>
          <a:solidFill>
            <a:srgbClr val="FFFF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5" name="سحابة 34"/>
          <p:cNvSpPr/>
          <p:nvPr/>
        </p:nvSpPr>
        <p:spPr>
          <a:xfrm>
            <a:off x="1135063" y="2590800"/>
            <a:ext cx="3284537" cy="2628900"/>
          </a:xfrm>
          <a:prstGeom prst="cloud">
            <a:avLst/>
          </a:prstGeom>
          <a:solidFill>
            <a:srgbClr val="F3219E"/>
          </a:solidFill>
          <a:ln w="38100">
            <a:solidFill>
              <a:srgbClr val="66FF3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سداسي 11"/>
          <p:cNvSpPr/>
          <p:nvPr/>
        </p:nvSpPr>
        <p:spPr bwMode="auto">
          <a:xfrm>
            <a:off x="3008958" y="256282"/>
            <a:ext cx="4421687" cy="962918"/>
          </a:xfrm>
          <a:prstGeom prst="hexagon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W1 SHUROOQ 08 003" pitchFamily="2" charset="-78"/>
              </a:rPr>
              <a:t>عِد الكُرات في الوعاء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W1 SHUROOQ 08 003" pitchFamily="2" charset="-78"/>
            </a:endParaRPr>
          </a:p>
        </p:txBody>
      </p:sp>
      <p:sp>
        <p:nvSpPr>
          <p:cNvPr id="22" name="مخطط انسيابي: رابط خارج الصفحة 21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rgbClr val="FFFF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24" name="صورة 23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03363" y="1700213"/>
            <a:ext cx="2459037" cy="40147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شكل بيضاوي 12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5791200" y="28194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ar-SA" sz="9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66FF33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مجسم مشطوف الحواف 44"/>
          <p:cNvSpPr/>
          <p:nvPr/>
        </p:nvSpPr>
        <p:spPr>
          <a:xfrm>
            <a:off x="5181600" y="43434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خَمْسَةٌ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609600" y="1600200"/>
            <a:ext cx="10210800" cy="4191000"/>
          </a:xfrm>
          <a:prstGeom prst="roundRect">
            <a:avLst/>
          </a:prstGeom>
          <a:solidFill>
            <a:srgbClr val="FFFF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" name="سحابة 4"/>
          <p:cNvSpPr/>
          <p:nvPr/>
        </p:nvSpPr>
        <p:spPr>
          <a:xfrm>
            <a:off x="1135063" y="2590800"/>
            <a:ext cx="3284537" cy="2628900"/>
          </a:xfrm>
          <a:prstGeom prst="cloud">
            <a:avLst/>
          </a:prstGeom>
          <a:solidFill>
            <a:srgbClr val="F3219E"/>
          </a:solidFill>
          <a:ln w="38100">
            <a:solidFill>
              <a:srgbClr val="66FF3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سداسي 5"/>
          <p:cNvSpPr/>
          <p:nvPr/>
        </p:nvSpPr>
        <p:spPr bwMode="auto">
          <a:xfrm>
            <a:off x="3008958" y="256282"/>
            <a:ext cx="4421687" cy="962918"/>
          </a:xfrm>
          <a:prstGeom prst="hexagon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W1 SHUROOQ 08 003" pitchFamily="2" charset="-78"/>
              </a:rPr>
              <a:t>اكتب عدد الكرات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W1 SHUROOQ 08 003" pitchFamily="2" charset="-78"/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rgbClr val="FFFF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8" name="صورة 7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3363" y="1700213"/>
            <a:ext cx="2459037" cy="40147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مجسم مشطوف الحواف 10"/>
          <p:cNvSpPr/>
          <p:nvPr/>
        </p:nvSpPr>
        <p:spPr>
          <a:xfrm>
            <a:off x="5181600" y="43434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خَمْسَةٌ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5626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115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سهم دائري 22"/>
          <p:cNvSpPr/>
          <p:nvPr/>
        </p:nvSpPr>
        <p:spPr>
          <a:xfrm rot="4325348">
            <a:off x="6143924" y="3050559"/>
            <a:ext cx="690550" cy="603264"/>
          </a:xfrm>
          <a:prstGeom prst="circularArrow">
            <a:avLst>
              <a:gd name="adj1" fmla="val 25000"/>
              <a:gd name="adj2" fmla="val 1142319"/>
              <a:gd name="adj3" fmla="val 19481047"/>
              <a:gd name="adj4" fmla="val 10800000"/>
              <a:gd name="adj5" fmla="val 6063"/>
            </a:avLst>
          </a:prstGeom>
          <a:solidFill>
            <a:srgbClr val="FF00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3600" b="1" dirty="0">
              <a:ln>
                <a:solidFill>
                  <a:srgbClr val="008E40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24" name="سهم دائري 23"/>
          <p:cNvSpPr/>
          <p:nvPr/>
        </p:nvSpPr>
        <p:spPr>
          <a:xfrm rot="13061166">
            <a:off x="6157963" y="3052554"/>
            <a:ext cx="661747" cy="603264"/>
          </a:xfrm>
          <a:prstGeom prst="circularArrow">
            <a:avLst>
              <a:gd name="adj1" fmla="val 25000"/>
              <a:gd name="adj2" fmla="val 1142319"/>
              <a:gd name="adj3" fmla="val 19481047"/>
              <a:gd name="adj4" fmla="val 10800000"/>
              <a:gd name="adj5" fmla="val 6063"/>
            </a:avLst>
          </a:prstGeom>
          <a:solidFill>
            <a:srgbClr val="FF00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3600" b="1" dirty="0">
              <a:ln>
                <a:solidFill>
                  <a:srgbClr val="008E40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25" name="سهم دائري 24"/>
          <p:cNvSpPr/>
          <p:nvPr/>
        </p:nvSpPr>
        <p:spPr>
          <a:xfrm rot="17492803">
            <a:off x="6158085" y="3025892"/>
            <a:ext cx="690550" cy="603264"/>
          </a:xfrm>
          <a:prstGeom prst="circularArrow">
            <a:avLst>
              <a:gd name="adj1" fmla="val 25000"/>
              <a:gd name="adj2" fmla="val 1142319"/>
              <a:gd name="adj3" fmla="val 19481047"/>
              <a:gd name="adj4" fmla="val 10800000"/>
              <a:gd name="adj5" fmla="val 6063"/>
            </a:avLst>
          </a:prstGeom>
          <a:solidFill>
            <a:srgbClr val="FF00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3600" b="1" dirty="0">
              <a:ln>
                <a:solidFill>
                  <a:srgbClr val="008E40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طيل مستدير الزوايا 51"/>
          <p:cNvSpPr/>
          <p:nvPr/>
        </p:nvSpPr>
        <p:spPr>
          <a:xfrm>
            <a:off x="-609600" y="1600200"/>
            <a:ext cx="10210800" cy="4191000"/>
          </a:xfrm>
          <a:prstGeom prst="roundRect">
            <a:avLst/>
          </a:prstGeom>
          <a:solidFill>
            <a:srgbClr val="00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5" name="سحابة 34"/>
          <p:cNvSpPr/>
          <p:nvPr/>
        </p:nvSpPr>
        <p:spPr>
          <a:xfrm>
            <a:off x="1135063" y="2590800"/>
            <a:ext cx="3284537" cy="2628900"/>
          </a:xfrm>
          <a:prstGeom prst="cloud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سداسي 11"/>
          <p:cNvSpPr/>
          <p:nvPr/>
        </p:nvSpPr>
        <p:spPr bwMode="auto">
          <a:xfrm>
            <a:off x="3008958" y="256282"/>
            <a:ext cx="4421687" cy="962918"/>
          </a:xfrm>
          <a:prstGeom prst="hexagon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W1 SHUROOQ 08 003" pitchFamily="2" charset="-78"/>
              </a:rPr>
              <a:t>عِد الكُرات في الوعاء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W1 SHUROOQ 08 003" pitchFamily="2" charset="-78"/>
            </a:endParaRPr>
          </a:p>
        </p:txBody>
      </p:sp>
      <p:sp>
        <p:nvSpPr>
          <p:cNvPr id="22" name="مخطط انسيابي: رابط خارج الصفحة 21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rgbClr val="00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pic>
        <p:nvPicPr>
          <p:cNvPr id="24" name="صورة 23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03363" y="1862138"/>
            <a:ext cx="2611437" cy="39290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شكل بيضاوي 12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5791200" y="28194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ar-SA" sz="9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66FF33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مجسم مشطوف الحواف 44"/>
          <p:cNvSpPr/>
          <p:nvPr/>
        </p:nvSpPr>
        <p:spPr>
          <a:xfrm>
            <a:off x="5181600" y="43434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أَرْبَعَةٌ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609600" y="1600200"/>
            <a:ext cx="10210800" cy="4191000"/>
          </a:xfrm>
          <a:prstGeom prst="roundRect">
            <a:avLst/>
          </a:prstGeom>
          <a:solidFill>
            <a:srgbClr val="00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" name="سداسي 5"/>
          <p:cNvSpPr/>
          <p:nvPr/>
        </p:nvSpPr>
        <p:spPr bwMode="auto">
          <a:xfrm>
            <a:off x="3008958" y="256282"/>
            <a:ext cx="4421687" cy="962918"/>
          </a:xfrm>
          <a:prstGeom prst="hexagon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W1 SHUROOQ 08 003" pitchFamily="2" charset="-78"/>
              </a:rPr>
              <a:t>اكتب عدد الكرات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W1 SHUROOQ 08 003" pitchFamily="2" charset="-78"/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rgbClr val="00FFFF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1" name="مجسم مشطوف الحواف 10"/>
          <p:cNvSpPr/>
          <p:nvPr/>
        </p:nvSpPr>
        <p:spPr>
          <a:xfrm>
            <a:off x="5181600" y="43434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أَرْبَعَةٌ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سحابة 21"/>
          <p:cNvSpPr/>
          <p:nvPr/>
        </p:nvSpPr>
        <p:spPr>
          <a:xfrm>
            <a:off x="1135063" y="2590800"/>
            <a:ext cx="3284537" cy="2628900"/>
          </a:xfrm>
          <a:prstGeom prst="cloud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" name="صورة 22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3363" y="1862138"/>
            <a:ext cx="2611437" cy="39290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 مستدير الزوايا 28"/>
          <p:cNvSpPr/>
          <p:nvPr/>
        </p:nvSpPr>
        <p:spPr>
          <a:xfrm>
            <a:off x="55626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115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" name="مستطيل مستدير الزوايا 29"/>
          <p:cNvSpPr/>
          <p:nvPr/>
        </p:nvSpPr>
        <p:spPr>
          <a:xfrm rot="3001634">
            <a:off x="6207065" y="2683832"/>
            <a:ext cx="533400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 rot="3001634">
            <a:off x="6310418" y="3067197"/>
            <a:ext cx="533400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32" name="مستطيل مستدير الزوايا 31"/>
          <p:cNvSpPr/>
          <p:nvPr/>
        </p:nvSpPr>
        <p:spPr>
          <a:xfrm rot="17945126">
            <a:off x="6187260" y="2918782"/>
            <a:ext cx="533400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33" name="مستطيل مستدير الزوايا 32"/>
          <p:cNvSpPr/>
          <p:nvPr/>
        </p:nvSpPr>
        <p:spPr>
          <a:xfrm rot="17945126">
            <a:off x="6225310" y="3353036"/>
            <a:ext cx="533400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طيل مستدير الزوايا 51"/>
          <p:cNvSpPr/>
          <p:nvPr/>
        </p:nvSpPr>
        <p:spPr>
          <a:xfrm>
            <a:off x="-609600" y="1600200"/>
            <a:ext cx="10210800" cy="4191000"/>
          </a:xfrm>
          <a:prstGeom prst="roundRect">
            <a:avLst/>
          </a:prstGeom>
          <a:solidFill>
            <a:srgbClr val="F3219E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5" name="سحابة 34"/>
          <p:cNvSpPr/>
          <p:nvPr/>
        </p:nvSpPr>
        <p:spPr>
          <a:xfrm>
            <a:off x="1135063" y="2590800"/>
            <a:ext cx="3284537" cy="2628900"/>
          </a:xfrm>
          <a:prstGeom prst="cloud">
            <a:avLst/>
          </a:prstGeom>
          <a:solidFill>
            <a:srgbClr val="FFFF00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سداسي 11"/>
          <p:cNvSpPr/>
          <p:nvPr/>
        </p:nvSpPr>
        <p:spPr bwMode="auto">
          <a:xfrm>
            <a:off x="3008958" y="256282"/>
            <a:ext cx="4421687" cy="962918"/>
          </a:xfrm>
          <a:prstGeom prst="hexagon">
            <a:avLst/>
          </a:prstGeom>
          <a:gradFill flip="none" rotWithShape="1">
            <a:gsLst>
              <a:gs pos="0">
                <a:srgbClr val="F3219E">
                  <a:tint val="66000"/>
                  <a:satMod val="160000"/>
                </a:srgbClr>
              </a:gs>
              <a:gs pos="50000">
                <a:srgbClr val="F3219E">
                  <a:tint val="44500"/>
                  <a:satMod val="160000"/>
                </a:srgbClr>
              </a:gs>
              <a:gs pos="100000">
                <a:srgbClr val="F3219E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W1 SHUROOQ 08 003" pitchFamily="2" charset="-78"/>
              </a:rPr>
              <a:t>عِد الكُرات في الوعاء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W1 SHUROOQ 08 003" pitchFamily="2" charset="-78"/>
            </a:endParaRPr>
          </a:p>
        </p:txBody>
      </p:sp>
      <p:sp>
        <p:nvSpPr>
          <p:cNvPr id="22" name="مخطط انسيابي: رابط خارج الصفحة 21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rgbClr val="F3219E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24" name="صورة 23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03363" y="1879600"/>
            <a:ext cx="2611437" cy="38941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شكل بيضاوي 12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5791200" y="28194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ar-SA" sz="9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66FF33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مجسم مشطوف الحواف 44"/>
          <p:cNvSpPr/>
          <p:nvPr/>
        </p:nvSpPr>
        <p:spPr>
          <a:xfrm>
            <a:off x="5181600" y="43434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ثَلاثَةٌ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609600" y="1600200"/>
            <a:ext cx="10210800" cy="4191000"/>
          </a:xfrm>
          <a:prstGeom prst="roundRect">
            <a:avLst/>
          </a:prstGeom>
          <a:solidFill>
            <a:srgbClr val="F3219E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" name="سداسي 5"/>
          <p:cNvSpPr/>
          <p:nvPr/>
        </p:nvSpPr>
        <p:spPr bwMode="auto">
          <a:xfrm>
            <a:off x="3008958" y="256282"/>
            <a:ext cx="4421687" cy="962918"/>
          </a:xfrm>
          <a:prstGeom prst="hexagon">
            <a:avLst/>
          </a:prstGeom>
          <a:gradFill flip="none" rotWithShape="1">
            <a:gsLst>
              <a:gs pos="0">
                <a:srgbClr val="F3219E">
                  <a:tint val="66000"/>
                  <a:satMod val="160000"/>
                </a:srgbClr>
              </a:gs>
              <a:gs pos="50000">
                <a:srgbClr val="F3219E">
                  <a:tint val="44500"/>
                  <a:satMod val="160000"/>
                </a:srgbClr>
              </a:gs>
              <a:gs pos="100000">
                <a:srgbClr val="F3219E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W1 SHUROOQ 08 003" pitchFamily="2" charset="-78"/>
              </a:rPr>
              <a:t>اكتب عدد الكرات</a:t>
            </a:r>
            <a:endParaRPr lang="ar-S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W1 SHUROOQ 08 003" pitchFamily="2" charset="-78"/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 rot="788280">
            <a:off x="7558393" y="402158"/>
            <a:ext cx="961414" cy="909601"/>
          </a:xfrm>
          <a:prstGeom prst="flowChartOffpageConnector">
            <a:avLst/>
          </a:prstGeom>
          <a:solidFill>
            <a:srgbClr val="F3219E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1" name="مجسم مشطوف الحواف 10"/>
          <p:cNvSpPr/>
          <p:nvPr/>
        </p:nvSpPr>
        <p:spPr>
          <a:xfrm>
            <a:off x="5181600" y="43434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ثَلاثَةٌ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سحابة 19"/>
          <p:cNvSpPr/>
          <p:nvPr/>
        </p:nvSpPr>
        <p:spPr>
          <a:xfrm>
            <a:off x="1135063" y="2590800"/>
            <a:ext cx="3284537" cy="2628900"/>
          </a:xfrm>
          <a:prstGeom prst="cloud">
            <a:avLst/>
          </a:prstGeom>
          <a:solidFill>
            <a:srgbClr val="FFFF00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" name="صورة 20" descr="Clipart-Cartoon-Design-04 cop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3363" y="1879600"/>
            <a:ext cx="2611437" cy="38941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 مستدير الزوايا 28"/>
          <p:cNvSpPr/>
          <p:nvPr/>
        </p:nvSpPr>
        <p:spPr>
          <a:xfrm>
            <a:off x="5562600" y="26670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88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مستطيل مستدير الزوايا 29"/>
          <p:cNvSpPr/>
          <p:nvPr/>
        </p:nvSpPr>
        <p:spPr>
          <a:xfrm rot="20962821">
            <a:off x="5945131" y="2985616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 rot="4948393">
            <a:off x="6227273" y="3011776"/>
            <a:ext cx="762000" cy="31478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32" name="مستطيل مستدير الزوايا 31"/>
          <p:cNvSpPr/>
          <p:nvPr/>
        </p:nvSpPr>
        <p:spPr>
          <a:xfrm rot="310000">
            <a:off x="6389705" y="2955780"/>
            <a:ext cx="762000" cy="31478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33" name="مستطيل مستدير الزوايا 32"/>
          <p:cNvSpPr/>
          <p:nvPr/>
        </p:nvSpPr>
        <p:spPr>
          <a:xfrm rot="310000">
            <a:off x="6161105" y="2955780"/>
            <a:ext cx="762000" cy="31478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34" name="مستطيل مستدير الزوايا 33"/>
          <p:cNvSpPr/>
          <p:nvPr/>
        </p:nvSpPr>
        <p:spPr>
          <a:xfrm rot="310000">
            <a:off x="5881557" y="2956903"/>
            <a:ext cx="762000" cy="31478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400" b="1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6014</TotalTime>
  <Words>199</Words>
  <Application>Microsoft Office PowerPoint</Application>
  <PresentationFormat>عرض على الشاشة (3:4)‏</PresentationFormat>
  <Paragraphs>103</Paragraphs>
  <Slides>22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نشاط منزلي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1ب- الفصل الثاني</dc:title>
  <dc:subject>6-  قراءة العدد (صفر) وكتابته</dc:subject>
  <dc:creator>أ/بندر الحازمي</dc:creator>
  <cp:keywords>حقيبة إنجاز المعلم والمعلمة</cp:keywords>
  <cp:lastModifiedBy>toshiba</cp:lastModifiedBy>
  <cp:revision>469</cp:revision>
  <dcterms:created xsi:type="dcterms:W3CDTF">2009-07-10T10:51:31Z</dcterms:created>
  <dcterms:modified xsi:type="dcterms:W3CDTF">2014-07-01T11:52:20Z</dcterms:modified>
</cp:coreProperties>
</file>