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314" r:id="rId3"/>
    <p:sldId id="263" r:id="rId4"/>
    <p:sldId id="273" r:id="rId5"/>
    <p:sldId id="308" r:id="rId6"/>
    <p:sldId id="309" r:id="rId7"/>
    <p:sldId id="310" r:id="rId8"/>
    <p:sldId id="311" r:id="rId9"/>
    <p:sldId id="312" r:id="rId10"/>
    <p:sldId id="313" r:id="rId11"/>
    <p:sldId id="315" r:id="rId12"/>
    <p:sldId id="316" r:id="rId13"/>
    <p:sldId id="317" r:id="rId1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FF"/>
    <a:srgbClr val="00B0F0"/>
    <a:srgbClr val="005392"/>
    <a:srgbClr val="66FF33"/>
    <a:srgbClr val="FFFF00"/>
    <a:srgbClr val="99FF33"/>
    <a:srgbClr val="00FFF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35472E-930C-49FC-A295-0A028BEC0D96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4B1E00-8543-4A53-86D2-19BE40F1981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9A5841-56EA-4833-A823-C8B699771849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BB4B2-4D35-4976-985F-4EEB7F32FFD2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6113F-19B2-4478-B0B9-08D4A468CA2B}" type="slidenum">
              <a:rPr lang="ar-SA" smtClean="0"/>
              <a:pPr>
                <a:defRPr/>
              </a:pPr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345BE-40EB-45FB-880C-D29FBEF4ABF4}" type="slidenum">
              <a:rPr lang="ar-SA" smtClean="0"/>
              <a:pPr>
                <a:defRPr/>
              </a:pPr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802701-FF5E-4C21-9C7B-40AEFD318089}" type="slidenum">
              <a:rPr lang="ar-SA" smtClean="0"/>
              <a:pPr>
                <a:defRPr/>
              </a:pPr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AF2255-55A0-4F8F-B76F-5E2378F4020F}" type="slidenum">
              <a:rPr lang="ar-SA" smtClean="0"/>
              <a:pPr>
                <a:defRPr/>
              </a:pPr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5CB7-9A25-4A4A-9003-05758CC9E37A}" type="slidenum">
              <a:rPr lang="ar-SA" smtClean="0"/>
              <a:pPr>
                <a:defRPr/>
              </a:pPr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14DC0A-0972-4A13-A911-73FB201197A8}" type="slidenum">
              <a:rPr lang="ar-SA" smtClean="0"/>
              <a:pPr>
                <a:defRPr/>
              </a:pPr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A760-5284-4C92-BFC2-DF6A8C2A6913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2400-9B45-4365-9FBD-433BEF1DBE1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05CB-A697-4038-B356-173371A7199D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C3DFE-01AA-4617-8F4E-C5BA5EA8733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41C6-0CF6-4AED-AE38-9006D2300CA6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9AF7-EFB2-4D58-B376-AB843970BBB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90EB-C85B-4EA3-A384-0B332B6FAE0F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245B-A0CD-464F-9938-6AB7750B99D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C642F-2E7E-4C41-8527-B6207B176C28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ACE3-D601-4848-ADAC-1428C36D2DF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5260-645F-4D5A-90B4-9C89E03404E6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27429-70F7-49FB-B3DA-911EC911FB5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1D1F-6C4D-427D-BABE-42C2CF750D2D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5646-7820-444B-B3AE-AB4A925595C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E011-1B39-468D-A21F-F16A35953ACE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6274-428D-459F-925D-C6ABA8DBFD2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9C33-A2B9-4E64-8252-06E5C8444869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7DA8-DB04-411E-BCEA-37575AC654C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9D20-87D2-4840-9334-7010EEF58607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9BB4-A194-491C-98FE-E3DBD33FCCE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C90D-A45F-4F10-AED7-A3990051301D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2D02-5FC8-4A84-9C6A-AA9D0956235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5A152-5143-4DFF-8BB6-81F42C574269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54032C-1973-4168-93DC-009B3F57310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audio" Target="../media/audio1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9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7.wav"/><Relationship Id="rId4" Type="http://schemas.openxmlformats.org/officeDocument/2006/relationships/audio" Target="../media/audio1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9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3.wav"/><Relationship Id="rId4" Type="http://schemas.openxmlformats.org/officeDocument/2006/relationships/audio" Target="../media/audio12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3.wav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 rot="619700">
            <a:off x="1647551" y="438652"/>
            <a:ext cx="3496470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81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W1 0004." pitchFamily="2" charset="-78"/>
              </a:rPr>
              <a:t>أَبْحَثُ </a:t>
            </a:r>
            <a:endParaRPr lang="ar-SA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81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W1 0004.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 rot="612825">
            <a:off x="245378" y="4041029"/>
            <a:ext cx="2242922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3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W1 0004." pitchFamily="2" charset="-78"/>
              </a:rPr>
              <a:t>نَمَطِ</a:t>
            </a:r>
            <a:endParaRPr lang="ar-SA" sz="13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W1 0004.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 rot="21040052">
            <a:off x="1914771" y="2234050"/>
            <a:ext cx="1686680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3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FF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W1 0004." pitchFamily="2" charset="-78"/>
              </a:rPr>
              <a:t>عَنْ</a:t>
            </a:r>
            <a:endParaRPr lang="ar-SA" sz="13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FF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cs typeface="W1 0004." pitchFamily="2" charset="-78"/>
            </a:endParaRPr>
          </a:p>
        </p:txBody>
      </p:sp>
      <p:pic>
        <p:nvPicPr>
          <p:cNvPr id="18" name="صورة 17" descr="baby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733800" y="3581400"/>
            <a:ext cx="165893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خطط انسيابي: رابط 18"/>
          <p:cNvSpPr/>
          <p:nvPr/>
        </p:nvSpPr>
        <p:spPr>
          <a:xfrm rot="21152025">
            <a:off x="6547997" y="6924"/>
            <a:ext cx="2613186" cy="2466915"/>
          </a:xfrm>
          <a:prstGeom prst="flowChartConnector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cs typeface="W1 0004." pitchFamily="2" charset="-78"/>
              </a:rPr>
              <a:t>أحل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cs typeface="W1 0004." pitchFamily="2" charset="-78"/>
              </a:rPr>
              <a:t>المسألة</a:t>
            </a:r>
            <a:endParaRPr lang="ar-SA" sz="6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  <a:cs typeface="W1 0004.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171 - deep la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304800" y="1828800"/>
            <a:ext cx="9753600" cy="41148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  <a:alpha val="11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838200" y="381000"/>
            <a:ext cx="7162800" cy="992188"/>
          </a:xfrm>
          <a:prstGeom prst="roundRect">
            <a:avLst>
              <a:gd name="adj" fmla="val 3904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  <a:prstDash val="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 smtClean="0">
                <a:solidFill>
                  <a:schemeClr val="tx1"/>
                </a:solidFill>
                <a:cs typeface="W1 SHUROOQ 08 003" pitchFamily="2" charset="-78"/>
              </a:rPr>
              <a:t>لون </a:t>
            </a:r>
            <a:r>
              <a:rPr lang="ar-EG" sz="4400" dirty="0">
                <a:solidFill>
                  <a:schemeClr val="tx1"/>
                </a:solidFill>
                <a:cs typeface="W1 SHUROOQ 08 003" pitchFamily="2" charset="-78"/>
              </a:rPr>
              <a:t>النجوم </a:t>
            </a:r>
            <a:r>
              <a:rPr lang="ar-EG" sz="4400" dirty="0" smtClean="0">
                <a:solidFill>
                  <a:schemeClr val="tx1"/>
                </a:solidFill>
                <a:cs typeface="W1 SHUROOQ 08 003" pitchFamily="2" charset="-78"/>
              </a:rPr>
              <a:t>لتوضح </a:t>
            </a:r>
            <a:r>
              <a:rPr lang="ar-EG" sz="4400" dirty="0">
                <a:solidFill>
                  <a:schemeClr val="tx1"/>
                </a:solidFill>
                <a:cs typeface="W1 SHUROOQ 08 003" pitchFamily="2" charset="-78"/>
              </a:rPr>
              <a:t>النمط نفسه </a:t>
            </a:r>
            <a:r>
              <a:rPr lang="ar-EG" sz="4400" dirty="0" err="1" smtClean="0">
                <a:solidFill>
                  <a:schemeClr val="tx1"/>
                </a:solidFill>
                <a:cs typeface="W1 SHUROOQ 08 003" pitchFamily="2" charset="-78"/>
              </a:rPr>
              <a:t>وتشرحة</a:t>
            </a:r>
            <a:r>
              <a:rPr lang="ar-EG" sz="4400" dirty="0">
                <a:solidFill>
                  <a:schemeClr val="tx1"/>
                </a:solidFill>
                <a:cs typeface="W1 SHUROOQ 08 003" pitchFamily="2" charset="-78"/>
              </a:rPr>
              <a:t>.</a:t>
            </a:r>
          </a:p>
        </p:txBody>
      </p:sp>
      <p:sp>
        <p:nvSpPr>
          <p:cNvPr id="6" name="مضلع سباعي 5"/>
          <p:cNvSpPr/>
          <p:nvPr/>
        </p:nvSpPr>
        <p:spPr>
          <a:xfrm>
            <a:off x="7543800" y="76200"/>
            <a:ext cx="990600" cy="914400"/>
          </a:xfrm>
          <a:prstGeom prst="heptagon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صورة 13" descr="400_F_178340_XAKU9ApL0123iE1XhMWK7mIbcHREtY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520559" y="14328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14" descr="400_F_178340_XAKU9ApL0123iE1XhMWK7mIbcHREtY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973318" y="14328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15" descr="400_F_178340_XAKU9ApL0123iE1XhMWK7mIbcHREtY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902076" y="14328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16" descr="400_F_178340_XAKU9ApL0123iE1XhMWK7mIbcHREtY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1365504" y="14328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7" descr="400_F_178340_XAKU9ApL0123iE1XhMWK7mIbcHREtY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276" y="152400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8" descr="400_F_178340_XAKU9ApL0123iE1XhMWK7mIbcHREtY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2297" y="15090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مستطيل مستدير الزوايا 19"/>
          <p:cNvSpPr/>
          <p:nvPr/>
        </p:nvSpPr>
        <p:spPr>
          <a:xfrm>
            <a:off x="4572000" y="1524000"/>
            <a:ext cx="4572000" cy="2209800"/>
          </a:xfrm>
          <a:prstGeom prst="roundRect">
            <a:avLst/>
          </a:prstGeom>
          <a:noFill/>
          <a:ln w="57150">
            <a:solidFill>
              <a:srgbClr val="99FF33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4" name="سهم للأسفل 20"/>
          <p:cNvSpPr/>
          <p:nvPr/>
        </p:nvSpPr>
        <p:spPr>
          <a:xfrm>
            <a:off x="5638800" y="4114800"/>
            <a:ext cx="1752600" cy="1752600"/>
          </a:xfrm>
          <a:prstGeom prst="star5">
            <a:avLst/>
          </a:prstGeom>
          <a:solidFill>
            <a:srgbClr val="66FF3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5" name="سهم للأسفل 21"/>
          <p:cNvSpPr/>
          <p:nvPr/>
        </p:nvSpPr>
        <p:spPr>
          <a:xfrm>
            <a:off x="3810000" y="4114800"/>
            <a:ext cx="1752600" cy="1752600"/>
          </a:xfrm>
          <a:prstGeom prst="star5">
            <a:avLst/>
          </a:prstGeom>
          <a:solidFill>
            <a:srgbClr val="66FF3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6" name="سهم لأعلى 22"/>
          <p:cNvSpPr/>
          <p:nvPr/>
        </p:nvSpPr>
        <p:spPr>
          <a:xfrm>
            <a:off x="1981200" y="4114800"/>
            <a:ext cx="1752600" cy="1752600"/>
          </a:xfrm>
          <a:prstGeom prst="star5">
            <a:avLst/>
          </a:prstGeom>
          <a:solidFill>
            <a:srgbClr val="00539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1905000"/>
            <a:ext cx="8534400" cy="4800600"/>
            <a:chOff x="304800" y="1905000"/>
            <a:chExt cx="8534400" cy="4800600"/>
          </a:xfrm>
        </p:grpSpPr>
        <p:sp>
          <p:nvSpPr>
            <p:cNvPr id="3" name="Rectangle 2"/>
            <p:cNvSpPr/>
            <p:nvPr/>
          </p:nvSpPr>
          <p:spPr>
            <a:xfrm>
              <a:off x="304800" y="1905000"/>
              <a:ext cx="8534400" cy="4800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294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381000" y="1905000"/>
              <a:ext cx="83820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مستطيل مستدير الزوايا 4"/>
          <p:cNvSpPr/>
          <p:nvPr/>
        </p:nvSpPr>
        <p:spPr bwMode="auto">
          <a:xfrm>
            <a:off x="838200" y="381000"/>
            <a:ext cx="7162800" cy="992188"/>
          </a:xfrm>
          <a:prstGeom prst="roundRect">
            <a:avLst>
              <a:gd name="adj" fmla="val 3904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  <a:prstDash val="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 smtClean="0">
                <a:solidFill>
                  <a:schemeClr val="tx1"/>
                </a:solidFill>
                <a:cs typeface="W1 SHUROOQ 08 003" pitchFamily="2" charset="-78"/>
              </a:rPr>
              <a:t>انظر </a:t>
            </a:r>
            <a:r>
              <a:rPr lang="ar-EG" sz="4400" dirty="0">
                <a:solidFill>
                  <a:schemeClr val="tx1"/>
                </a:solidFill>
                <a:cs typeface="W1 SHUROOQ 08 003" pitchFamily="2" charset="-78"/>
              </a:rPr>
              <a:t>إلى </a:t>
            </a:r>
            <a:r>
              <a:rPr lang="ar-EG" sz="4400" dirty="0" smtClean="0">
                <a:solidFill>
                  <a:schemeClr val="tx1"/>
                </a:solidFill>
                <a:cs typeface="W1 SHUROOQ 08 003" pitchFamily="2" charset="-78"/>
              </a:rPr>
              <a:t>الصور، وحدد </a:t>
            </a:r>
            <a:r>
              <a:rPr lang="ar-EG" sz="4400" dirty="0">
                <a:solidFill>
                  <a:schemeClr val="tx1"/>
                </a:solidFill>
                <a:cs typeface="W1 SHUROOQ 08 003" pitchFamily="2" charset="-78"/>
              </a:rPr>
              <a:t>النمط المعطى.</a:t>
            </a:r>
          </a:p>
        </p:txBody>
      </p:sp>
      <p:sp>
        <p:nvSpPr>
          <p:cNvPr id="8" name="مضلع سباعي 5"/>
          <p:cNvSpPr/>
          <p:nvPr/>
        </p:nvSpPr>
        <p:spPr>
          <a:xfrm>
            <a:off x="7543800" y="76200"/>
            <a:ext cx="990600" cy="914400"/>
          </a:xfrm>
          <a:prstGeom prst="heptagon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019800" y="2438400"/>
            <a:ext cx="2590800" cy="2895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Hardwar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1905000"/>
            <a:ext cx="8534400" cy="4800600"/>
            <a:chOff x="304800" y="1905000"/>
            <a:chExt cx="8534400" cy="4800600"/>
          </a:xfrm>
        </p:grpSpPr>
        <p:sp>
          <p:nvSpPr>
            <p:cNvPr id="3" name="Rectangle 2"/>
            <p:cNvSpPr/>
            <p:nvPr/>
          </p:nvSpPr>
          <p:spPr>
            <a:xfrm>
              <a:off x="304800" y="1905000"/>
              <a:ext cx="8534400" cy="4800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3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-8000" contrast="34000"/>
            </a:blip>
            <a:srcRect/>
            <a:stretch>
              <a:fillRect/>
            </a:stretch>
          </p:blipFill>
          <p:spPr bwMode="auto">
            <a:xfrm>
              <a:off x="381000" y="2000250"/>
              <a:ext cx="838200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مستطيل مستدير الزوايا 4"/>
          <p:cNvSpPr/>
          <p:nvPr/>
        </p:nvSpPr>
        <p:spPr bwMode="auto">
          <a:xfrm>
            <a:off x="838200" y="381000"/>
            <a:ext cx="7162800" cy="992188"/>
          </a:xfrm>
          <a:prstGeom prst="roundRect">
            <a:avLst>
              <a:gd name="adj" fmla="val 3904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  <a:prstDash val="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>
                <a:solidFill>
                  <a:schemeClr val="tx1"/>
                </a:solidFill>
                <a:cs typeface="W1 SHUROOQ 08 003" pitchFamily="2" charset="-78"/>
              </a:rPr>
              <a:t>ثم </a:t>
            </a:r>
            <a:r>
              <a:rPr lang="ar-EG" sz="4400" dirty="0" smtClean="0">
                <a:solidFill>
                  <a:schemeClr val="tx1"/>
                </a:solidFill>
                <a:cs typeface="W1 SHUROOQ 08 003" pitchFamily="2" charset="-78"/>
              </a:rPr>
              <a:t>ارسم </a:t>
            </a:r>
            <a:r>
              <a:rPr lang="ar-EG" sz="4400" dirty="0">
                <a:solidFill>
                  <a:schemeClr val="tx1"/>
                </a:solidFill>
                <a:cs typeface="W1 SHUROOQ 08 003" pitchFamily="2" charset="-78"/>
              </a:rPr>
              <a:t>أشكالاً </a:t>
            </a:r>
            <a:r>
              <a:rPr lang="ar-EG" sz="4400" dirty="0" smtClean="0">
                <a:solidFill>
                  <a:schemeClr val="tx1"/>
                </a:solidFill>
                <a:cs typeface="W1 SHUROOQ 08 003" pitchFamily="2" charset="-78"/>
              </a:rPr>
              <a:t>لتنشئ </a:t>
            </a:r>
            <a:r>
              <a:rPr lang="ar-EG" sz="4400" dirty="0">
                <a:solidFill>
                  <a:schemeClr val="tx1"/>
                </a:solidFill>
                <a:cs typeface="W1 SHUROOQ 08 003" pitchFamily="2" charset="-78"/>
              </a:rPr>
              <a:t>نمطاً </a:t>
            </a:r>
            <a:r>
              <a:rPr lang="ar-EG" sz="4400" dirty="0" smtClean="0">
                <a:solidFill>
                  <a:schemeClr val="tx1"/>
                </a:solidFill>
                <a:cs typeface="W1 SHUROOQ 08 003" pitchFamily="2" charset="-78"/>
              </a:rPr>
              <a:t>يقابله، ثم </a:t>
            </a:r>
            <a:r>
              <a:rPr lang="ar-EG" sz="4400" dirty="0">
                <a:solidFill>
                  <a:schemeClr val="tx1"/>
                </a:solidFill>
                <a:cs typeface="W1 SHUROOQ 08 003" pitchFamily="2" charset="-78"/>
              </a:rPr>
              <a:t>ا</a:t>
            </a:r>
            <a:r>
              <a:rPr lang="ar-EG" sz="4400" dirty="0" smtClean="0">
                <a:solidFill>
                  <a:schemeClr val="tx1"/>
                </a:solidFill>
                <a:cs typeface="W1 SHUROOQ 08 003" pitchFamily="2" charset="-78"/>
              </a:rPr>
              <a:t>شرحه</a:t>
            </a:r>
            <a:r>
              <a:rPr lang="ar-EG" sz="4400" dirty="0">
                <a:solidFill>
                  <a:schemeClr val="tx1"/>
                </a:solidFill>
                <a:cs typeface="W1 SHUROOQ 08 003" pitchFamily="2" charset="-78"/>
              </a:rPr>
              <a:t>.</a:t>
            </a:r>
          </a:p>
        </p:txBody>
      </p:sp>
      <p:sp>
        <p:nvSpPr>
          <p:cNvPr id="6" name="مضلع سباعي 5"/>
          <p:cNvSpPr/>
          <p:nvPr/>
        </p:nvSpPr>
        <p:spPr>
          <a:xfrm>
            <a:off x="7543800" y="76200"/>
            <a:ext cx="990600" cy="914400"/>
          </a:xfrm>
          <a:prstGeom prst="heptagon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سهم للأسفل 20"/>
          <p:cNvSpPr/>
          <p:nvPr/>
        </p:nvSpPr>
        <p:spPr>
          <a:xfrm rot="10800000">
            <a:off x="5638800" y="4724400"/>
            <a:ext cx="1752600" cy="1752600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سهم للأسفل 21"/>
          <p:cNvSpPr/>
          <p:nvPr/>
        </p:nvSpPr>
        <p:spPr>
          <a:xfrm rot="10800000">
            <a:off x="3810000" y="4724400"/>
            <a:ext cx="1752600" cy="1752600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" name="سهم لأعلى 22"/>
          <p:cNvSpPr/>
          <p:nvPr/>
        </p:nvSpPr>
        <p:spPr>
          <a:xfrm rot="10800000">
            <a:off x="1981200" y="4724400"/>
            <a:ext cx="1752600" cy="1752600"/>
          </a:xfrm>
          <a:prstGeom prst="upArrow">
            <a:avLst/>
          </a:prstGeom>
          <a:solidFill>
            <a:srgbClr val="FF00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19800" y="457200"/>
            <a:ext cx="2859088" cy="1500188"/>
            <a:chOff x="6172200" y="838200"/>
            <a:chExt cx="2859478" cy="1500529"/>
          </a:xfrm>
        </p:grpSpPr>
        <p:sp>
          <p:nvSpPr>
            <p:cNvPr id="3" name="Rounded Rectangle 2"/>
            <p:cNvSpPr/>
            <p:nvPr/>
          </p:nvSpPr>
          <p:spPr>
            <a:xfrm>
              <a:off x="6172200" y="838200"/>
              <a:ext cx="2286312" cy="99082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639679">
              <a:off x="7847241" y="1192293"/>
              <a:ext cx="1184437" cy="1146436"/>
            </a:xfrm>
            <a:prstGeom prst="roundRect">
              <a:avLst/>
            </a:prstGeom>
            <a:blipFill>
              <a:blip r:embed="rId4" cstate="print">
                <a:lum bright="-8000" contrast="34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19800" y="496888"/>
            <a:ext cx="1962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ar-EG" sz="3600" b="1">
                <a:solidFill>
                  <a:srgbClr val="FFFFFF"/>
                </a:solidFill>
                <a:cs typeface="Times New Roman" pitchFamily="18" charset="0"/>
              </a:rPr>
              <a:t>نشاط منزلي</a:t>
            </a:r>
            <a:endParaRPr lang="ar-EG" sz="40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62000" y="2057400"/>
            <a:ext cx="7620000" cy="4267200"/>
            <a:chOff x="2743200" y="2209800"/>
            <a:chExt cx="4419600" cy="2971800"/>
          </a:xfrm>
        </p:grpSpPr>
        <p:sp>
          <p:nvSpPr>
            <p:cNvPr id="7" name="Cloud 6"/>
            <p:cNvSpPr/>
            <p:nvPr/>
          </p:nvSpPr>
          <p:spPr>
            <a:xfrm>
              <a:off x="2896044" y="2209800"/>
              <a:ext cx="4266756" cy="2971800"/>
            </a:xfrm>
            <a:prstGeom prst="cloud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8" name="Plaque 7"/>
            <p:cNvSpPr/>
            <p:nvPr/>
          </p:nvSpPr>
          <p:spPr>
            <a:xfrm>
              <a:off x="2743200" y="2593116"/>
              <a:ext cx="4267200" cy="2267054"/>
            </a:xfrm>
            <a:prstGeom prst="plaque">
              <a:avLst/>
            </a:prstGeom>
            <a:blipFill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" contrast="28000"/>
              </a:blip>
              <a:tile tx="0" ty="0" sx="100000" sy="100000" flip="none" algn="tl"/>
            </a:blip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276600"/>
            <a:ext cx="7239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dirty="0"/>
              <a:t>درّب طفلك على </a:t>
            </a:r>
            <a:r>
              <a:rPr lang="ar-SA" sz="3200" b="1" dirty="0" smtClean="0"/>
              <a:t>ال</a:t>
            </a:r>
            <a:r>
              <a:rPr lang="ar-EG" sz="3200" b="1" dirty="0" smtClean="0"/>
              <a:t>ا</a:t>
            </a:r>
            <a:r>
              <a:rPr lang="ar-SA" sz="3200" b="1" dirty="0" err="1" smtClean="0"/>
              <a:t>ستفادة</a:t>
            </a:r>
            <a:r>
              <a:rPr lang="ar-SA" sz="3200" b="1" dirty="0" smtClean="0"/>
              <a:t> </a:t>
            </a:r>
            <a:r>
              <a:rPr lang="ar-SA" sz="3200" b="1" dirty="0"/>
              <a:t>من فرص حل </a:t>
            </a:r>
            <a:r>
              <a:rPr lang="ar-SA" sz="3200" b="1" dirty="0" smtClean="0"/>
              <a:t>المس</a:t>
            </a:r>
            <a:r>
              <a:rPr lang="ar-EG" sz="3200" b="1" dirty="0" smtClean="0"/>
              <a:t>أ</a:t>
            </a:r>
            <a:r>
              <a:rPr lang="ar-SA" sz="3200" b="1" dirty="0" err="1" smtClean="0"/>
              <a:t>لة</a:t>
            </a:r>
            <a:r>
              <a:rPr lang="ar-SA" sz="3200" b="1" dirty="0" smtClean="0"/>
              <a:t> </a:t>
            </a:r>
            <a:r>
              <a:rPr lang="ar-SA" sz="3200" b="1" dirty="0"/>
              <a:t>فى الأعمال اليومية </a:t>
            </a:r>
            <a:r>
              <a:rPr lang="ar-SA" sz="3200" b="1" dirty="0" smtClean="0"/>
              <a:t>المتكررة،</a:t>
            </a:r>
            <a:r>
              <a:rPr lang="ar-EG" sz="3200" b="1" dirty="0" smtClean="0"/>
              <a:t> </a:t>
            </a:r>
            <a:r>
              <a:rPr lang="ar-SA" sz="3200" b="1" dirty="0" err="1" smtClean="0"/>
              <a:t>مثل:</a:t>
            </a:r>
            <a:r>
              <a:rPr lang="ar-SA" sz="3200" b="1" dirty="0" smtClean="0"/>
              <a:t> </a:t>
            </a:r>
            <a:r>
              <a:rPr lang="ar-EG" sz="3200" b="1" dirty="0" err="1" smtClean="0"/>
              <a:t>آداء</a:t>
            </a:r>
            <a:r>
              <a:rPr lang="ar-EG" sz="3200" b="1" dirty="0" smtClean="0"/>
              <a:t> </a:t>
            </a:r>
            <a:r>
              <a:rPr lang="ar-SA" sz="3200" b="1" dirty="0" smtClean="0"/>
              <a:t>الصلاة،</a:t>
            </a:r>
            <a:r>
              <a:rPr lang="ar-EG" sz="3200" b="1" dirty="0" smtClean="0"/>
              <a:t> </a:t>
            </a:r>
            <a:r>
              <a:rPr lang="ar-SA" sz="3200" b="1" dirty="0" smtClean="0"/>
              <a:t>والذهاب </a:t>
            </a:r>
            <a:r>
              <a:rPr lang="ar-SA" sz="3200" b="1" dirty="0"/>
              <a:t>إلى </a:t>
            </a:r>
            <a:r>
              <a:rPr lang="ar-SA" sz="3200" b="1" dirty="0" smtClean="0"/>
              <a:t>المدرسة،</a:t>
            </a:r>
            <a:r>
              <a:rPr lang="ar-EG" sz="3200" b="1" dirty="0" smtClean="0"/>
              <a:t> </a:t>
            </a:r>
            <a:r>
              <a:rPr lang="ar-SA" sz="3200" b="1" dirty="0" smtClean="0"/>
              <a:t>وركوب السيارة،</a:t>
            </a:r>
            <a:r>
              <a:rPr lang="ar-EG" sz="3200" b="1" dirty="0" smtClean="0"/>
              <a:t> </a:t>
            </a:r>
            <a:r>
              <a:rPr lang="ar-SA" sz="3200" b="1" dirty="0" smtClean="0"/>
              <a:t>ووقت النوم،</a:t>
            </a:r>
            <a:r>
              <a:rPr lang="ar-EG" sz="3200" b="1" dirty="0" smtClean="0"/>
              <a:t> </a:t>
            </a:r>
            <a:r>
              <a:rPr lang="ar-SA" sz="3200" b="1" dirty="0" smtClean="0"/>
              <a:t>وغسيل الملابس،</a:t>
            </a:r>
            <a:r>
              <a:rPr lang="ar-EG" sz="3200" b="1" dirty="0" smtClean="0"/>
              <a:t> </a:t>
            </a:r>
            <a:r>
              <a:rPr lang="ar-SA" sz="3200" b="1" dirty="0" smtClean="0"/>
              <a:t>وترتيب الغرف</a:t>
            </a:r>
            <a:r>
              <a:rPr lang="ar-EG" sz="3200" b="1" dirty="0" smtClean="0"/>
              <a:t>ة</a:t>
            </a:r>
            <a:r>
              <a:rPr lang="ar-SA" sz="3200" b="1" dirty="0" err="1" smtClean="0"/>
              <a:t>،</a:t>
            </a:r>
            <a:r>
              <a:rPr lang="ar-EG" sz="3200" b="1" dirty="0" smtClean="0"/>
              <a:t> </a:t>
            </a:r>
            <a:r>
              <a:rPr lang="ar-SA" sz="3200" b="1" dirty="0" smtClean="0"/>
              <a:t>وهكذا</a:t>
            </a:r>
            <a:r>
              <a:rPr lang="ar-EG" sz="3200" b="1" dirty="0" smtClean="0"/>
              <a:t> </a:t>
            </a:r>
            <a:r>
              <a:rPr lang="ar-EG" sz="3200" b="1" dirty="0" err="1" smtClean="0"/>
              <a:t>...</a:t>
            </a:r>
            <a:endParaRPr lang="en-US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99 - barru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066800"/>
            <a:ext cx="2590800" cy="1143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C50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" name="Round Same Side Corner Rectangle 4"/>
          <p:cNvSpPr/>
          <p:nvPr/>
        </p:nvSpPr>
        <p:spPr>
          <a:xfrm>
            <a:off x="381000" y="2743200"/>
            <a:ext cx="7010400" cy="3200400"/>
          </a:xfrm>
          <a:prstGeom prst="round2SameRect">
            <a:avLst/>
          </a:prstGeom>
          <a:gradFill flip="none" rotWithShape="1">
            <a:gsLst>
              <a:gs pos="0">
                <a:srgbClr val="CC00FF">
                  <a:shade val="30000"/>
                  <a:satMod val="115000"/>
                </a:srgbClr>
              </a:gs>
              <a:gs pos="50000">
                <a:srgbClr val="CC00FF">
                  <a:shade val="67500"/>
                  <a:satMod val="115000"/>
                </a:srgbClr>
              </a:gs>
              <a:gs pos="100000">
                <a:srgbClr val="CC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07175" y="1273175"/>
            <a:ext cx="2155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>
                <a:solidFill>
                  <a:srgbClr val="FF0000"/>
                </a:solidFill>
              </a:rPr>
              <a:t>فكرة الدرس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3048000"/>
            <a:ext cx="6400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8000" b="1" dirty="0">
                <a:solidFill>
                  <a:srgbClr val="FFFF00"/>
                </a:solidFill>
              </a:rPr>
              <a:t>أحل مسائل بالبحث عن </a:t>
            </a:r>
            <a:r>
              <a:rPr lang="ar-EG" sz="8000" b="1" dirty="0" smtClean="0">
                <a:solidFill>
                  <a:srgbClr val="FFFF00"/>
                </a:solidFill>
              </a:rPr>
              <a:t>نمط.</a:t>
            </a:r>
            <a:endParaRPr lang="ar-EG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مستطيل مستدير الزوايا 53"/>
          <p:cNvSpPr/>
          <p:nvPr/>
        </p:nvSpPr>
        <p:spPr>
          <a:xfrm>
            <a:off x="-304800" y="1371600"/>
            <a:ext cx="9829800" cy="45720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  <a:alpha val="2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4" name="مستطيل مستدير الزوايا 23"/>
          <p:cNvSpPr>
            <a:spLocks noChangeArrowheads="1"/>
          </p:cNvSpPr>
          <p:nvPr/>
        </p:nvSpPr>
        <p:spPr bwMode="auto">
          <a:xfrm>
            <a:off x="1219200" y="300038"/>
            <a:ext cx="6642100" cy="9191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4800" b="1"/>
              <a:t>أَعْرِضُ هذا النَّمَطَ بِطَريقَةٍ أُخْرى</a:t>
            </a:r>
            <a:r>
              <a:rPr lang="en-US" sz="4800" b="1"/>
              <a:t>.</a:t>
            </a:r>
          </a:p>
        </p:txBody>
      </p:sp>
      <p:pic>
        <p:nvPicPr>
          <p:cNvPr id="43" name="صورة 42" descr="my-house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4191000"/>
            <a:ext cx="1855788" cy="1905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0" name="صورة 49" descr="my-house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4191000"/>
            <a:ext cx="1855788" cy="1905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1" name="صورة 50" descr="my-house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4191000"/>
            <a:ext cx="1855788" cy="1905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2" name="صورة 51" descr="my-house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2588" y="4191000"/>
            <a:ext cx="1855787" cy="1905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3" name="صورة 52" descr="my-house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7800" y="4191000"/>
            <a:ext cx="1855788" cy="1905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54" descr="my-house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191000"/>
            <a:ext cx="1855788" cy="1905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6" name="شكل بيضاوي 55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8" cstate="print">
            <a:lum bright="-21000" contrast="35000"/>
          </a:blip>
          <a:srcRect/>
          <a:stretch>
            <a:fillRect/>
          </a:stretch>
        </p:blipFill>
        <p:spPr bwMode="auto">
          <a:xfrm>
            <a:off x="0" y="1295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T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T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T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T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T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T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304800" y="1676400"/>
            <a:ext cx="9753600" cy="4114800"/>
          </a:xfrm>
          <a:prstGeom prst="roundRect">
            <a:avLst/>
          </a:prstGeom>
          <a:gradFill flip="none" rotWithShape="1">
            <a:gsLst>
              <a:gs pos="0">
                <a:srgbClr val="99FF33">
                  <a:shade val="30000"/>
                  <a:satMod val="115000"/>
                  <a:alpha val="0"/>
                </a:srgbClr>
              </a:gs>
              <a:gs pos="50000">
                <a:srgbClr val="99FF33">
                  <a:shade val="67500"/>
                  <a:satMod val="115000"/>
                </a:srgbClr>
              </a:gs>
              <a:gs pos="100000">
                <a:srgbClr val="99FF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pic>
        <p:nvPicPr>
          <p:cNvPr id="21" name="صورة 20" descr="T1005995292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3688" y="167640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" name="مستطيل مستدير الزوايا 33"/>
          <p:cNvSpPr/>
          <p:nvPr/>
        </p:nvSpPr>
        <p:spPr bwMode="auto">
          <a:xfrm>
            <a:off x="1828800" y="381000"/>
            <a:ext cx="5638800" cy="992188"/>
          </a:xfrm>
          <a:prstGeom prst="roundRect">
            <a:avLst>
              <a:gd name="adj" fmla="val 3904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  <a:prstDash val="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solidFill>
                  <a:schemeClr val="tx1"/>
                </a:solidFill>
                <a:cs typeface="+mj-cs"/>
              </a:rPr>
              <a:t>حدد النمط،</a:t>
            </a:r>
            <a:endParaRPr lang="ar-SA" sz="4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2" name="مضلع سباعي 61"/>
          <p:cNvSpPr/>
          <p:nvPr/>
        </p:nvSpPr>
        <p:spPr>
          <a:xfrm>
            <a:off x="7010400" y="76200"/>
            <a:ext cx="990600" cy="914400"/>
          </a:xfrm>
          <a:prstGeom prst="heptagon">
            <a:avLst/>
          </a:prstGeom>
          <a:solidFill>
            <a:srgbClr val="99FF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36" name="صورة 35" descr="T1005995292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6923088" y="167640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صورة 36" descr="T1005995292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19663" y="167005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صورة 40" descr="T1005995292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3929063" y="167005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صورة 42" descr="T1005995292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0088" y="167005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8" name="صورة 47" descr="T1005995292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1055688" y="167005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مستطيل مستدير الزوايا 48"/>
          <p:cNvSpPr/>
          <p:nvPr/>
        </p:nvSpPr>
        <p:spPr>
          <a:xfrm>
            <a:off x="5943600" y="1676400"/>
            <a:ext cx="3200400" cy="2209800"/>
          </a:xfrm>
          <a:prstGeom prst="roundRect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22" name="صورة 21" descr="T1005995292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5867400" y="167640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صورة 22" descr="T1005995292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0" y="167640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صورة 23" descr="T1005995292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2895600" y="160020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304800" y="1676400"/>
            <a:ext cx="9753600" cy="4114800"/>
          </a:xfrm>
          <a:prstGeom prst="roundRect">
            <a:avLst/>
          </a:prstGeom>
          <a:gradFill flip="none" rotWithShape="1">
            <a:gsLst>
              <a:gs pos="0">
                <a:srgbClr val="99FF33">
                  <a:shade val="30000"/>
                  <a:satMod val="115000"/>
                  <a:alpha val="0"/>
                </a:srgbClr>
              </a:gs>
              <a:gs pos="50000">
                <a:srgbClr val="99FF33">
                  <a:shade val="67500"/>
                  <a:satMod val="115000"/>
                </a:srgbClr>
              </a:gs>
              <a:gs pos="100000">
                <a:srgbClr val="99FF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 bwMode="auto">
          <a:xfrm>
            <a:off x="685800" y="540960"/>
            <a:ext cx="6477000" cy="754440"/>
          </a:xfrm>
          <a:prstGeom prst="roundRect">
            <a:avLst>
              <a:gd name="adj" fmla="val 3904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  <a:prstDash val="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chemeClr val="tx1"/>
                </a:solidFill>
                <a:cs typeface="+mj-cs"/>
              </a:rPr>
              <a:t>استعمل </a:t>
            </a:r>
            <a:r>
              <a:rPr lang="ar-EG" sz="3200" b="1" dirty="0">
                <a:solidFill>
                  <a:schemeClr val="tx1"/>
                </a:solidFill>
                <a:cs typeface="+mj-cs"/>
              </a:rPr>
              <a:t>قطع العد الملونة </a:t>
            </a:r>
            <a:r>
              <a:rPr lang="ar-EG" sz="3200" b="1" dirty="0" smtClean="0">
                <a:solidFill>
                  <a:schemeClr val="tx1"/>
                </a:solidFill>
                <a:cs typeface="+mj-cs"/>
              </a:rPr>
              <a:t>لتنشئ </a:t>
            </a:r>
            <a:r>
              <a:rPr lang="ar-EG" sz="3200" b="1" dirty="0">
                <a:solidFill>
                  <a:schemeClr val="tx1"/>
                </a:solidFill>
                <a:cs typeface="+mj-cs"/>
              </a:rPr>
              <a:t>نمطاً أخر،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j-cs"/>
            </a:endParaRPr>
          </a:p>
        </p:txBody>
      </p:sp>
      <p:sp>
        <p:nvSpPr>
          <p:cNvPr id="7" name="مضلع سباعي 6"/>
          <p:cNvSpPr/>
          <p:nvPr/>
        </p:nvSpPr>
        <p:spPr>
          <a:xfrm>
            <a:off x="7010400" y="76200"/>
            <a:ext cx="990600" cy="914400"/>
          </a:xfrm>
          <a:prstGeom prst="heptagon">
            <a:avLst/>
          </a:prstGeom>
          <a:solidFill>
            <a:srgbClr val="99FF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943600" y="1676400"/>
            <a:ext cx="3200400" cy="2209800"/>
          </a:xfrm>
          <a:prstGeom prst="roundRect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30" name="صورة 29" descr="3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56513" y="3840163"/>
            <a:ext cx="1514475" cy="20272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صورة 30" descr="232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3886200"/>
            <a:ext cx="1550988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صورة 31" descr="3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3513" y="3810000"/>
            <a:ext cx="1514475" cy="20272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شكل بيضاوي 3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5" name="صورة 24" descr="T1005995292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13688" y="167640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صورة 33" descr="T1005995292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6923088" y="167640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صورة 34" descr="T1005995292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19663" y="167005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صورة 35" descr="T1005995292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3929063" y="167005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صورة 36" descr="T1005995292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0088" y="167005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37" descr="T1005995292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1055688" y="167005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صورة 38" descr="T1005995292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5867400" y="167640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صورة 39" descr="T1005995292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0" y="167640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صورة 40" descr="T1005995292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2895600" y="1600200"/>
            <a:ext cx="1208087" cy="2108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304800" y="1676400"/>
            <a:ext cx="9753600" cy="4114800"/>
          </a:xfrm>
          <a:prstGeom prst="roundRect">
            <a:avLst/>
          </a:prstGeom>
          <a:gradFill flip="none" rotWithShape="1">
            <a:gsLst>
              <a:gs pos="0">
                <a:srgbClr val="99FF33">
                  <a:shade val="30000"/>
                  <a:satMod val="115000"/>
                  <a:alpha val="0"/>
                </a:srgbClr>
              </a:gs>
              <a:gs pos="50000">
                <a:srgbClr val="99FF33">
                  <a:shade val="67500"/>
                  <a:satMod val="115000"/>
                </a:srgbClr>
              </a:gs>
              <a:gs pos="100000">
                <a:srgbClr val="99FF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 bwMode="auto">
          <a:xfrm>
            <a:off x="838200" y="381000"/>
            <a:ext cx="7162800" cy="833438"/>
          </a:xfrm>
          <a:prstGeom prst="roundRect">
            <a:avLst>
              <a:gd name="adj" fmla="val 3904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  <a:prstDash val="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smtClean="0">
                <a:solidFill>
                  <a:schemeClr val="tx1"/>
                </a:solidFill>
                <a:cs typeface="+mj-cs"/>
              </a:rPr>
              <a:t>لوّن </a:t>
            </a:r>
            <a:r>
              <a:rPr lang="ar-EG" sz="3600" b="1" dirty="0">
                <a:solidFill>
                  <a:schemeClr val="tx1"/>
                </a:solidFill>
                <a:cs typeface="+mj-cs"/>
              </a:rPr>
              <a:t>البيوت </a:t>
            </a:r>
            <a:r>
              <a:rPr lang="ar-EG" sz="3600" b="1" dirty="0" smtClean="0">
                <a:solidFill>
                  <a:schemeClr val="tx1"/>
                </a:solidFill>
                <a:cs typeface="+mj-cs"/>
              </a:rPr>
              <a:t>لتوضّح </a:t>
            </a:r>
            <a:r>
              <a:rPr lang="ar-EG" sz="3600" b="1" dirty="0">
                <a:solidFill>
                  <a:schemeClr val="tx1"/>
                </a:solidFill>
                <a:cs typeface="+mj-cs"/>
              </a:rPr>
              <a:t>النمط نفسه </a:t>
            </a:r>
            <a:r>
              <a:rPr lang="ar-EG" sz="3600" b="1" dirty="0" smtClean="0">
                <a:solidFill>
                  <a:schemeClr val="tx1"/>
                </a:solidFill>
                <a:cs typeface="+mj-cs"/>
              </a:rPr>
              <a:t>وتشرحه</a:t>
            </a:r>
            <a:endParaRPr lang="ar-SA" sz="3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مضلع سباعي 6"/>
          <p:cNvSpPr/>
          <p:nvPr/>
        </p:nvSpPr>
        <p:spPr>
          <a:xfrm>
            <a:off x="7543800" y="76200"/>
            <a:ext cx="990600" cy="914400"/>
          </a:xfrm>
          <a:prstGeom prst="heptagon">
            <a:avLst/>
          </a:prstGeom>
          <a:solidFill>
            <a:srgbClr val="99FF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2743200" y="1676400"/>
            <a:ext cx="4114800" cy="2209800"/>
          </a:xfrm>
          <a:prstGeom prst="roundRect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30" name="صورة 29" descr="3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91125" y="1782750"/>
            <a:ext cx="1514475" cy="202725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صورة 30" descr="232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68058" y="1828800"/>
            <a:ext cx="1551542" cy="19812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صورة 31" descr="3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8125" y="1752600"/>
            <a:ext cx="1514475" cy="202725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1" name="شكل بيضاوي 50"/>
          <p:cNvSpPr/>
          <p:nvPr/>
        </p:nvSpPr>
        <p:spPr>
          <a:xfrm>
            <a:off x="-1524000" y="5105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53" name="Picture 52" descr="منزل 1.png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2000" contrast="48000"/>
          </a:blip>
          <a:stretch>
            <a:fillRect/>
          </a:stretch>
        </p:blipFill>
        <p:spPr>
          <a:xfrm>
            <a:off x="7952492" y="3810000"/>
            <a:ext cx="1191508" cy="2819400"/>
          </a:xfrm>
          <a:prstGeom prst="rect">
            <a:avLst/>
          </a:prstGeom>
        </p:spPr>
      </p:pic>
      <p:pic>
        <p:nvPicPr>
          <p:cNvPr id="55" name="Picture 54" descr="منزل 1.png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2000" contrast="48000"/>
          </a:blip>
          <a:stretch>
            <a:fillRect/>
          </a:stretch>
        </p:blipFill>
        <p:spPr>
          <a:xfrm>
            <a:off x="6805920" y="3810000"/>
            <a:ext cx="1191508" cy="2819400"/>
          </a:xfrm>
          <a:prstGeom prst="rect">
            <a:avLst/>
          </a:prstGeom>
        </p:spPr>
      </p:pic>
      <p:pic>
        <p:nvPicPr>
          <p:cNvPr id="56" name="Picture 55" descr="منزل 1.png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2000" contrast="48000"/>
          </a:blip>
          <a:stretch>
            <a:fillRect/>
          </a:stretch>
        </p:blipFill>
        <p:spPr>
          <a:xfrm>
            <a:off x="5739120" y="3810000"/>
            <a:ext cx="1191508" cy="2819400"/>
          </a:xfrm>
          <a:prstGeom prst="rect">
            <a:avLst/>
          </a:prstGeom>
        </p:spPr>
      </p:pic>
      <p:pic>
        <p:nvPicPr>
          <p:cNvPr id="57" name="Picture 56" descr="منزل 1.png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2000" contrast="48000"/>
          </a:blip>
          <a:stretch>
            <a:fillRect/>
          </a:stretch>
        </p:blipFill>
        <p:spPr>
          <a:xfrm>
            <a:off x="4672320" y="3810000"/>
            <a:ext cx="1191508" cy="2819400"/>
          </a:xfrm>
          <a:prstGeom prst="rect">
            <a:avLst/>
          </a:prstGeom>
        </p:spPr>
      </p:pic>
      <p:pic>
        <p:nvPicPr>
          <p:cNvPr id="58" name="Picture 57" descr="منزل 1.png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2000" contrast="48000"/>
          </a:blip>
          <a:stretch>
            <a:fillRect/>
          </a:stretch>
        </p:blipFill>
        <p:spPr>
          <a:xfrm>
            <a:off x="3505200" y="3810000"/>
            <a:ext cx="1191508" cy="2819400"/>
          </a:xfrm>
          <a:prstGeom prst="rect">
            <a:avLst/>
          </a:prstGeom>
        </p:spPr>
      </p:pic>
      <p:pic>
        <p:nvPicPr>
          <p:cNvPr id="59" name="Picture 58" descr="منزل 1.png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2000" contrast="48000"/>
          </a:blip>
          <a:stretch>
            <a:fillRect/>
          </a:stretch>
        </p:blipFill>
        <p:spPr>
          <a:xfrm>
            <a:off x="2362200" y="3810000"/>
            <a:ext cx="1191508" cy="2819400"/>
          </a:xfrm>
          <a:prstGeom prst="rect">
            <a:avLst/>
          </a:prstGeom>
        </p:spPr>
      </p:pic>
      <p:pic>
        <p:nvPicPr>
          <p:cNvPr id="60" name="Picture 59" descr="منزل 1.png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2000" contrast="48000"/>
          </a:blip>
          <a:stretch>
            <a:fillRect/>
          </a:stretch>
        </p:blipFill>
        <p:spPr>
          <a:xfrm>
            <a:off x="1219200" y="3810000"/>
            <a:ext cx="1191508" cy="2819400"/>
          </a:xfrm>
          <a:prstGeom prst="rect">
            <a:avLst/>
          </a:prstGeom>
        </p:spPr>
      </p:pic>
      <p:pic>
        <p:nvPicPr>
          <p:cNvPr id="61" name="Picture 60" descr="منزل 1.png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2000" contrast="48000"/>
          </a:blip>
          <a:stretch>
            <a:fillRect/>
          </a:stretch>
        </p:blipFill>
        <p:spPr>
          <a:xfrm>
            <a:off x="0" y="3810000"/>
            <a:ext cx="1191508" cy="2819400"/>
          </a:xfrm>
          <a:prstGeom prst="rect">
            <a:avLst/>
          </a:prstGeom>
        </p:spPr>
      </p:pic>
      <p:pic>
        <p:nvPicPr>
          <p:cNvPr id="62" name="Picture 61" descr="منزل 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1788" y="3810000"/>
            <a:ext cx="11922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 descr="منزل 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5613" y="3810000"/>
            <a:ext cx="11922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منزل 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2013" y="3810000"/>
            <a:ext cx="11922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 descr="منزل 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3810000"/>
            <a:ext cx="1192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منزل 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3810000"/>
            <a:ext cx="1192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منزل 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810000"/>
            <a:ext cx="1192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1" descr="منزل 1.png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15000" y="3733800"/>
            <a:ext cx="1191508" cy="2819400"/>
          </a:xfrm>
          <a:prstGeom prst="rect">
            <a:avLst/>
          </a:prstGeom>
        </p:spPr>
      </p:pic>
      <p:pic>
        <p:nvPicPr>
          <p:cNvPr id="27" name="Picture 21" descr="منزل 1.png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2362200" y="3733800"/>
            <a:ext cx="1191508" cy="2819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8 - baby gigg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304800" y="1676400"/>
            <a:ext cx="9753600" cy="4114800"/>
          </a:xfrm>
          <a:prstGeom prst="roundRect">
            <a:avLst/>
          </a:prstGeom>
          <a:gradFill flip="none" rotWithShape="1">
            <a:gsLst>
              <a:gs pos="0">
                <a:srgbClr val="99FF33">
                  <a:shade val="30000"/>
                  <a:satMod val="115000"/>
                  <a:alpha val="0"/>
                </a:srgbClr>
              </a:gs>
              <a:gs pos="50000">
                <a:srgbClr val="99FF33">
                  <a:shade val="67500"/>
                  <a:satMod val="115000"/>
                </a:srgbClr>
              </a:gs>
              <a:gs pos="100000">
                <a:srgbClr val="99FF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838200" y="381000"/>
            <a:ext cx="7162800" cy="992684"/>
          </a:xfrm>
          <a:prstGeom prst="roundRect">
            <a:avLst>
              <a:gd name="adj" fmla="val 3904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  <a:prstDash val="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 smtClean="0">
                <a:solidFill>
                  <a:schemeClr val="tx1"/>
                </a:solidFill>
                <a:cs typeface="W1 SHUROOQ 08 003" pitchFamily="2" charset="-78"/>
              </a:rPr>
              <a:t>الشرح</a:t>
            </a:r>
          </a:p>
        </p:txBody>
      </p:sp>
      <p:sp>
        <p:nvSpPr>
          <p:cNvPr id="6" name="مضلع سباعي 5"/>
          <p:cNvSpPr/>
          <p:nvPr/>
        </p:nvSpPr>
        <p:spPr>
          <a:xfrm>
            <a:off x="7543800" y="76200"/>
            <a:ext cx="990600" cy="914400"/>
          </a:xfrm>
          <a:prstGeom prst="heptagon">
            <a:avLst/>
          </a:prstGeom>
          <a:solidFill>
            <a:srgbClr val="99FF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مخطط انسيابي: محطة طرفية 35"/>
          <p:cNvSpPr/>
          <p:nvPr/>
        </p:nvSpPr>
        <p:spPr bwMode="auto">
          <a:xfrm>
            <a:off x="1447800" y="4191000"/>
            <a:ext cx="6477000" cy="1524000"/>
          </a:xfrm>
          <a:prstGeom prst="flowChartTerminator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SHUROOQ 08 003" pitchFamily="2" charset="-78"/>
              </a:rPr>
              <a:t>يتكون النمط من ثلاثة أجزاء، اثنان متشابهين، وواحد مختلف عنهم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SHUROOQ 08 003" pitchFamily="2" charset="-78"/>
            </a:endParaRPr>
          </a:p>
        </p:txBody>
      </p:sp>
      <p:sp>
        <p:nvSpPr>
          <p:cNvPr id="38" name="شكل بيضاوي 37"/>
          <p:cNvSpPr/>
          <p:nvPr/>
        </p:nvSpPr>
        <p:spPr>
          <a:xfrm>
            <a:off x="-1524000" y="5105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6" name="Picture 15" descr="منزل 1.png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2000" contrast="48000"/>
          </a:blip>
          <a:stretch>
            <a:fillRect/>
          </a:stretch>
        </p:blipFill>
        <p:spPr>
          <a:xfrm>
            <a:off x="5566172" y="1600200"/>
            <a:ext cx="1191508" cy="2819400"/>
          </a:xfrm>
          <a:prstGeom prst="rect">
            <a:avLst/>
          </a:prstGeom>
        </p:spPr>
      </p:pic>
      <p:pic>
        <p:nvPicPr>
          <p:cNvPr id="17" name="Picture 16" descr="منزل 1.png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2000" contrast="48000"/>
          </a:blip>
          <a:stretch>
            <a:fillRect/>
          </a:stretch>
        </p:blipFill>
        <p:spPr>
          <a:xfrm>
            <a:off x="4419600" y="1600200"/>
            <a:ext cx="1191508" cy="2819400"/>
          </a:xfrm>
          <a:prstGeom prst="rect">
            <a:avLst/>
          </a:prstGeom>
        </p:spPr>
      </p:pic>
      <p:pic>
        <p:nvPicPr>
          <p:cNvPr id="18" name="Picture 17" descr="منزل 1.png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2000" contrast="48000"/>
          </a:blip>
          <a:stretch>
            <a:fillRect/>
          </a:stretch>
        </p:blipFill>
        <p:spPr>
          <a:xfrm>
            <a:off x="3352800" y="1600200"/>
            <a:ext cx="1191508" cy="2819400"/>
          </a:xfrm>
          <a:prstGeom prst="rect">
            <a:avLst/>
          </a:prstGeom>
        </p:spPr>
      </p:pic>
      <p:pic>
        <p:nvPicPr>
          <p:cNvPr id="20" name="Picture 19" descr="منزل 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5775" y="1600200"/>
            <a:ext cx="1192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منزل 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600200"/>
            <a:ext cx="1192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منزل 1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3352800" y="1600200"/>
            <a:ext cx="1191508" cy="2819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304800" y="1828800"/>
            <a:ext cx="9753600" cy="41148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  <a:alpha val="11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838200" y="381000"/>
            <a:ext cx="7162800" cy="992188"/>
          </a:xfrm>
          <a:prstGeom prst="roundRect">
            <a:avLst>
              <a:gd name="adj" fmla="val 3904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  <a:prstDash val="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 smtClean="0">
                <a:solidFill>
                  <a:schemeClr val="tx1"/>
                </a:solidFill>
                <a:cs typeface="W1 SHUROOQ 08 003" pitchFamily="2" charset="-78"/>
              </a:rPr>
              <a:t>حدد النمط</a:t>
            </a:r>
            <a:endParaRPr lang="ar-EG" sz="4400" dirty="0">
              <a:solidFill>
                <a:schemeClr val="tx1"/>
              </a:solidFill>
              <a:cs typeface="W1 SHUROOQ 08 003" pitchFamily="2" charset="-78"/>
            </a:endParaRPr>
          </a:p>
        </p:txBody>
      </p:sp>
      <p:sp>
        <p:nvSpPr>
          <p:cNvPr id="6" name="مضلع سباعي 5"/>
          <p:cNvSpPr/>
          <p:nvPr/>
        </p:nvSpPr>
        <p:spPr>
          <a:xfrm>
            <a:off x="7543800" y="76200"/>
            <a:ext cx="990600" cy="914400"/>
          </a:xfrm>
          <a:prstGeom prst="heptagon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صورة 17" descr="400_F_178340_XAKU9ApL0123iE1XhMWK7mIbcHREtY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0559" y="14328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 descr="400_F_178340_XAKU9ApL0123iE1XhMWK7mIbcHREtY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73318" y="14328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صورة 19" descr="400_F_178340_XAKU9ApL0123iE1XhMWK7mIbcHREtY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02076" y="14328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صورة 20" descr="400_F_178340_XAKU9ApL0123iE1XhMWK7mIbcHREtY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5504" y="14328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4" name="مستطيل مستدير الزوايا 23"/>
          <p:cNvSpPr/>
          <p:nvPr/>
        </p:nvSpPr>
        <p:spPr>
          <a:xfrm>
            <a:off x="4572000" y="1524000"/>
            <a:ext cx="4572000" cy="2209800"/>
          </a:xfrm>
          <a:prstGeom prst="roundRect">
            <a:avLst/>
          </a:prstGeom>
          <a:noFill/>
          <a:ln w="57150">
            <a:solidFill>
              <a:srgbClr val="99FF33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600200"/>
            <a:ext cx="129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6764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304800" y="1828800"/>
            <a:ext cx="9753600" cy="41148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  <a:alpha val="11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838200" y="381000"/>
            <a:ext cx="7162800" cy="992188"/>
          </a:xfrm>
          <a:prstGeom prst="roundRect">
            <a:avLst>
              <a:gd name="adj" fmla="val 3904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  <a:prstDash val="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 smtClean="0">
                <a:solidFill>
                  <a:schemeClr val="tx1"/>
                </a:solidFill>
                <a:cs typeface="W1 SHUROOQ 08 003" pitchFamily="2" charset="-78"/>
              </a:rPr>
              <a:t> استعمل </a:t>
            </a:r>
            <a:r>
              <a:rPr lang="ar-EG" sz="4400" dirty="0">
                <a:solidFill>
                  <a:schemeClr val="tx1"/>
                </a:solidFill>
                <a:cs typeface="W1 SHUROOQ 08 003" pitchFamily="2" charset="-78"/>
              </a:rPr>
              <a:t>قطع العد الملونة </a:t>
            </a:r>
            <a:r>
              <a:rPr lang="ar-EG" sz="4400" dirty="0" smtClean="0">
                <a:solidFill>
                  <a:schemeClr val="tx1"/>
                </a:solidFill>
                <a:cs typeface="W1 SHUROOQ 08 003" pitchFamily="2" charset="-78"/>
              </a:rPr>
              <a:t>لتنشئ </a:t>
            </a:r>
            <a:r>
              <a:rPr lang="ar-EG" sz="4400" dirty="0">
                <a:solidFill>
                  <a:schemeClr val="tx1"/>
                </a:solidFill>
                <a:cs typeface="W1 SHUROOQ 08 003" pitchFamily="2" charset="-78"/>
              </a:rPr>
              <a:t>نمطاً أخر</a:t>
            </a:r>
          </a:p>
        </p:txBody>
      </p:sp>
      <p:sp>
        <p:nvSpPr>
          <p:cNvPr id="6" name="مضلع سباعي 5"/>
          <p:cNvSpPr/>
          <p:nvPr/>
        </p:nvSpPr>
        <p:spPr>
          <a:xfrm>
            <a:off x="7543800" y="76200"/>
            <a:ext cx="990600" cy="914400"/>
          </a:xfrm>
          <a:prstGeom prst="heptagon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صورة 13" descr="400_F_178340_XAKU9ApL0123iE1XhMWK7mIbcHREtY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520559" y="14328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صورة 14" descr="400_F_178340_XAKU9ApL0123iE1XhMWK7mIbcHREtY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973318" y="14328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صورة 15" descr="400_F_178340_XAKU9ApL0123iE1XhMWK7mIbcHREtY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902076" y="14328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صورة 16" descr="400_F_178340_XAKU9ApL0123iE1XhMWK7mIbcHREtY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1365504" y="14328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صورة 17" descr="400_F_178340_XAKU9ApL0123iE1XhMWK7mIbcHREtY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2276" y="152400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 descr="400_F_178340_XAKU9ApL0123iE1XhMWK7mIbcHREtY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82297" y="1509080"/>
            <a:ext cx="1699641" cy="23771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0" name="مستطيل مستدير الزوايا 19"/>
          <p:cNvSpPr/>
          <p:nvPr/>
        </p:nvSpPr>
        <p:spPr>
          <a:xfrm>
            <a:off x="4572000" y="1524000"/>
            <a:ext cx="4572000" cy="2209800"/>
          </a:xfrm>
          <a:prstGeom prst="roundRect">
            <a:avLst/>
          </a:prstGeom>
          <a:noFill/>
          <a:ln w="57150">
            <a:solidFill>
              <a:srgbClr val="99FF33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1" name="سهم للأسفل 20"/>
          <p:cNvSpPr/>
          <p:nvPr/>
        </p:nvSpPr>
        <p:spPr>
          <a:xfrm>
            <a:off x="5638800" y="4114800"/>
            <a:ext cx="1752600" cy="1752600"/>
          </a:xfrm>
          <a:prstGeom prst="downArrow">
            <a:avLst/>
          </a:prstGeom>
          <a:solidFill>
            <a:srgbClr val="66FF3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2" name="سهم للأسفل 21"/>
          <p:cNvSpPr/>
          <p:nvPr/>
        </p:nvSpPr>
        <p:spPr>
          <a:xfrm>
            <a:off x="3810000" y="4114800"/>
            <a:ext cx="1752600" cy="1752600"/>
          </a:xfrm>
          <a:prstGeom prst="downArrow">
            <a:avLst/>
          </a:prstGeom>
          <a:solidFill>
            <a:srgbClr val="66FF3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3" name="سهم لأعلى 22"/>
          <p:cNvSpPr/>
          <p:nvPr/>
        </p:nvSpPr>
        <p:spPr>
          <a:xfrm>
            <a:off x="1981200" y="4114800"/>
            <a:ext cx="1752600" cy="1752600"/>
          </a:xfrm>
          <a:prstGeom prst="upArrow">
            <a:avLst/>
          </a:prstGeom>
          <a:solidFill>
            <a:srgbClr val="00539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8056</TotalTime>
  <Words>144</Words>
  <Application>Microsoft Office PowerPoint</Application>
  <PresentationFormat>عرض على الشاشة (3:4)‏</PresentationFormat>
  <Paragraphs>37</Paragraphs>
  <Slides>13</Slides>
  <Notes>8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الثالث</dc:title>
  <dc:subject>اَلْمَوْقِعُ والنَّمَطُ - أحل المسألة</dc:subject>
  <dc:creator>ا/بندر الحازمي</dc:creator>
  <cp:keywords>حقيبة إنجاز المعلم والمعلمة</cp:keywords>
  <cp:lastModifiedBy>toshiba</cp:lastModifiedBy>
  <cp:revision>458</cp:revision>
  <dcterms:created xsi:type="dcterms:W3CDTF">2009-07-10T10:51:31Z</dcterms:created>
  <dcterms:modified xsi:type="dcterms:W3CDTF">2014-07-03T10:04:38Z</dcterms:modified>
</cp:coreProperties>
</file>