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56" r:id="rId2"/>
    <p:sldId id="263" r:id="rId3"/>
    <p:sldId id="321" r:id="rId4"/>
    <p:sldId id="273" r:id="rId5"/>
    <p:sldId id="308" r:id="rId6"/>
    <p:sldId id="322" r:id="rId7"/>
    <p:sldId id="309" r:id="rId8"/>
    <p:sldId id="314" r:id="rId9"/>
    <p:sldId id="310" r:id="rId10"/>
    <p:sldId id="312" r:id="rId11"/>
    <p:sldId id="311" r:id="rId12"/>
    <p:sldId id="323" r:id="rId13"/>
    <p:sldId id="313" r:id="rId14"/>
    <p:sldId id="315" r:id="rId15"/>
    <p:sldId id="316" r:id="rId16"/>
    <p:sldId id="317" r:id="rId17"/>
    <p:sldId id="318" r:id="rId18"/>
    <p:sldId id="319" r:id="rId19"/>
    <p:sldId id="320" r:id="rId2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FFFF"/>
    <a:srgbClr val="FFCCFF"/>
    <a:srgbClr val="0070C0"/>
    <a:srgbClr val="CCFF33"/>
    <a:srgbClr val="FF00FF"/>
    <a:srgbClr val="FF3300"/>
    <a:srgbClr val="FFC305"/>
    <a:srgbClr val="00539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50" d="100"/>
          <a:sy n="50" d="100"/>
        </p:scale>
        <p:origin x="-1872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1FFBEF7-D47D-4081-ABFC-7AD31298FA66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EDB063-F79B-4BD4-8847-8D395FBEFFC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946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378C3D-583B-4C2C-BAF0-62E038E41F92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214230-A373-4C23-ACB1-84E224F57F95}" type="slidenum">
              <a:rPr lang="ar-SA" smtClean="0"/>
              <a:pPr>
                <a:defRPr/>
              </a:pPr>
              <a:t>10</a:t>
            </a:fld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05EB6B-8462-4282-8BC2-B5649A332314}" type="slidenum">
              <a:rPr lang="ar-SA" smtClean="0"/>
              <a:pPr>
                <a:defRPr/>
              </a:pPr>
              <a:t>11</a:t>
            </a:fld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05EB6B-8462-4282-8BC2-B5649A332314}" type="slidenum">
              <a:rPr lang="ar-SA" smtClean="0"/>
              <a:pPr>
                <a:defRPr/>
              </a:pPr>
              <a:t>12</a:t>
            </a:fld>
            <a:endParaRPr 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88015A-B640-45CA-8BB5-098D73E7914B}" type="slidenum">
              <a:rPr lang="ar-SA" smtClean="0"/>
              <a:pPr>
                <a:defRPr/>
              </a:pPr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595A07-A799-4EED-9FEE-A66948307988}" type="slidenum">
              <a:rPr lang="ar-SA" smtClean="0"/>
              <a:pPr>
                <a:defRPr/>
              </a:pPr>
              <a:t>14</a:t>
            </a:fld>
            <a:endParaRPr 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66F496-BE4F-469E-90E6-D3C22EB58DBF}" type="slidenum">
              <a:rPr lang="ar-SA" smtClean="0"/>
              <a:pPr>
                <a:defRPr/>
              </a:pPr>
              <a:t>15</a:t>
            </a:fld>
            <a:endParaRPr lang="ar-S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EFCBEF-625A-4286-9A6D-03C747BE0B05}" type="slidenum">
              <a:rPr lang="ar-SA" smtClean="0"/>
              <a:pPr>
                <a:defRPr/>
              </a:pPr>
              <a:t>16</a:t>
            </a:fld>
            <a:endParaRPr lang="ar-S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291A2D-EE79-40FA-847F-E0F5C8DC9759}" type="slidenum">
              <a:rPr lang="ar-SA" smtClean="0"/>
              <a:pPr>
                <a:defRPr/>
              </a:pPr>
              <a:t>17</a:t>
            </a:fld>
            <a:endParaRPr lang="ar-S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AA94F8-57C2-4FCC-AB06-AEB14E35D8D3}" type="slidenum">
              <a:rPr lang="ar-SA" smtClean="0"/>
              <a:pPr>
                <a:defRPr/>
              </a:pPr>
              <a:t>18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2048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595DF5-3642-4C02-A5DB-3793190C175B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2048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595DF5-3642-4C02-A5DB-3793190C175B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4DC432-3502-4E31-8063-90D3B3AAC315}" type="slidenum">
              <a:rPr lang="ar-SA" smtClean="0"/>
              <a:pPr>
                <a:defRPr/>
              </a:pPr>
              <a:t>4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26337E-FED9-45C6-93B7-CED13F0457FD}" type="slidenum">
              <a:rPr lang="ar-SA" smtClean="0"/>
              <a:pPr>
                <a:defRPr/>
              </a:pPr>
              <a:t>5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E0D14A-15E7-49B6-9B0F-548F7852EB73}" type="slidenum">
              <a:rPr lang="ar-SA" smtClean="0"/>
              <a:pPr>
                <a:defRPr/>
              </a:pPr>
              <a:t>6</a:t>
            </a:fld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E0D14A-15E7-49B6-9B0F-548F7852EB73}" type="slidenum">
              <a:rPr lang="ar-SA" smtClean="0"/>
              <a:pPr>
                <a:defRPr/>
              </a:pPr>
              <a:t>7</a:t>
            </a:fld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AC1269-5F4E-40A0-888E-236B80FCD736}" type="slidenum">
              <a:rPr lang="ar-SA" smtClean="0"/>
              <a:pPr>
                <a:defRPr/>
              </a:pPr>
              <a:t>8</a:t>
            </a:fld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564643-A846-48D2-8D8F-0FFCFD2FC171}" type="slidenum">
              <a:rPr lang="ar-SA" smtClean="0"/>
              <a:pPr>
                <a:defRPr/>
              </a:pPr>
              <a:t>9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CA511-9F43-445C-8523-D67A940FC011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5154B-9A63-496D-AD1F-B9208D91FEB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C699B-310F-4C9E-9C85-FD1BA39CEEDB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F9799-B1F6-4BE0-B5AF-CB1AF2DE5CC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62CB5-74E9-461A-9B5E-8FE6D4BE30F6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1149D-8017-48F9-896F-FAA5D8B2B18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53F6C-935D-4E07-A56C-0AFB390F0F19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8C7AD-3B22-4387-982F-F8E694175AC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E5F69-83B2-4797-ADBB-540BD870CB8D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45A24-FBB8-45CB-9389-935A588D0D7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289AC-E574-46CA-A7A9-F247F8BF5105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70AEA-678B-4154-94AE-72F21C8A2B9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21308-501B-46C6-BD9E-BEAD56E93EE7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054A0-40E2-4578-90B3-BD07D20F921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C6292-D209-4FD9-8E9B-E55B62044D59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C4EF4-2164-4C7F-AB8A-5FEBE1B034B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A062E-1D7C-4695-A9AA-195CB9DAC9B1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EAFE2-5834-4463-A954-75011115A63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FFE2A-1B58-4218-A053-41F25D8C8CAE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FC4EF-2081-4396-A2AC-9A808FE5D65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6D3E7-69A0-4370-87A2-120AC6F8CAE1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0F527-2F78-430A-9CD9-58E21389D36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E765A6-CC3A-4CA8-ADD6-2911B8CDF226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CAD817-EE5A-4924-AEDB-9975FCD75DA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6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8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audio" Target="../media/audio6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6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audio" Target="../media/audio6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6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3" Type="http://schemas.openxmlformats.org/officeDocument/2006/relationships/audio" Target="../media/audio7.wav"/><Relationship Id="rId7" Type="http://schemas.openxmlformats.org/officeDocument/2006/relationships/audio" Target="../media/audio5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audio" Target="../media/audio3.wav"/><Relationship Id="rId4" Type="http://schemas.openxmlformats.org/officeDocument/2006/relationships/audio" Target="../media/audio2.wav"/><Relationship Id="rId9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8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6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8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0.wav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8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وسيلة شرح بيضاوية 10"/>
          <p:cNvSpPr/>
          <p:nvPr/>
        </p:nvSpPr>
        <p:spPr>
          <a:xfrm>
            <a:off x="609600" y="1371600"/>
            <a:ext cx="4267200" cy="3352800"/>
          </a:xfrm>
          <a:prstGeom prst="wedgeEllipseCallout">
            <a:avLst>
              <a:gd name="adj1" fmla="val 71667"/>
              <a:gd name="adj2" fmla="val 20192"/>
            </a:avLst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2" name="مستطيل 11"/>
          <p:cNvSpPr/>
          <p:nvPr/>
        </p:nvSpPr>
        <p:spPr>
          <a:xfrm rot="669762">
            <a:off x="1450347" y="1325715"/>
            <a:ext cx="267412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11500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  <a:cs typeface="W1 0004." pitchFamily="2" charset="-78"/>
              </a:rPr>
              <a:t>تحديد </a:t>
            </a:r>
            <a:endParaRPr lang="ar-SA" sz="11500" b="1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+mn-lt"/>
              <a:cs typeface="W1 0004.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 rot="21159964">
            <a:off x="1276456" y="2995597"/>
            <a:ext cx="280717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11500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  <a:tileRect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W1 0004." pitchFamily="2" charset="-78"/>
              </a:rPr>
              <a:t>الأنماط</a:t>
            </a:r>
            <a:endParaRPr lang="ar-SA" sz="11500" b="1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 flip="none"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lin ang="5400000" scaled="0"/>
                <a:tileRect/>
              </a:gra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+mn-lt"/>
              <a:cs typeface="W1 0004.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face2_ne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face2_ne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face2_ne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2438400"/>
            <a:ext cx="9753600" cy="4114800"/>
          </a:xfrm>
          <a:prstGeom prst="roundRect">
            <a:avLst/>
          </a:prstGeom>
          <a:solidFill>
            <a:srgbClr val="CCECFF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5" name="مستطيل مستدير الزوايا 4"/>
          <p:cNvSpPr>
            <a:spLocks noChangeArrowheads="1"/>
          </p:cNvSpPr>
          <p:nvPr/>
        </p:nvSpPr>
        <p:spPr bwMode="auto">
          <a:xfrm>
            <a:off x="685800" y="228600"/>
            <a:ext cx="7467600" cy="782638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4000" b="1" dirty="0" smtClean="0">
                <a:solidFill>
                  <a:srgbClr val="000000"/>
                </a:solidFill>
                <a:latin typeface="Calibri" pitchFamily="34" charset="0"/>
              </a:rPr>
              <a:t>لون </a:t>
            </a:r>
            <a:r>
              <a:rPr lang="ar-SA" sz="4000" b="1" dirty="0">
                <a:solidFill>
                  <a:srgbClr val="000000"/>
                </a:solidFill>
                <a:latin typeface="Calibri" pitchFamily="34" charset="0"/>
              </a:rPr>
              <a:t>المربعات </a:t>
            </a:r>
            <a:r>
              <a:rPr lang="ar-SA" sz="4000" b="1" dirty="0" smtClean="0">
                <a:solidFill>
                  <a:srgbClr val="000000"/>
                </a:solidFill>
                <a:latin typeface="Calibri" pitchFamily="34" charset="0"/>
              </a:rPr>
              <a:t>ل</a:t>
            </a:r>
            <a:r>
              <a:rPr lang="ar-EG" sz="4000" b="1" dirty="0" smtClean="0">
                <a:solidFill>
                  <a:srgbClr val="000000"/>
                </a:solidFill>
                <a:latin typeface="Calibri" pitchFamily="34" charset="0"/>
              </a:rPr>
              <a:t>ت</a:t>
            </a:r>
            <a:r>
              <a:rPr lang="ar-SA" sz="4000" b="1" dirty="0" smtClean="0">
                <a:solidFill>
                  <a:srgbClr val="000000"/>
                </a:solidFill>
                <a:latin typeface="Calibri" pitchFamily="34" charset="0"/>
              </a:rPr>
              <a:t>وضحه</a:t>
            </a:r>
            <a:r>
              <a:rPr lang="en-US" sz="4000" b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4000" b="1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78486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65532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15" name="مستطيل 14"/>
          <p:cNvSpPr/>
          <p:nvPr/>
        </p:nvSpPr>
        <p:spPr>
          <a:xfrm>
            <a:off x="52578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39624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26670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13716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6172200" y="2743200"/>
            <a:ext cx="609600" cy="6096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5410200" y="2743200"/>
            <a:ext cx="609600" cy="609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4648200" y="2743200"/>
            <a:ext cx="609600" cy="6096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3886200" y="2743200"/>
            <a:ext cx="609600" cy="609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3" name="مستطيل 22"/>
          <p:cNvSpPr/>
          <p:nvPr/>
        </p:nvSpPr>
        <p:spPr>
          <a:xfrm>
            <a:off x="3124200" y="2743200"/>
            <a:ext cx="609600" cy="6096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2362200" y="2743200"/>
            <a:ext cx="609600" cy="609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5" name="مستطيل مستدير الزوايا 24"/>
          <p:cNvSpPr/>
          <p:nvPr/>
        </p:nvSpPr>
        <p:spPr>
          <a:xfrm>
            <a:off x="5257800" y="2514600"/>
            <a:ext cx="1676400" cy="990600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76200" y="4572000"/>
            <a:ext cx="1219200" cy="11509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7" name="مستطيل 26"/>
          <p:cNvSpPr/>
          <p:nvPr/>
        </p:nvSpPr>
        <p:spPr>
          <a:xfrm>
            <a:off x="7848600" y="4572000"/>
            <a:ext cx="1219200" cy="115093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8" name="مستطيل 27"/>
          <p:cNvSpPr/>
          <p:nvPr/>
        </p:nvSpPr>
        <p:spPr>
          <a:xfrm>
            <a:off x="6553200" y="4572000"/>
            <a:ext cx="1219200" cy="11509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sp>
        <p:nvSpPr>
          <p:cNvPr id="29" name="مستطيل 28"/>
          <p:cNvSpPr/>
          <p:nvPr/>
        </p:nvSpPr>
        <p:spPr>
          <a:xfrm>
            <a:off x="5257800" y="4572000"/>
            <a:ext cx="1219200" cy="115093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0" name="مستطيل 29"/>
          <p:cNvSpPr/>
          <p:nvPr/>
        </p:nvSpPr>
        <p:spPr>
          <a:xfrm>
            <a:off x="3962400" y="4572000"/>
            <a:ext cx="1219200" cy="11509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sp>
        <p:nvSpPr>
          <p:cNvPr id="31" name="مستطيل 30"/>
          <p:cNvSpPr/>
          <p:nvPr/>
        </p:nvSpPr>
        <p:spPr>
          <a:xfrm>
            <a:off x="2667000" y="4572000"/>
            <a:ext cx="1219200" cy="115093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1371600" y="4572000"/>
            <a:ext cx="1219200" cy="11509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195 - tada faile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2362200"/>
            <a:ext cx="9753600" cy="4114800"/>
          </a:xfrm>
          <a:prstGeom prst="roundRect">
            <a:avLst/>
          </a:prstGeom>
          <a:solidFill>
            <a:srgbClr val="66FFFF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13" name="مستطيل 12"/>
          <p:cNvSpPr/>
          <p:nvPr/>
        </p:nvSpPr>
        <p:spPr>
          <a:xfrm>
            <a:off x="72390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59436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15" name="مستطيل 14"/>
          <p:cNvSpPr/>
          <p:nvPr/>
        </p:nvSpPr>
        <p:spPr>
          <a:xfrm>
            <a:off x="46482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33528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20574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7620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6172200" y="26670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5410200" y="26670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4200" y="304800"/>
            <a:ext cx="8102600" cy="1752600"/>
            <a:chOff x="615799" y="2453484"/>
            <a:chExt cx="8102113" cy="9201150"/>
          </a:xfrm>
        </p:grpSpPr>
        <p:sp>
          <p:nvSpPr>
            <p:cNvPr id="28" name="Rounded Rectangle 27"/>
            <p:cNvSpPr/>
            <p:nvPr/>
          </p:nvSpPr>
          <p:spPr>
            <a:xfrm>
              <a:off x="615799" y="2453484"/>
              <a:ext cx="8001000" cy="8401050"/>
            </a:xfrm>
            <a:prstGeom prst="roundRect">
              <a:avLst>
                <a:gd name="adj" fmla="val 27120"/>
              </a:avLst>
            </a:prstGeom>
            <a:solidFill>
              <a:srgbClr val="00B0F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7727372" y="5653884"/>
              <a:ext cx="990540" cy="6000750"/>
            </a:xfrm>
            <a:prstGeom prst="roundRect">
              <a:avLst>
                <a:gd name="adj" fmla="val 0"/>
              </a:avLst>
            </a:prstGeom>
            <a:blipFill>
              <a:blip r:embed="rId6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</p:grp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609600" y="540256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200" b="1" dirty="0" err="1">
                <a:solidFill>
                  <a:prstClr val="black"/>
                </a:solidFill>
                <a:latin typeface="Calibri"/>
                <a:cs typeface="Arial"/>
              </a:rPr>
              <a:t>4.</a:t>
            </a:r>
            <a:r>
              <a:rPr lang="ar-EG" sz="3200" b="1" dirty="0">
                <a:solidFill>
                  <a:prstClr val="black"/>
                </a:solidFill>
                <a:latin typeface="Calibri"/>
                <a:cs typeface="Arial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ا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ستعمل </a:t>
            </a:r>
            <a:r>
              <a:rPr lang="ar-SA" sz="3200" b="1" dirty="0">
                <a:solidFill>
                  <a:prstClr val="black"/>
                </a:solidFill>
                <a:latin typeface="Calibri"/>
                <a:cs typeface="Arial"/>
              </a:rPr>
              <a:t>قطع العد الملونة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ل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ت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نشئ </a:t>
            </a:r>
            <a:r>
              <a:rPr lang="ar-SA" sz="3200" b="1" dirty="0">
                <a:solidFill>
                  <a:prstClr val="black"/>
                </a:solidFill>
                <a:latin typeface="Calibri"/>
                <a:cs typeface="Arial"/>
              </a:rPr>
              <a:t>نمطاً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ثنائيّاً</a:t>
            </a:r>
            <a:r>
              <a:rPr lang="ar-EG" sz="3200" b="1" dirty="0" err="1" smtClean="0">
                <a:solidFill>
                  <a:prstClr val="black"/>
                </a:solidFill>
                <a:latin typeface="Calibri"/>
                <a:cs typeface="Arial"/>
              </a:rPr>
              <a:t>.</a:t>
            </a:r>
            <a:endParaRPr lang="en-US" sz="32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1000" y="762000"/>
            <a:ext cx="1524000" cy="138271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655 - ice clinks in drin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1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2362200"/>
            <a:ext cx="9753600" cy="4114800"/>
          </a:xfrm>
          <a:prstGeom prst="roundRect">
            <a:avLst/>
          </a:prstGeom>
          <a:solidFill>
            <a:srgbClr val="66FFFF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13" name="مستطيل 12"/>
          <p:cNvSpPr/>
          <p:nvPr/>
        </p:nvSpPr>
        <p:spPr>
          <a:xfrm>
            <a:off x="72390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59436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15" name="مستطيل 14"/>
          <p:cNvSpPr/>
          <p:nvPr/>
        </p:nvSpPr>
        <p:spPr>
          <a:xfrm>
            <a:off x="46482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33528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20574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762000" y="44878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7239000" y="4487863"/>
            <a:ext cx="1219200" cy="115093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5943600" y="4487863"/>
            <a:ext cx="1219200" cy="115093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sp>
        <p:nvSpPr>
          <p:cNvPr id="21" name="مستطيل 20"/>
          <p:cNvSpPr/>
          <p:nvPr/>
        </p:nvSpPr>
        <p:spPr>
          <a:xfrm>
            <a:off x="4648200" y="4487863"/>
            <a:ext cx="1219200" cy="1150937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3352800" y="4487863"/>
            <a:ext cx="1219200" cy="115093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3" name="مستطيل 22"/>
          <p:cNvSpPr/>
          <p:nvPr/>
        </p:nvSpPr>
        <p:spPr>
          <a:xfrm>
            <a:off x="2057400" y="4487863"/>
            <a:ext cx="1219200" cy="1150937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762000" y="4487863"/>
            <a:ext cx="1219200" cy="115093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5" name="مستطيل 24"/>
          <p:cNvSpPr/>
          <p:nvPr/>
        </p:nvSpPr>
        <p:spPr>
          <a:xfrm>
            <a:off x="6172200" y="26670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5410200" y="26670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4200" y="304800"/>
            <a:ext cx="8102600" cy="1752600"/>
            <a:chOff x="615799" y="2453484"/>
            <a:chExt cx="8102113" cy="9201150"/>
          </a:xfrm>
        </p:grpSpPr>
        <p:sp>
          <p:nvSpPr>
            <p:cNvPr id="28" name="Rounded Rectangle 27"/>
            <p:cNvSpPr/>
            <p:nvPr/>
          </p:nvSpPr>
          <p:spPr>
            <a:xfrm>
              <a:off x="615799" y="2453484"/>
              <a:ext cx="8001000" cy="8401050"/>
            </a:xfrm>
            <a:prstGeom prst="roundRect">
              <a:avLst>
                <a:gd name="adj" fmla="val 27120"/>
              </a:avLst>
            </a:prstGeom>
            <a:solidFill>
              <a:srgbClr val="00B0F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7727372" y="5653884"/>
              <a:ext cx="990540" cy="6000750"/>
            </a:xfrm>
            <a:prstGeom prst="roundRect">
              <a:avLst>
                <a:gd name="adj" fmla="val 0"/>
              </a:avLst>
            </a:prstGeom>
            <a:blipFill>
              <a:blip r:embed="rId7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</p:grp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609600" y="540256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200" b="1" dirty="0" err="1" smtClean="0">
                <a:solidFill>
                  <a:prstClr val="black"/>
                </a:solidFill>
                <a:latin typeface="Calibri"/>
                <a:cs typeface="Arial"/>
              </a:rPr>
              <a:t>4-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لون </a:t>
            </a:r>
            <a:r>
              <a:rPr lang="ar-SA" sz="3200" b="1" dirty="0">
                <a:solidFill>
                  <a:prstClr val="black"/>
                </a:solidFill>
                <a:latin typeface="Calibri"/>
                <a:cs typeface="Arial"/>
              </a:rPr>
              <a:t>المربعات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ل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ت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وضحه</a:t>
            </a:r>
            <a:r>
              <a:rPr lang="en-US" sz="32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81000" y="762000"/>
            <a:ext cx="1524000" cy="138271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655 - ice clinks in drin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1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2286000"/>
            <a:ext cx="9753600" cy="4114800"/>
          </a:xfrm>
          <a:prstGeom prst="roundRect">
            <a:avLst/>
          </a:prstGeom>
          <a:solidFill>
            <a:srgbClr val="FF00FF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25" name="مستطيل 24"/>
          <p:cNvSpPr/>
          <p:nvPr/>
        </p:nvSpPr>
        <p:spPr>
          <a:xfrm>
            <a:off x="4876800" y="3657600"/>
            <a:ext cx="1066800" cy="1066800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3657600" y="3657600"/>
            <a:ext cx="1066800" cy="1066800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4200" y="304800"/>
            <a:ext cx="8102600" cy="1752600"/>
            <a:chOff x="615799" y="2453484"/>
            <a:chExt cx="8102113" cy="9201150"/>
          </a:xfrm>
        </p:grpSpPr>
        <p:sp>
          <p:nvSpPr>
            <p:cNvPr id="14" name="Rounded Rectangle 13"/>
            <p:cNvSpPr/>
            <p:nvPr/>
          </p:nvSpPr>
          <p:spPr>
            <a:xfrm>
              <a:off x="615799" y="2453484"/>
              <a:ext cx="8001000" cy="8401050"/>
            </a:xfrm>
            <a:prstGeom prst="roundRect">
              <a:avLst>
                <a:gd name="adj" fmla="val 27120"/>
              </a:avLst>
            </a:prstGeom>
            <a:solidFill>
              <a:srgbClr val="00B0F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7727372" y="5653884"/>
              <a:ext cx="990540" cy="6000750"/>
            </a:xfrm>
            <a:prstGeom prst="roundRect">
              <a:avLst>
                <a:gd name="adj" fmla="val 0"/>
              </a:avLst>
            </a:prstGeom>
            <a:blipFill>
              <a:blip r:embed="rId5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</p:grp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609600" y="827594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200" b="1" dirty="0">
                <a:solidFill>
                  <a:prstClr val="black"/>
                </a:solidFill>
                <a:latin typeface="Calibri"/>
                <a:cs typeface="Arial"/>
              </a:rPr>
              <a:t>5- </a:t>
            </a:r>
            <a:r>
              <a:rPr lang="ar-EG" sz="3200" b="1" dirty="0">
                <a:solidFill>
                  <a:prstClr val="black"/>
                </a:solidFill>
                <a:latin typeface="Calibri"/>
                <a:cs typeface="Arial"/>
              </a:rPr>
              <a:t>ا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ستعمل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Calibri"/>
                <a:cs typeface="Arial"/>
              </a:rPr>
              <a:t>لونين من قطع العد الملونة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ل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ت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نشئ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نمطا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ً</a:t>
            </a:r>
            <a:r>
              <a:rPr lang="ar-SA" sz="3200" b="1" dirty="0" err="1" smtClean="0">
                <a:solidFill>
                  <a:prstClr val="black"/>
                </a:solidFill>
                <a:latin typeface="Calibri"/>
                <a:cs typeface="Arial"/>
              </a:rPr>
              <a:t>،</a:t>
            </a:r>
            <a:endParaRPr lang="en-US" sz="3200" b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" y="762000"/>
            <a:ext cx="1524000" cy="138271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655 - ice clinks in drin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1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1219200"/>
            <a:ext cx="9753600" cy="4114800"/>
          </a:xfrm>
          <a:prstGeom prst="roundRect">
            <a:avLst/>
          </a:prstGeom>
          <a:solidFill>
            <a:srgbClr val="FF00FF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 bwMode="auto">
          <a:xfrm>
            <a:off x="0" y="228600"/>
            <a:ext cx="9144000" cy="783193"/>
          </a:xfrm>
          <a:prstGeom prst="round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 smtClean="0">
                <a:solidFill>
                  <a:prstClr val="black"/>
                </a:solidFill>
                <a:latin typeface="Calibri"/>
                <a:cs typeface="Arial"/>
              </a:rPr>
              <a:t>لوّن </a:t>
            </a:r>
            <a:r>
              <a:rPr lang="ar-SA" sz="4000" b="1" dirty="0">
                <a:solidFill>
                  <a:prstClr val="black"/>
                </a:solidFill>
                <a:latin typeface="Calibri"/>
                <a:cs typeface="Arial"/>
              </a:rPr>
              <a:t>المربعات </a:t>
            </a:r>
            <a:r>
              <a:rPr lang="ar-SA" sz="4000" b="1" dirty="0" smtClean="0">
                <a:solidFill>
                  <a:prstClr val="black"/>
                </a:solidFill>
                <a:latin typeface="Calibri"/>
                <a:cs typeface="Arial"/>
              </a:rPr>
              <a:t>ل</a:t>
            </a:r>
            <a:r>
              <a:rPr lang="ar-EG" sz="4000" b="1" dirty="0" smtClean="0">
                <a:solidFill>
                  <a:prstClr val="black"/>
                </a:solidFill>
                <a:latin typeface="Calibri"/>
                <a:cs typeface="Arial"/>
              </a:rPr>
              <a:t>ت</a:t>
            </a:r>
            <a:r>
              <a:rPr lang="ar-SA" sz="4000" b="1" dirty="0" err="1" smtClean="0">
                <a:solidFill>
                  <a:prstClr val="black"/>
                </a:solidFill>
                <a:latin typeface="Calibri"/>
                <a:cs typeface="Arial"/>
              </a:rPr>
              <a:t>وضحه</a:t>
            </a:r>
            <a:r>
              <a:rPr lang="ar-SA" sz="4000" b="1" dirty="0" err="1">
                <a:solidFill>
                  <a:prstClr val="black"/>
                </a:solidFill>
                <a:latin typeface="Calibri"/>
                <a:cs typeface="Arial"/>
              </a:rPr>
              <a:t>.</a:t>
            </a:r>
            <a:r>
              <a:rPr lang="ar-SA" sz="4000" b="1" dirty="0">
                <a:solidFill>
                  <a:prstClr val="black"/>
                </a:solidFill>
                <a:latin typeface="Calibri"/>
                <a:cs typeface="Arial"/>
              </a:rPr>
              <a:t> </a:t>
            </a:r>
            <a:endParaRPr lang="ar-SA" sz="4000" b="1" dirty="0">
              <a:ln w="1905"/>
              <a:solidFill>
                <a:srgbClr val="00539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72390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59436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17" name="مستطيل 16"/>
          <p:cNvSpPr/>
          <p:nvPr/>
        </p:nvSpPr>
        <p:spPr>
          <a:xfrm>
            <a:off x="46482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33528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0574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7620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7239000" y="3276600"/>
            <a:ext cx="1219200" cy="1150938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5943600" y="3276600"/>
            <a:ext cx="1219200" cy="1150938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sp>
        <p:nvSpPr>
          <p:cNvPr id="23" name="مستطيل 22"/>
          <p:cNvSpPr/>
          <p:nvPr/>
        </p:nvSpPr>
        <p:spPr>
          <a:xfrm>
            <a:off x="4648200" y="3276600"/>
            <a:ext cx="1219200" cy="1150938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3352800" y="3276600"/>
            <a:ext cx="1219200" cy="1150938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5" name="مستطيل 24"/>
          <p:cNvSpPr/>
          <p:nvPr/>
        </p:nvSpPr>
        <p:spPr>
          <a:xfrm>
            <a:off x="2057400" y="3276600"/>
            <a:ext cx="1219200" cy="1150938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762000" y="3276600"/>
            <a:ext cx="1219200" cy="1150938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7" name="مستطيل 26"/>
          <p:cNvSpPr/>
          <p:nvPr/>
        </p:nvSpPr>
        <p:spPr>
          <a:xfrm>
            <a:off x="4800600" y="1600200"/>
            <a:ext cx="609600" cy="609600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8" name="مستطيل 27"/>
          <p:cNvSpPr/>
          <p:nvPr/>
        </p:nvSpPr>
        <p:spPr>
          <a:xfrm>
            <a:off x="4038600" y="1600200"/>
            <a:ext cx="609600" cy="609600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195 - tada faile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1219200"/>
            <a:ext cx="9753600" cy="4114800"/>
          </a:xfrm>
          <a:prstGeom prst="roundRect">
            <a:avLst/>
          </a:prstGeom>
          <a:solidFill>
            <a:srgbClr val="FF00FF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 bwMode="auto">
          <a:xfrm>
            <a:off x="685800" y="228600"/>
            <a:ext cx="7391400" cy="919401"/>
          </a:xfrm>
          <a:prstGeom prst="round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b="1" dirty="0" smtClean="0">
                <a:solidFill>
                  <a:prstClr val="black"/>
                </a:solidFill>
                <a:latin typeface="Calibri"/>
                <a:cs typeface="Arial"/>
              </a:rPr>
              <a:t>ثم </a:t>
            </a:r>
            <a:r>
              <a:rPr lang="ar-SA" sz="4800" b="1" dirty="0" smtClean="0">
                <a:solidFill>
                  <a:prstClr val="black"/>
                </a:solidFill>
                <a:latin typeface="Calibri"/>
                <a:cs typeface="Arial"/>
              </a:rPr>
              <a:t>تحدث </a:t>
            </a:r>
            <a:r>
              <a:rPr lang="ar-SA" sz="4800" b="1" dirty="0">
                <a:solidFill>
                  <a:prstClr val="black"/>
                </a:solidFill>
                <a:latin typeface="Calibri"/>
                <a:cs typeface="Arial"/>
              </a:rPr>
              <a:t>عن </a:t>
            </a:r>
            <a:r>
              <a:rPr lang="ar-SA" sz="4800" b="1" dirty="0" smtClean="0">
                <a:solidFill>
                  <a:prstClr val="black"/>
                </a:solidFill>
                <a:latin typeface="Calibri"/>
                <a:cs typeface="Arial"/>
              </a:rPr>
              <a:t>نمط</a:t>
            </a:r>
            <a:r>
              <a:rPr lang="ar-EG" sz="4800" b="1" dirty="0" smtClean="0">
                <a:solidFill>
                  <a:prstClr val="black"/>
                </a:solidFill>
                <a:latin typeface="Calibri"/>
                <a:cs typeface="Arial"/>
              </a:rPr>
              <a:t>ك</a:t>
            </a:r>
            <a:r>
              <a:rPr lang="en-US" sz="48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4800" b="1" dirty="0">
                <a:solidFill>
                  <a:prstClr val="black"/>
                </a:solidFill>
                <a:latin typeface="Calibri"/>
              </a:rPr>
              <a:t>.</a:t>
            </a:r>
            <a:endParaRPr lang="ar-SA" sz="4800" b="1" dirty="0">
              <a:ln w="1905"/>
              <a:solidFill>
                <a:srgbClr val="00539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W1 SHUROOQ 08 003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72390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59436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15" name="مستطيل 14"/>
          <p:cNvSpPr/>
          <p:nvPr/>
        </p:nvSpPr>
        <p:spPr>
          <a:xfrm>
            <a:off x="46482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33528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20574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7620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7239000" y="3276600"/>
            <a:ext cx="1219200" cy="1150938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5943600" y="3276600"/>
            <a:ext cx="1219200" cy="1150938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sp>
        <p:nvSpPr>
          <p:cNvPr id="21" name="مستطيل 20"/>
          <p:cNvSpPr/>
          <p:nvPr/>
        </p:nvSpPr>
        <p:spPr>
          <a:xfrm>
            <a:off x="4648200" y="3276600"/>
            <a:ext cx="1219200" cy="1150938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3352800" y="3276600"/>
            <a:ext cx="1219200" cy="1150938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3" name="مستطيل 22"/>
          <p:cNvSpPr/>
          <p:nvPr/>
        </p:nvSpPr>
        <p:spPr>
          <a:xfrm>
            <a:off x="2057400" y="3276600"/>
            <a:ext cx="1219200" cy="1150938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762000" y="3276600"/>
            <a:ext cx="1219200" cy="1150938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5" name="مستطيل 24"/>
          <p:cNvSpPr/>
          <p:nvPr/>
        </p:nvSpPr>
        <p:spPr>
          <a:xfrm>
            <a:off x="4800600" y="1600200"/>
            <a:ext cx="609600" cy="609600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4038600" y="1600200"/>
            <a:ext cx="609600" cy="609600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7" name="مستطيل مستدير الزوايا 26"/>
          <p:cNvSpPr/>
          <p:nvPr/>
        </p:nvSpPr>
        <p:spPr bwMode="auto">
          <a:xfrm>
            <a:off x="304800" y="5410200"/>
            <a:ext cx="8534400" cy="1371600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schemeClr val="tx1"/>
                </a:solidFill>
                <a:cs typeface="+mj-cs"/>
              </a:rPr>
              <a:t>هذا النمط يتكون من مربعين، مربع أزرق فاتح ومربع أ</a:t>
            </a:r>
            <a:r>
              <a:rPr lang="ar-EG" sz="3600" b="1" dirty="0" smtClean="0">
                <a:solidFill>
                  <a:schemeClr val="tx1"/>
                </a:solidFill>
                <a:cs typeface="+mj-cs"/>
              </a:rPr>
              <a:t>خضر فاتح.</a:t>
            </a:r>
            <a:endParaRPr lang="ar-SA" sz="3600" b="1" dirty="0">
              <a:solidFill>
                <a:schemeClr val="tx1"/>
              </a:solidFill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195 - tada faile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2209800"/>
            <a:ext cx="9753600" cy="4114800"/>
          </a:xfrm>
          <a:prstGeom prst="roundRect">
            <a:avLst/>
          </a:prstGeom>
          <a:solidFill>
            <a:srgbClr val="00B050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25" name="مستطيل 24"/>
          <p:cNvSpPr/>
          <p:nvPr/>
        </p:nvSpPr>
        <p:spPr>
          <a:xfrm>
            <a:off x="4876800" y="3581400"/>
            <a:ext cx="1066800" cy="1066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3657600" y="3581400"/>
            <a:ext cx="1066800" cy="1066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4200" y="304800"/>
            <a:ext cx="8102600" cy="1752600"/>
            <a:chOff x="615799" y="2453484"/>
            <a:chExt cx="8102113" cy="9201150"/>
          </a:xfrm>
        </p:grpSpPr>
        <p:sp>
          <p:nvSpPr>
            <p:cNvPr id="14" name="Rounded Rectangle 13"/>
            <p:cNvSpPr/>
            <p:nvPr/>
          </p:nvSpPr>
          <p:spPr>
            <a:xfrm>
              <a:off x="615799" y="2453484"/>
              <a:ext cx="8001000" cy="8401050"/>
            </a:xfrm>
            <a:prstGeom prst="roundRect">
              <a:avLst>
                <a:gd name="adj" fmla="val 27120"/>
              </a:avLst>
            </a:prstGeom>
            <a:solidFill>
              <a:srgbClr val="00B0F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7727372" y="5653884"/>
              <a:ext cx="990540" cy="6000750"/>
            </a:xfrm>
            <a:prstGeom prst="roundRect">
              <a:avLst>
                <a:gd name="adj" fmla="val 0"/>
              </a:avLst>
            </a:prstGeom>
            <a:blipFill>
              <a:blip r:embed="rId5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</p:grp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609600" y="827594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200" b="1" dirty="0">
                <a:solidFill>
                  <a:prstClr val="black"/>
                </a:solidFill>
                <a:latin typeface="Calibri"/>
                <a:cs typeface="Arial"/>
              </a:rPr>
              <a:t>6- </a:t>
            </a:r>
            <a:r>
              <a:rPr lang="ar-EG" sz="3200" b="1" dirty="0">
                <a:solidFill>
                  <a:prstClr val="black"/>
                </a:solidFill>
                <a:latin typeface="Calibri"/>
                <a:cs typeface="Arial"/>
              </a:rPr>
              <a:t>ا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ستعمل لونين </a:t>
            </a:r>
            <a:r>
              <a:rPr lang="ar-SA" sz="3200" b="1" dirty="0">
                <a:solidFill>
                  <a:prstClr val="black"/>
                </a:solidFill>
                <a:latin typeface="Calibri"/>
                <a:cs typeface="Arial"/>
              </a:rPr>
              <a:t>من قطع العد الملونة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ل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ت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نشئ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نمط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اً</a:t>
            </a:r>
            <a:r>
              <a:rPr lang="ar-SA" sz="3200" b="1" dirty="0" err="1" smtClean="0">
                <a:solidFill>
                  <a:prstClr val="black"/>
                </a:solidFill>
                <a:latin typeface="Calibri"/>
                <a:cs typeface="Arial"/>
              </a:rPr>
              <a:t>،</a:t>
            </a:r>
            <a:endParaRPr lang="en-US" sz="3200" b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" y="762000"/>
            <a:ext cx="1524000" cy="138271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655 - ice clinks in drin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1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1828800"/>
            <a:ext cx="9753600" cy="4114800"/>
          </a:xfrm>
          <a:prstGeom prst="roundRect">
            <a:avLst/>
          </a:prstGeom>
          <a:solidFill>
            <a:srgbClr val="00B050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 bwMode="auto">
          <a:xfrm>
            <a:off x="2971800" y="228600"/>
            <a:ext cx="5105400" cy="783193"/>
          </a:xfrm>
          <a:prstGeom prst="round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 smtClean="0">
                <a:solidFill>
                  <a:prstClr val="black"/>
                </a:solidFill>
                <a:latin typeface="Calibri"/>
                <a:cs typeface="Arial"/>
              </a:rPr>
              <a:t>لوّن </a:t>
            </a:r>
            <a:r>
              <a:rPr lang="ar-SA" sz="4000" b="1" dirty="0">
                <a:solidFill>
                  <a:prstClr val="black"/>
                </a:solidFill>
                <a:latin typeface="Calibri"/>
                <a:cs typeface="Arial"/>
              </a:rPr>
              <a:t>المربعات </a:t>
            </a:r>
            <a:r>
              <a:rPr lang="ar-SA" sz="4000" b="1" dirty="0" smtClean="0">
                <a:solidFill>
                  <a:prstClr val="black"/>
                </a:solidFill>
                <a:latin typeface="Calibri"/>
                <a:cs typeface="Arial"/>
              </a:rPr>
              <a:t>ل</a:t>
            </a:r>
            <a:r>
              <a:rPr lang="ar-EG" sz="4000" b="1" dirty="0" smtClean="0">
                <a:solidFill>
                  <a:prstClr val="black"/>
                </a:solidFill>
                <a:latin typeface="Calibri"/>
                <a:cs typeface="Arial"/>
              </a:rPr>
              <a:t>ت</a:t>
            </a:r>
            <a:r>
              <a:rPr lang="ar-SA" sz="4000" b="1" dirty="0" err="1" smtClean="0">
                <a:solidFill>
                  <a:prstClr val="black"/>
                </a:solidFill>
                <a:latin typeface="Calibri"/>
                <a:cs typeface="Arial"/>
              </a:rPr>
              <a:t>وضحه</a:t>
            </a:r>
            <a:r>
              <a:rPr lang="ar-SA" sz="4000" b="1" dirty="0" err="1">
                <a:solidFill>
                  <a:prstClr val="black"/>
                </a:solidFill>
                <a:latin typeface="Calibri"/>
                <a:cs typeface="Arial"/>
              </a:rPr>
              <a:t>.</a:t>
            </a:r>
            <a:r>
              <a:rPr lang="ar-SA" sz="4000" b="1" dirty="0">
                <a:solidFill>
                  <a:prstClr val="black"/>
                </a:solidFill>
                <a:latin typeface="Calibri"/>
                <a:cs typeface="Arial"/>
              </a:rPr>
              <a:t> </a:t>
            </a:r>
            <a:endParaRPr lang="ar-SA" sz="4000" b="1" dirty="0">
              <a:ln w="1905"/>
              <a:solidFill>
                <a:srgbClr val="00539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/>
              <a:cs typeface="W1 SHUROOQ 08 003" pitchFamily="2" charset="-78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7239000" y="38782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5943600" y="38782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17" name="مستطيل 16"/>
          <p:cNvSpPr/>
          <p:nvPr/>
        </p:nvSpPr>
        <p:spPr>
          <a:xfrm>
            <a:off x="4648200" y="38782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3352800" y="38782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057400" y="38782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762000" y="38782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7239000" y="3886200"/>
            <a:ext cx="1219200" cy="11509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5943600" y="3886200"/>
            <a:ext cx="1219200" cy="11509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sp>
        <p:nvSpPr>
          <p:cNvPr id="23" name="مستطيل 22"/>
          <p:cNvSpPr/>
          <p:nvPr/>
        </p:nvSpPr>
        <p:spPr>
          <a:xfrm>
            <a:off x="4648200" y="3886200"/>
            <a:ext cx="1219200" cy="11509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3352800" y="3886200"/>
            <a:ext cx="1219200" cy="11509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5" name="مستطيل 24"/>
          <p:cNvSpPr/>
          <p:nvPr/>
        </p:nvSpPr>
        <p:spPr>
          <a:xfrm>
            <a:off x="2057400" y="3886200"/>
            <a:ext cx="1219200" cy="11509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762000" y="3886200"/>
            <a:ext cx="1219200" cy="11509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7" name="مستطيل 26"/>
          <p:cNvSpPr/>
          <p:nvPr/>
        </p:nvSpPr>
        <p:spPr>
          <a:xfrm>
            <a:off x="4800600" y="2209800"/>
            <a:ext cx="609600" cy="6096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8" name="مستطيل 27"/>
          <p:cNvSpPr/>
          <p:nvPr/>
        </p:nvSpPr>
        <p:spPr>
          <a:xfrm>
            <a:off x="4038600" y="22098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195 - tada faile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1219200"/>
            <a:ext cx="9753600" cy="4114800"/>
          </a:xfrm>
          <a:prstGeom prst="roundRect">
            <a:avLst/>
          </a:prstGeom>
          <a:solidFill>
            <a:srgbClr val="00B050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 bwMode="auto">
          <a:xfrm>
            <a:off x="381000" y="228600"/>
            <a:ext cx="8077200" cy="919401"/>
          </a:xfrm>
          <a:prstGeom prst="round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 smtClean="0">
                <a:solidFill>
                  <a:prstClr val="black"/>
                </a:solidFill>
                <a:latin typeface="Calibri"/>
                <a:cs typeface="Arial"/>
              </a:rPr>
              <a:t>تحدث</a:t>
            </a:r>
            <a:r>
              <a:rPr lang="ar-EG" sz="4800" b="1" dirty="0" smtClean="0">
                <a:solidFill>
                  <a:prstClr val="black"/>
                </a:solidFill>
                <a:latin typeface="Calibri"/>
                <a:cs typeface="Arial"/>
              </a:rPr>
              <a:t> </a:t>
            </a:r>
            <a:r>
              <a:rPr lang="ar-SA" sz="4800" b="1" dirty="0" smtClean="0">
                <a:solidFill>
                  <a:prstClr val="black"/>
                </a:solidFill>
                <a:latin typeface="Calibri"/>
                <a:cs typeface="Arial"/>
              </a:rPr>
              <a:t>عن نمط</a:t>
            </a:r>
            <a:r>
              <a:rPr lang="ar-EG" sz="4800" b="1" dirty="0" smtClean="0">
                <a:solidFill>
                  <a:prstClr val="black"/>
                </a:solidFill>
                <a:latin typeface="Calibri"/>
                <a:cs typeface="Arial"/>
              </a:rPr>
              <a:t>ك</a:t>
            </a:r>
            <a:r>
              <a:rPr lang="en-US" sz="48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4800" b="1" dirty="0">
                <a:solidFill>
                  <a:prstClr val="black"/>
                </a:solidFill>
                <a:latin typeface="Calibri"/>
              </a:rPr>
              <a:t>.</a:t>
            </a:r>
            <a:endParaRPr lang="ar-SA" sz="4800" b="1" dirty="0">
              <a:ln w="1905"/>
              <a:solidFill>
                <a:srgbClr val="00539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W1 SHUROOQ 08 003" pitchFamily="2" charset="-78"/>
            </a:endParaRPr>
          </a:p>
        </p:txBody>
      </p:sp>
      <p:sp>
        <p:nvSpPr>
          <p:cNvPr id="27" name="مستطيل مستدير الزوايا 26"/>
          <p:cNvSpPr/>
          <p:nvPr/>
        </p:nvSpPr>
        <p:spPr bwMode="auto">
          <a:xfrm>
            <a:off x="304800" y="5410200"/>
            <a:ext cx="8534400" cy="1371600"/>
          </a:xfrm>
          <a:prstGeom prst="roundRect">
            <a:avLst/>
          </a:prstGeom>
          <a:solidFill>
            <a:srgbClr val="66FFFF"/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solidFill>
                  <a:schemeClr val="tx1"/>
                </a:solidFill>
                <a:cs typeface="+mj-cs"/>
              </a:rPr>
              <a:t>هذا النمط يتكون من مربعين، مربع أصفر ومربع </a:t>
            </a:r>
            <a:r>
              <a:rPr lang="ar-EG" sz="4400" b="1" dirty="0" smtClean="0">
                <a:solidFill>
                  <a:schemeClr val="tx1"/>
                </a:solidFill>
                <a:cs typeface="+mj-cs"/>
              </a:rPr>
              <a:t>أحمر.</a:t>
            </a:r>
            <a:endParaRPr lang="ar-SA" sz="44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28" name="مستطيل 27"/>
          <p:cNvSpPr/>
          <p:nvPr/>
        </p:nvSpPr>
        <p:spPr>
          <a:xfrm>
            <a:off x="72390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9" name="مستطيل 28"/>
          <p:cNvSpPr/>
          <p:nvPr/>
        </p:nvSpPr>
        <p:spPr>
          <a:xfrm>
            <a:off x="59436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30" name="مستطيل 29"/>
          <p:cNvSpPr/>
          <p:nvPr/>
        </p:nvSpPr>
        <p:spPr>
          <a:xfrm>
            <a:off x="46482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1" name="مستطيل 30"/>
          <p:cNvSpPr/>
          <p:nvPr/>
        </p:nvSpPr>
        <p:spPr>
          <a:xfrm>
            <a:off x="33528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20574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3" name="مستطيل 32"/>
          <p:cNvSpPr/>
          <p:nvPr/>
        </p:nvSpPr>
        <p:spPr>
          <a:xfrm>
            <a:off x="7620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4" name="مستطيل 33"/>
          <p:cNvSpPr/>
          <p:nvPr/>
        </p:nvSpPr>
        <p:spPr>
          <a:xfrm>
            <a:off x="7239000" y="3276600"/>
            <a:ext cx="1219200" cy="11509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5" name="مستطيل 34"/>
          <p:cNvSpPr/>
          <p:nvPr/>
        </p:nvSpPr>
        <p:spPr>
          <a:xfrm>
            <a:off x="5943600" y="3276600"/>
            <a:ext cx="1219200" cy="11509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sp>
        <p:nvSpPr>
          <p:cNvPr id="36" name="مستطيل 35"/>
          <p:cNvSpPr/>
          <p:nvPr/>
        </p:nvSpPr>
        <p:spPr>
          <a:xfrm>
            <a:off x="4648200" y="3276600"/>
            <a:ext cx="1219200" cy="11509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7" name="مستطيل 36"/>
          <p:cNvSpPr/>
          <p:nvPr/>
        </p:nvSpPr>
        <p:spPr>
          <a:xfrm>
            <a:off x="3352800" y="3276600"/>
            <a:ext cx="1219200" cy="11509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38" name="مستطيل 37"/>
          <p:cNvSpPr/>
          <p:nvPr/>
        </p:nvSpPr>
        <p:spPr>
          <a:xfrm>
            <a:off x="2057400" y="3276600"/>
            <a:ext cx="1219200" cy="11509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9" name="مستطيل 38"/>
          <p:cNvSpPr/>
          <p:nvPr/>
        </p:nvSpPr>
        <p:spPr>
          <a:xfrm>
            <a:off x="762000" y="3276600"/>
            <a:ext cx="1219200" cy="11509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40" name="مستطيل 39"/>
          <p:cNvSpPr/>
          <p:nvPr/>
        </p:nvSpPr>
        <p:spPr>
          <a:xfrm>
            <a:off x="4800600" y="1600200"/>
            <a:ext cx="609600" cy="6096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1" name="مستطيل 40"/>
          <p:cNvSpPr/>
          <p:nvPr/>
        </p:nvSpPr>
        <p:spPr>
          <a:xfrm>
            <a:off x="4038600" y="16002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195 - tada faile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019800" y="457200"/>
            <a:ext cx="2859088" cy="1600200"/>
            <a:chOff x="6172200" y="838200"/>
            <a:chExt cx="2859478" cy="1600200"/>
          </a:xfrm>
        </p:grpSpPr>
        <p:sp>
          <p:nvSpPr>
            <p:cNvPr id="13" name="Rounded Rectangle 12"/>
            <p:cNvSpPr/>
            <p:nvPr/>
          </p:nvSpPr>
          <p:spPr>
            <a:xfrm>
              <a:off x="6172200" y="838200"/>
              <a:ext cx="2819785" cy="160020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 rot="639679">
              <a:off x="7847241" y="1192213"/>
              <a:ext cx="1184437" cy="1146175"/>
            </a:xfrm>
            <a:prstGeom prst="roundRect">
              <a:avLst/>
            </a:prstGeom>
            <a:blipFill>
              <a:blip r:embed="rId4" cstate="print">
                <a:lum bright="-8000" contrast="34000"/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</p:grp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19800" y="496888"/>
            <a:ext cx="19621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ar-EG" sz="3600" b="1">
                <a:solidFill>
                  <a:srgbClr val="FFFFFF"/>
                </a:solidFill>
                <a:cs typeface="Times New Roman" pitchFamily="18" charset="0"/>
              </a:rPr>
              <a:t>نشاط منزلي</a:t>
            </a:r>
            <a:endParaRPr lang="ar-EG" sz="4000">
              <a:solidFill>
                <a:srgbClr val="FFFFFF"/>
              </a:solidFill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762000" y="1600200"/>
            <a:ext cx="7620000" cy="4267200"/>
            <a:chOff x="2743200" y="2209800"/>
            <a:chExt cx="4419600" cy="2971800"/>
          </a:xfrm>
        </p:grpSpPr>
        <p:sp>
          <p:nvSpPr>
            <p:cNvPr id="17" name="Cloud 16"/>
            <p:cNvSpPr/>
            <p:nvPr/>
          </p:nvSpPr>
          <p:spPr>
            <a:xfrm>
              <a:off x="2896044" y="2209800"/>
              <a:ext cx="4266756" cy="2971800"/>
            </a:xfrm>
            <a:prstGeom prst="cloud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  <p:sp>
          <p:nvSpPr>
            <p:cNvPr id="18" name="Plaque 17"/>
            <p:cNvSpPr/>
            <p:nvPr/>
          </p:nvSpPr>
          <p:spPr>
            <a:xfrm>
              <a:off x="2743200" y="2593116"/>
              <a:ext cx="4267200" cy="2267054"/>
            </a:xfrm>
            <a:prstGeom prst="plaque">
              <a:avLst/>
            </a:prstGeom>
            <a:blipFill>
              <a:blip r:embed="rId5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lum bright="-2000" contrast="28000"/>
              </a:blip>
              <a:tile tx="0" ty="0" sx="100000" sy="100000" flip="none" algn="tl"/>
            </a:blipFill>
            <a:ln w="3810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38200" y="2849563"/>
            <a:ext cx="7239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3200" b="1" dirty="0"/>
              <a:t>اطلب إلي طفلك أن ينشئ نمطاً ثنائيًّا من موجودات </a:t>
            </a:r>
            <a:r>
              <a:rPr lang="ar-SA" sz="3200" b="1" dirty="0" smtClean="0"/>
              <a:t>المنزل،</a:t>
            </a:r>
            <a:r>
              <a:rPr lang="ar-EG" sz="3200" b="1" dirty="0" smtClean="0"/>
              <a:t> </a:t>
            </a:r>
            <a:r>
              <a:rPr lang="ar-SA" sz="3200" b="1" dirty="0" err="1" smtClean="0"/>
              <a:t>مثل :</a:t>
            </a:r>
            <a:r>
              <a:rPr lang="ar-SA" sz="3200" b="1" dirty="0" smtClean="0"/>
              <a:t>(حذاء،</a:t>
            </a:r>
            <a:r>
              <a:rPr lang="ar-EG" sz="3200" b="1" dirty="0" smtClean="0"/>
              <a:t> </a:t>
            </a:r>
            <a:r>
              <a:rPr lang="ar-SA" sz="3200" b="1" dirty="0" smtClean="0"/>
              <a:t>حقيبة،</a:t>
            </a:r>
            <a:r>
              <a:rPr lang="ar-EG" sz="3200" b="1" dirty="0" smtClean="0"/>
              <a:t> </a:t>
            </a:r>
            <a:r>
              <a:rPr lang="ar-SA" sz="3200" b="1" dirty="0" smtClean="0"/>
              <a:t>حذاء،</a:t>
            </a:r>
            <a:r>
              <a:rPr lang="ar-EG" sz="3200" b="1" dirty="0" smtClean="0"/>
              <a:t> </a:t>
            </a:r>
            <a:r>
              <a:rPr lang="ar-SA" sz="3200" b="1" dirty="0" smtClean="0"/>
              <a:t>حقيبة</a:t>
            </a:r>
            <a:r>
              <a:rPr lang="ar-EG" sz="3200" b="1" dirty="0" err="1" smtClean="0"/>
              <a:t>، ...</a:t>
            </a:r>
            <a:r>
              <a:rPr lang="ar-SA" sz="3200" b="1" dirty="0" err="1" smtClean="0"/>
              <a:t>)</a:t>
            </a:r>
            <a:r>
              <a:rPr lang="ar-SA" sz="3200" b="1" dirty="0" smtClean="0"/>
              <a:t> </a:t>
            </a:r>
            <a:r>
              <a:rPr lang="ar-EG" sz="3200" b="1" dirty="0" smtClean="0"/>
              <a:t>ثم </a:t>
            </a:r>
            <a:r>
              <a:rPr lang="ar-SA" sz="3200" b="1" dirty="0" smtClean="0"/>
              <a:t>اطلب </a:t>
            </a:r>
            <a:r>
              <a:rPr lang="ar-SA" sz="3200" b="1" dirty="0"/>
              <a:t>إليه أن يفسر ترتيبه</a:t>
            </a:r>
            <a:r>
              <a:rPr lang="en-US" sz="3200" b="1" dirty="0"/>
              <a:t>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099 - barrup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مستطيل مستدير الزوايا 53"/>
          <p:cNvSpPr/>
          <p:nvPr/>
        </p:nvSpPr>
        <p:spPr>
          <a:xfrm>
            <a:off x="-304800" y="1066800"/>
            <a:ext cx="9829800" cy="4648200"/>
          </a:xfrm>
          <a:prstGeom prst="roundRect">
            <a:avLst/>
          </a:prstGeom>
          <a:solidFill>
            <a:srgbClr val="FFCCFF">
              <a:alpha val="76863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19" name="مستطيل ذو زوايا قطرية مستديرة 18"/>
          <p:cNvSpPr/>
          <p:nvPr/>
        </p:nvSpPr>
        <p:spPr>
          <a:xfrm flipH="1">
            <a:off x="5105400" y="2438400"/>
            <a:ext cx="1524000" cy="762000"/>
          </a:xfrm>
          <a:prstGeom prst="round2Diag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W1 THAGHR 04 036" pitchFamily="2" charset="-78"/>
              </a:rPr>
              <a:t>وَحْدَةُ </a:t>
            </a:r>
            <a:endParaRPr lang="ar-EG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W1 THAGHR 04 036" pitchFamily="2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W1 THAGHR 04 036" pitchFamily="2" charset="-78"/>
              </a:rPr>
              <a:t>النَّمَطِ</a:t>
            </a:r>
            <a:endParaRPr lang="ar-SA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W1 THAGHR 04 036" pitchFamily="2" charset="-78"/>
            </a:endParaRPr>
          </a:p>
        </p:txBody>
      </p:sp>
      <p:sp>
        <p:nvSpPr>
          <p:cNvPr id="24" name="مستطيل مستدير الزوايا 23"/>
          <p:cNvSpPr/>
          <p:nvPr/>
        </p:nvSpPr>
        <p:spPr bwMode="auto">
          <a:xfrm>
            <a:off x="3547957" y="0"/>
            <a:ext cx="2602751" cy="122586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600" b="1" dirty="0" smtClean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W1 SHUROOQ 08 003" pitchFamily="2" charset="-78"/>
              </a:rPr>
              <a:t>فكرة الدرس</a:t>
            </a:r>
            <a:endParaRPr lang="ar-SA" sz="6600" b="1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FFFF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" name="مستطيل ذو زوايا قطرية مستديرة 3"/>
          <p:cNvSpPr/>
          <p:nvPr/>
        </p:nvSpPr>
        <p:spPr>
          <a:xfrm>
            <a:off x="6934200" y="1219200"/>
            <a:ext cx="2209800" cy="762000"/>
          </a:xfrm>
          <a:prstGeom prst="round2DiagRect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dirty="0" smtClean="0">
                <a:solidFill>
                  <a:schemeClr val="bg1"/>
                </a:solidFill>
                <a:cs typeface="W1 THAGHR 04 036" pitchFamily="2" charset="-78"/>
              </a:rPr>
              <a:t>أحدد النمط</a:t>
            </a:r>
            <a:endParaRPr lang="ar-SA" sz="5400" dirty="0">
              <a:solidFill>
                <a:schemeClr val="bg1"/>
              </a:solidFill>
              <a:cs typeface="W1 THAGHR 04 036" pitchFamily="2" charset="-78"/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5943600" y="13716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7" name="مستطيل 46"/>
          <p:cNvSpPr/>
          <p:nvPr/>
        </p:nvSpPr>
        <p:spPr>
          <a:xfrm>
            <a:off x="5181600" y="1371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8" name="مستطيل 47"/>
          <p:cNvSpPr/>
          <p:nvPr/>
        </p:nvSpPr>
        <p:spPr>
          <a:xfrm>
            <a:off x="4419600" y="13716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9" name="مستطيل 48"/>
          <p:cNvSpPr/>
          <p:nvPr/>
        </p:nvSpPr>
        <p:spPr>
          <a:xfrm>
            <a:off x="3657600" y="1371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50" name="مستطيل 49"/>
          <p:cNvSpPr/>
          <p:nvPr/>
        </p:nvSpPr>
        <p:spPr>
          <a:xfrm>
            <a:off x="2895600" y="13716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51" name="مستطيل 50"/>
          <p:cNvSpPr/>
          <p:nvPr/>
        </p:nvSpPr>
        <p:spPr>
          <a:xfrm>
            <a:off x="2133600" y="1371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52" name="مستطيل 51"/>
          <p:cNvSpPr/>
          <p:nvPr/>
        </p:nvSpPr>
        <p:spPr>
          <a:xfrm>
            <a:off x="1371600" y="13716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53" name="مستطيل 52"/>
          <p:cNvSpPr/>
          <p:nvPr/>
        </p:nvSpPr>
        <p:spPr>
          <a:xfrm>
            <a:off x="609600" y="1371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grpSp>
        <p:nvGrpSpPr>
          <p:cNvPr id="3" name="مجموعة 82"/>
          <p:cNvGrpSpPr>
            <a:grpSpLocks/>
          </p:cNvGrpSpPr>
          <p:nvPr/>
        </p:nvGrpSpPr>
        <p:grpSpPr bwMode="auto">
          <a:xfrm>
            <a:off x="914400" y="3124200"/>
            <a:ext cx="3048000" cy="1752600"/>
            <a:chOff x="838200" y="2514600"/>
            <a:chExt cx="3048000" cy="1752600"/>
          </a:xfrm>
        </p:grpSpPr>
        <p:sp>
          <p:nvSpPr>
            <p:cNvPr id="55" name="مستطيل 54"/>
            <p:cNvSpPr/>
            <p:nvPr/>
          </p:nvSpPr>
          <p:spPr>
            <a:xfrm>
              <a:off x="3429000" y="2895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56" name="مستطيل 55"/>
            <p:cNvSpPr/>
            <p:nvPr/>
          </p:nvSpPr>
          <p:spPr>
            <a:xfrm>
              <a:off x="2971800" y="2895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57" name="مستطيل 56"/>
            <p:cNvSpPr/>
            <p:nvPr/>
          </p:nvSpPr>
          <p:spPr>
            <a:xfrm>
              <a:off x="2514600" y="2895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58" name="مستطيل 57"/>
            <p:cNvSpPr/>
            <p:nvPr/>
          </p:nvSpPr>
          <p:spPr>
            <a:xfrm>
              <a:off x="2057400" y="2895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59" name="مستطيل 58"/>
            <p:cNvSpPr/>
            <p:nvPr/>
          </p:nvSpPr>
          <p:spPr>
            <a:xfrm>
              <a:off x="1600200" y="2895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0" name="مستطيل 59"/>
            <p:cNvSpPr/>
            <p:nvPr/>
          </p:nvSpPr>
          <p:spPr>
            <a:xfrm>
              <a:off x="1143000" y="2895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1" name="مستطيل 60"/>
            <p:cNvSpPr/>
            <p:nvPr/>
          </p:nvSpPr>
          <p:spPr>
            <a:xfrm>
              <a:off x="3429000" y="33528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2" name="مستطيل 61"/>
            <p:cNvSpPr/>
            <p:nvPr/>
          </p:nvSpPr>
          <p:spPr>
            <a:xfrm>
              <a:off x="2971800" y="3352800"/>
              <a:ext cx="457200" cy="457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3" name="مستطيل 62"/>
            <p:cNvSpPr/>
            <p:nvPr/>
          </p:nvSpPr>
          <p:spPr>
            <a:xfrm>
              <a:off x="2514600" y="33528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4" name="مستطيل 63"/>
            <p:cNvSpPr/>
            <p:nvPr/>
          </p:nvSpPr>
          <p:spPr>
            <a:xfrm>
              <a:off x="2057400" y="3352800"/>
              <a:ext cx="457200" cy="457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5" name="مستطيل 64"/>
            <p:cNvSpPr/>
            <p:nvPr/>
          </p:nvSpPr>
          <p:spPr>
            <a:xfrm>
              <a:off x="1600200" y="33528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6" name="مستطيل 65"/>
            <p:cNvSpPr/>
            <p:nvPr/>
          </p:nvSpPr>
          <p:spPr>
            <a:xfrm>
              <a:off x="1143000" y="3352800"/>
              <a:ext cx="457200" cy="457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7" name="مستطيل 66"/>
            <p:cNvSpPr/>
            <p:nvPr/>
          </p:nvSpPr>
          <p:spPr>
            <a:xfrm>
              <a:off x="3429000" y="3810000"/>
              <a:ext cx="457200" cy="4572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8" name="مستطيل 67"/>
            <p:cNvSpPr/>
            <p:nvPr/>
          </p:nvSpPr>
          <p:spPr>
            <a:xfrm>
              <a:off x="2971800" y="3810000"/>
              <a:ext cx="457200" cy="4572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9" name="مستطيل 68"/>
            <p:cNvSpPr/>
            <p:nvPr/>
          </p:nvSpPr>
          <p:spPr>
            <a:xfrm>
              <a:off x="2514600" y="3810000"/>
              <a:ext cx="457200" cy="4572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0" name="مستطيل 69"/>
            <p:cNvSpPr/>
            <p:nvPr/>
          </p:nvSpPr>
          <p:spPr>
            <a:xfrm>
              <a:off x="2057400" y="3810000"/>
              <a:ext cx="457200" cy="4572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1" name="مستطيل 70"/>
            <p:cNvSpPr/>
            <p:nvPr/>
          </p:nvSpPr>
          <p:spPr>
            <a:xfrm>
              <a:off x="1600200" y="3810000"/>
              <a:ext cx="457200" cy="4572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2" name="مستطيل 71"/>
            <p:cNvSpPr/>
            <p:nvPr/>
          </p:nvSpPr>
          <p:spPr>
            <a:xfrm>
              <a:off x="1143000" y="3810000"/>
              <a:ext cx="457200" cy="4572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4" name="مستطيل 73"/>
            <p:cNvSpPr/>
            <p:nvPr/>
          </p:nvSpPr>
          <p:spPr>
            <a:xfrm>
              <a:off x="838200" y="28194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Lef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5" name="مستطيل 74"/>
            <p:cNvSpPr/>
            <p:nvPr/>
          </p:nvSpPr>
          <p:spPr>
            <a:xfrm>
              <a:off x="838200" y="3276600"/>
              <a:ext cx="457200" cy="457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Lef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6" name="مستطيل 75"/>
            <p:cNvSpPr/>
            <p:nvPr/>
          </p:nvSpPr>
          <p:spPr>
            <a:xfrm>
              <a:off x="838200" y="3733800"/>
              <a:ext cx="457200" cy="4572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Lef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7" name="مستطيل 76"/>
            <p:cNvSpPr/>
            <p:nvPr/>
          </p:nvSpPr>
          <p:spPr>
            <a:xfrm>
              <a:off x="1066800" y="2514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31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8" name="مستطيل 77"/>
            <p:cNvSpPr/>
            <p:nvPr/>
          </p:nvSpPr>
          <p:spPr>
            <a:xfrm>
              <a:off x="1524000" y="2514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28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9" name="مستطيل 78"/>
            <p:cNvSpPr/>
            <p:nvPr/>
          </p:nvSpPr>
          <p:spPr>
            <a:xfrm>
              <a:off x="1981200" y="2514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28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80" name="مستطيل 79"/>
            <p:cNvSpPr/>
            <p:nvPr/>
          </p:nvSpPr>
          <p:spPr>
            <a:xfrm>
              <a:off x="2438400" y="2514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28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81" name="مستطيل 80"/>
            <p:cNvSpPr/>
            <p:nvPr/>
          </p:nvSpPr>
          <p:spPr>
            <a:xfrm>
              <a:off x="2895600" y="2514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28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82" name="مستطيل 81"/>
            <p:cNvSpPr/>
            <p:nvPr/>
          </p:nvSpPr>
          <p:spPr>
            <a:xfrm>
              <a:off x="3352800" y="2514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28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</p:grpSp>
      <p:sp>
        <p:nvSpPr>
          <p:cNvPr id="84" name="مستطيل مستدير الزوايا 83"/>
          <p:cNvSpPr/>
          <p:nvPr/>
        </p:nvSpPr>
        <p:spPr>
          <a:xfrm>
            <a:off x="5105400" y="1143000"/>
            <a:ext cx="1524000" cy="2362200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dash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pic>
        <p:nvPicPr>
          <p:cNvPr id="85" name="صورة 84" descr="342432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343400" y="3675070"/>
            <a:ext cx="3733800" cy="203993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tra_Life_Bl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ngineSta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مستطيل مستدير الزوايا 53"/>
          <p:cNvSpPr/>
          <p:nvPr/>
        </p:nvSpPr>
        <p:spPr>
          <a:xfrm>
            <a:off x="-304800" y="1066800"/>
            <a:ext cx="9829800" cy="4648200"/>
          </a:xfrm>
          <a:prstGeom prst="roundRect">
            <a:avLst/>
          </a:prstGeom>
          <a:solidFill>
            <a:srgbClr val="FFCCFF">
              <a:alpha val="76863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19" name="مستطيل ذو زوايا قطرية مستديرة 18"/>
          <p:cNvSpPr/>
          <p:nvPr/>
        </p:nvSpPr>
        <p:spPr>
          <a:xfrm flipH="1">
            <a:off x="5105400" y="2438400"/>
            <a:ext cx="1524000" cy="762000"/>
          </a:xfrm>
          <a:prstGeom prst="round2Diag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W1 THAGHR 04 036" pitchFamily="2" charset="-78"/>
              </a:rPr>
              <a:t>وَحْدَةُ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W1 THAGHR 04 036" pitchFamily="2" charset="-78"/>
              </a:rPr>
              <a:t>النَّمَطِ</a:t>
            </a:r>
            <a:endParaRPr lang="ar-SA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W1 THAGHR 04 036" pitchFamily="2" charset="-78"/>
            </a:endParaRPr>
          </a:p>
        </p:txBody>
      </p:sp>
      <p:grpSp>
        <p:nvGrpSpPr>
          <p:cNvPr id="2" name="مجموعة 33"/>
          <p:cNvGrpSpPr>
            <a:grpSpLocks/>
          </p:cNvGrpSpPr>
          <p:nvPr/>
        </p:nvGrpSpPr>
        <p:grpSpPr bwMode="auto">
          <a:xfrm>
            <a:off x="3725863" y="69850"/>
            <a:ext cx="2674937" cy="1225550"/>
            <a:chOff x="3378094" y="193035"/>
            <a:chExt cx="2951993" cy="1353571"/>
          </a:xfrm>
        </p:grpSpPr>
        <p:sp>
          <p:nvSpPr>
            <p:cNvPr id="24" name="مستطيل مستدير الزوايا 23"/>
            <p:cNvSpPr/>
            <p:nvPr/>
          </p:nvSpPr>
          <p:spPr>
            <a:xfrm>
              <a:off x="3378094" y="193035"/>
              <a:ext cx="2479657" cy="1353571"/>
            </a:xfrm>
            <a:prstGeom prst="round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6600" b="1" dirty="0">
                  <a:ln w="18415" cmpd="sng">
                    <a:solidFill>
                      <a:srgbClr val="C000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50800" dist="38100" dir="8100000" algn="tr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cs typeface="W1 SHUROOQ 08 003" pitchFamily="2" charset="-78"/>
                </a:rPr>
                <a:t>المفردات</a:t>
              </a:r>
            </a:p>
          </p:txBody>
        </p:sp>
        <p:sp>
          <p:nvSpPr>
            <p:cNvPr id="29" name="قمر 28"/>
            <p:cNvSpPr/>
            <p:nvPr/>
          </p:nvSpPr>
          <p:spPr bwMode="auto">
            <a:xfrm rot="10800000">
              <a:off x="5573255" y="361355"/>
              <a:ext cx="756832" cy="757439"/>
            </a:xfrm>
            <a:prstGeom prst="moon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 dirty="0"/>
            </a:p>
          </p:txBody>
        </p:sp>
      </p:grpSp>
      <p:sp>
        <p:nvSpPr>
          <p:cNvPr id="4" name="مستطيل ذو زوايا قطرية مستديرة 3"/>
          <p:cNvSpPr/>
          <p:nvPr/>
        </p:nvSpPr>
        <p:spPr>
          <a:xfrm>
            <a:off x="6934200" y="1219200"/>
            <a:ext cx="2209800" cy="762000"/>
          </a:xfrm>
          <a:prstGeom prst="round2DiagRect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dirty="0">
                <a:solidFill>
                  <a:schemeClr val="bg1"/>
                </a:solidFill>
                <a:cs typeface="W1 THAGHR 04 036" pitchFamily="2" charset="-78"/>
              </a:rPr>
              <a:t>نَمَطٌ</a:t>
            </a:r>
            <a:endParaRPr lang="ar-SA" sz="5400" dirty="0">
              <a:solidFill>
                <a:schemeClr val="bg1"/>
              </a:solidFill>
              <a:cs typeface="W1 THAGHR 04 036" pitchFamily="2" charset="-78"/>
            </a:endParaRPr>
          </a:p>
        </p:txBody>
      </p:sp>
      <p:sp>
        <p:nvSpPr>
          <p:cNvPr id="45" name="قمر 44"/>
          <p:cNvSpPr/>
          <p:nvPr/>
        </p:nvSpPr>
        <p:spPr bwMode="auto">
          <a:xfrm rot="10800000" flipH="1">
            <a:off x="3200400" y="222250"/>
            <a:ext cx="762000" cy="685800"/>
          </a:xfrm>
          <a:prstGeom prst="mo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46" name="مستطيل 45"/>
          <p:cNvSpPr/>
          <p:nvPr/>
        </p:nvSpPr>
        <p:spPr>
          <a:xfrm>
            <a:off x="5943600" y="13716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7" name="مستطيل 46"/>
          <p:cNvSpPr/>
          <p:nvPr/>
        </p:nvSpPr>
        <p:spPr>
          <a:xfrm>
            <a:off x="5181600" y="1371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8" name="مستطيل 47"/>
          <p:cNvSpPr/>
          <p:nvPr/>
        </p:nvSpPr>
        <p:spPr>
          <a:xfrm>
            <a:off x="4419600" y="13716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9" name="مستطيل 48"/>
          <p:cNvSpPr/>
          <p:nvPr/>
        </p:nvSpPr>
        <p:spPr>
          <a:xfrm>
            <a:off x="3657600" y="1371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50" name="مستطيل 49"/>
          <p:cNvSpPr/>
          <p:nvPr/>
        </p:nvSpPr>
        <p:spPr>
          <a:xfrm>
            <a:off x="2895600" y="13716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51" name="مستطيل 50"/>
          <p:cNvSpPr/>
          <p:nvPr/>
        </p:nvSpPr>
        <p:spPr>
          <a:xfrm>
            <a:off x="2133600" y="1371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52" name="مستطيل 51"/>
          <p:cNvSpPr/>
          <p:nvPr/>
        </p:nvSpPr>
        <p:spPr>
          <a:xfrm>
            <a:off x="1371600" y="13716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53" name="مستطيل 52"/>
          <p:cNvSpPr/>
          <p:nvPr/>
        </p:nvSpPr>
        <p:spPr>
          <a:xfrm>
            <a:off x="609600" y="1371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grpSp>
        <p:nvGrpSpPr>
          <p:cNvPr id="3" name="مجموعة 82"/>
          <p:cNvGrpSpPr>
            <a:grpSpLocks/>
          </p:cNvGrpSpPr>
          <p:nvPr/>
        </p:nvGrpSpPr>
        <p:grpSpPr bwMode="auto">
          <a:xfrm>
            <a:off x="914400" y="3124200"/>
            <a:ext cx="3048000" cy="1752600"/>
            <a:chOff x="838200" y="2514600"/>
            <a:chExt cx="3048000" cy="1752600"/>
          </a:xfrm>
        </p:grpSpPr>
        <p:sp>
          <p:nvSpPr>
            <p:cNvPr id="55" name="مستطيل 54"/>
            <p:cNvSpPr/>
            <p:nvPr/>
          </p:nvSpPr>
          <p:spPr>
            <a:xfrm>
              <a:off x="3429000" y="2895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56" name="مستطيل 55"/>
            <p:cNvSpPr/>
            <p:nvPr/>
          </p:nvSpPr>
          <p:spPr>
            <a:xfrm>
              <a:off x="2971800" y="2895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57" name="مستطيل 56"/>
            <p:cNvSpPr/>
            <p:nvPr/>
          </p:nvSpPr>
          <p:spPr>
            <a:xfrm>
              <a:off x="2514600" y="2895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58" name="مستطيل 57"/>
            <p:cNvSpPr/>
            <p:nvPr/>
          </p:nvSpPr>
          <p:spPr>
            <a:xfrm>
              <a:off x="2057400" y="2895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59" name="مستطيل 58"/>
            <p:cNvSpPr/>
            <p:nvPr/>
          </p:nvSpPr>
          <p:spPr>
            <a:xfrm>
              <a:off x="1600200" y="2895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0" name="مستطيل 59"/>
            <p:cNvSpPr/>
            <p:nvPr/>
          </p:nvSpPr>
          <p:spPr>
            <a:xfrm>
              <a:off x="1143000" y="2895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1" name="مستطيل 60"/>
            <p:cNvSpPr/>
            <p:nvPr/>
          </p:nvSpPr>
          <p:spPr>
            <a:xfrm>
              <a:off x="3429000" y="33528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2" name="مستطيل 61"/>
            <p:cNvSpPr/>
            <p:nvPr/>
          </p:nvSpPr>
          <p:spPr>
            <a:xfrm>
              <a:off x="2971800" y="3352800"/>
              <a:ext cx="457200" cy="457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3" name="مستطيل 62"/>
            <p:cNvSpPr/>
            <p:nvPr/>
          </p:nvSpPr>
          <p:spPr>
            <a:xfrm>
              <a:off x="2514600" y="33528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4" name="مستطيل 63"/>
            <p:cNvSpPr/>
            <p:nvPr/>
          </p:nvSpPr>
          <p:spPr>
            <a:xfrm>
              <a:off x="2057400" y="3352800"/>
              <a:ext cx="457200" cy="457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5" name="مستطيل 64"/>
            <p:cNvSpPr/>
            <p:nvPr/>
          </p:nvSpPr>
          <p:spPr>
            <a:xfrm>
              <a:off x="1600200" y="33528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6" name="مستطيل 65"/>
            <p:cNvSpPr/>
            <p:nvPr/>
          </p:nvSpPr>
          <p:spPr>
            <a:xfrm>
              <a:off x="1143000" y="3352800"/>
              <a:ext cx="457200" cy="457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7" name="مستطيل 66"/>
            <p:cNvSpPr/>
            <p:nvPr/>
          </p:nvSpPr>
          <p:spPr>
            <a:xfrm>
              <a:off x="3429000" y="3810000"/>
              <a:ext cx="457200" cy="4572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8" name="مستطيل 67"/>
            <p:cNvSpPr/>
            <p:nvPr/>
          </p:nvSpPr>
          <p:spPr>
            <a:xfrm>
              <a:off x="2971800" y="3810000"/>
              <a:ext cx="457200" cy="4572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69" name="مستطيل 68"/>
            <p:cNvSpPr/>
            <p:nvPr/>
          </p:nvSpPr>
          <p:spPr>
            <a:xfrm>
              <a:off x="2514600" y="3810000"/>
              <a:ext cx="457200" cy="4572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0" name="مستطيل 69"/>
            <p:cNvSpPr/>
            <p:nvPr/>
          </p:nvSpPr>
          <p:spPr>
            <a:xfrm>
              <a:off x="2057400" y="3810000"/>
              <a:ext cx="457200" cy="4572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1" name="مستطيل 70"/>
            <p:cNvSpPr/>
            <p:nvPr/>
          </p:nvSpPr>
          <p:spPr>
            <a:xfrm>
              <a:off x="1600200" y="3810000"/>
              <a:ext cx="457200" cy="4572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2" name="مستطيل 71"/>
            <p:cNvSpPr/>
            <p:nvPr/>
          </p:nvSpPr>
          <p:spPr>
            <a:xfrm>
              <a:off x="1143000" y="3810000"/>
              <a:ext cx="457200" cy="4572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4" name="مستطيل 73"/>
            <p:cNvSpPr/>
            <p:nvPr/>
          </p:nvSpPr>
          <p:spPr>
            <a:xfrm>
              <a:off x="838200" y="28194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Lef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5" name="مستطيل 74"/>
            <p:cNvSpPr/>
            <p:nvPr/>
          </p:nvSpPr>
          <p:spPr>
            <a:xfrm>
              <a:off x="838200" y="3276600"/>
              <a:ext cx="457200" cy="457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Lef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6" name="مستطيل 75"/>
            <p:cNvSpPr/>
            <p:nvPr/>
          </p:nvSpPr>
          <p:spPr>
            <a:xfrm>
              <a:off x="838200" y="3733800"/>
              <a:ext cx="457200" cy="4572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Lef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7" name="مستطيل 76"/>
            <p:cNvSpPr/>
            <p:nvPr/>
          </p:nvSpPr>
          <p:spPr>
            <a:xfrm>
              <a:off x="1066800" y="2514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31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8" name="مستطيل 77"/>
            <p:cNvSpPr/>
            <p:nvPr/>
          </p:nvSpPr>
          <p:spPr>
            <a:xfrm>
              <a:off x="1524000" y="2514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28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79" name="مستطيل 78"/>
            <p:cNvSpPr/>
            <p:nvPr/>
          </p:nvSpPr>
          <p:spPr>
            <a:xfrm>
              <a:off x="1981200" y="2514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28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80" name="مستطيل 79"/>
            <p:cNvSpPr/>
            <p:nvPr/>
          </p:nvSpPr>
          <p:spPr>
            <a:xfrm>
              <a:off x="2438400" y="2514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28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81" name="مستطيل 80"/>
            <p:cNvSpPr/>
            <p:nvPr/>
          </p:nvSpPr>
          <p:spPr>
            <a:xfrm>
              <a:off x="2895600" y="2514600"/>
              <a:ext cx="457200" cy="457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28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82" name="مستطيل 81"/>
            <p:cNvSpPr/>
            <p:nvPr/>
          </p:nvSpPr>
          <p:spPr>
            <a:xfrm>
              <a:off x="3352800" y="2514600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isometricOffAxis1Top">
                <a:rot lat="18075710" lon="18392740" rev="2858555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</p:grpSp>
      <p:sp>
        <p:nvSpPr>
          <p:cNvPr id="84" name="مستطيل مستدير الزوايا 83"/>
          <p:cNvSpPr/>
          <p:nvPr/>
        </p:nvSpPr>
        <p:spPr>
          <a:xfrm>
            <a:off x="5105400" y="1143000"/>
            <a:ext cx="1524000" cy="2362200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dash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pic>
        <p:nvPicPr>
          <p:cNvPr id="85" name="صورة 84" descr="342432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343400" y="3675070"/>
            <a:ext cx="3733800" cy="203993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013 - sha-wap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013 - sha-wap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tra_Life_Bl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ngineSta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2590800"/>
            <a:ext cx="9753600" cy="4114800"/>
          </a:xfrm>
          <a:prstGeom prst="roundRect">
            <a:avLst/>
          </a:prstGeom>
          <a:solidFill>
            <a:srgbClr val="FFC000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5257800" y="2667000"/>
            <a:ext cx="1676400" cy="990600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6172200" y="2895600"/>
            <a:ext cx="609600" cy="609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3" name="مستطيل 32"/>
          <p:cNvSpPr/>
          <p:nvPr/>
        </p:nvSpPr>
        <p:spPr>
          <a:xfrm>
            <a:off x="5410200" y="2895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5" name="مستطيل 34"/>
          <p:cNvSpPr/>
          <p:nvPr/>
        </p:nvSpPr>
        <p:spPr>
          <a:xfrm>
            <a:off x="4648200" y="2895600"/>
            <a:ext cx="609600" cy="609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6" name="مستطيل 35"/>
          <p:cNvSpPr/>
          <p:nvPr/>
        </p:nvSpPr>
        <p:spPr>
          <a:xfrm>
            <a:off x="3886200" y="2895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7" name="مستطيل 36"/>
          <p:cNvSpPr/>
          <p:nvPr/>
        </p:nvSpPr>
        <p:spPr>
          <a:xfrm>
            <a:off x="3124200" y="2895600"/>
            <a:ext cx="609600" cy="609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8" name="مستطيل 37"/>
          <p:cNvSpPr/>
          <p:nvPr/>
        </p:nvSpPr>
        <p:spPr>
          <a:xfrm>
            <a:off x="2362200" y="28956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9" name="مستطيل 38"/>
          <p:cNvSpPr/>
          <p:nvPr/>
        </p:nvSpPr>
        <p:spPr>
          <a:xfrm>
            <a:off x="78486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0" name="مستطيل 39"/>
          <p:cNvSpPr/>
          <p:nvPr/>
        </p:nvSpPr>
        <p:spPr>
          <a:xfrm>
            <a:off x="65532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41" name="مستطيل 40"/>
          <p:cNvSpPr/>
          <p:nvPr/>
        </p:nvSpPr>
        <p:spPr>
          <a:xfrm>
            <a:off x="52578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3" name="مستطيل 42"/>
          <p:cNvSpPr/>
          <p:nvPr/>
        </p:nvSpPr>
        <p:spPr>
          <a:xfrm>
            <a:off x="39624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4" name="مستطيل 43"/>
          <p:cNvSpPr/>
          <p:nvPr/>
        </p:nvSpPr>
        <p:spPr>
          <a:xfrm>
            <a:off x="26670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6" name="مستطيل 45"/>
          <p:cNvSpPr/>
          <p:nvPr/>
        </p:nvSpPr>
        <p:spPr>
          <a:xfrm>
            <a:off x="13716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7" name="مستطيل 46"/>
          <p:cNvSpPr/>
          <p:nvPr/>
        </p:nvSpPr>
        <p:spPr>
          <a:xfrm>
            <a:off x="762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4200" y="304800"/>
            <a:ext cx="8102600" cy="1752600"/>
            <a:chOff x="615799" y="2453484"/>
            <a:chExt cx="8102113" cy="9201150"/>
          </a:xfrm>
        </p:grpSpPr>
        <p:sp>
          <p:nvSpPr>
            <p:cNvPr id="49" name="Rounded Rectangle 48"/>
            <p:cNvSpPr/>
            <p:nvPr/>
          </p:nvSpPr>
          <p:spPr>
            <a:xfrm>
              <a:off x="615799" y="2453484"/>
              <a:ext cx="8001000" cy="8401050"/>
            </a:xfrm>
            <a:prstGeom prst="roundRect">
              <a:avLst>
                <a:gd name="adj" fmla="val 27120"/>
              </a:avLst>
            </a:prstGeom>
            <a:solidFill>
              <a:srgbClr val="00B0F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7727372" y="5653884"/>
              <a:ext cx="990540" cy="6000750"/>
            </a:xfrm>
            <a:prstGeom prst="roundRect">
              <a:avLst>
                <a:gd name="adj" fmla="val 0"/>
              </a:avLst>
            </a:prstGeom>
            <a:blipFill>
              <a:blip r:embed="rId7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</p:grpSp>
      <p:sp>
        <p:nvSpPr>
          <p:cNvPr id="51" name="Rectangle 1"/>
          <p:cNvSpPr>
            <a:spLocks noChangeArrowheads="1"/>
          </p:cNvSpPr>
          <p:nvPr/>
        </p:nvSpPr>
        <p:spPr bwMode="auto">
          <a:xfrm>
            <a:off x="1066800" y="504825"/>
            <a:ext cx="7162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ar-EG" sz="3200" b="1" dirty="0" err="1"/>
              <a:t>1.</a:t>
            </a:r>
            <a:r>
              <a:rPr lang="ar-EG" sz="3200" b="1" dirty="0"/>
              <a:t> </a:t>
            </a:r>
            <a:r>
              <a:rPr lang="ar-EG" sz="3200" b="1" dirty="0" smtClean="0"/>
              <a:t>حدد </a:t>
            </a:r>
            <a:r>
              <a:rPr lang="ar-EG" sz="3200" b="1" dirty="0"/>
              <a:t>وحده </a:t>
            </a:r>
            <a:r>
              <a:rPr lang="ar-EG" sz="3200" b="1" dirty="0" smtClean="0"/>
              <a:t>النمط، واستعمل </a:t>
            </a:r>
            <a:r>
              <a:rPr lang="ar-EG" sz="3200" b="1" dirty="0"/>
              <a:t>قطع العد </a:t>
            </a:r>
            <a:r>
              <a:rPr lang="ar-EG" sz="3200" b="1" dirty="0" err="1"/>
              <a:t>الملوّنة </a:t>
            </a:r>
            <a:r>
              <a:rPr lang="ar-EG" sz="3200" b="1" dirty="0"/>
              <a:t>: </a:t>
            </a:r>
            <a:r>
              <a:rPr lang="ar-EG" sz="3200" b="1" dirty="0" smtClean="0"/>
              <a:t>لتمثل </a:t>
            </a:r>
            <a:r>
              <a:rPr lang="ar-EG" sz="3200" b="1" dirty="0"/>
              <a:t>النمط </a:t>
            </a:r>
            <a:r>
              <a:rPr lang="ar-EG" sz="3200" b="1" dirty="0" smtClean="0"/>
              <a:t>وتوسعه.</a:t>
            </a:r>
            <a:endParaRPr lang="ar-EG" sz="3200" b="1" dirty="0"/>
          </a:p>
        </p:txBody>
      </p:sp>
      <p:sp>
        <p:nvSpPr>
          <p:cNvPr id="52" name="Rectangle 51"/>
          <p:cNvSpPr/>
          <p:nvPr/>
        </p:nvSpPr>
        <p:spPr>
          <a:xfrm>
            <a:off x="381000" y="762000"/>
            <a:ext cx="1524000" cy="138271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22" name="مستطيل 21"/>
          <p:cNvSpPr/>
          <p:nvPr/>
        </p:nvSpPr>
        <p:spPr>
          <a:xfrm>
            <a:off x="8153400" y="5029200"/>
            <a:ext cx="609600" cy="609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3" name="مستطيل 22"/>
          <p:cNvSpPr/>
          <p:nvPr/>
        </p:nvSpPr>
        <p:spPr>
          <a:xfrm>
            <a:off x="6934200" y="50292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5486400" y="5029200"/>
            <a:ext cx="609600" cy="609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4267200" y="50292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3048000" y="5029200"/>
            <a:ext cx="609600" cy="609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7" name="مستطيل 26"/>
          <p:cNvSpPr/>
          <p:nvPr/>
        </p:nvSpPr>
        <p:spPr>
          <a:xfrm>
            <a:off x="1828800" y="50292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8" name="مستطيل 27"/>
          <p:cNvSpPr/>
          <p:nvPr/>
        </p:nvSpPr>
        <p:spPr>
          <a:xfrm>
            <a:off x="381000" y="5029200"/>
            <a:ext cx="609600" cy="609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655 - ice clinks in drin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1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6" grpId="0" animBg="1"/>
      <p:bldP spid="47" grpId="0" animBg="1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1905000"/>
            <a:ext cx="9753600" cy="4114800"/>
          </a:xfrm>
          <a:prstGeom prst="roundRect">
            <a:avLst/>
          </a:prstGeom>
          <a:solidFill>
            <a:srgbClr val="FFC000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 bwMode="auto">
          <a:xfrm>
            <a:off x="914400" y="342900"/>
            <a:ext cx="7391400" cy="784225"/>
          </a:xfrm>
          <a:prstGeom prst="round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 smtClean="0"/>
              <a:t>لون </a:t>
            </a:r>
            <a:r>
              <a:rPr lang="ar-EG" sz="4000" b="1" dirty="0"/>
              <a:t>المربعات </a:t>
            </a:r>
            <a:r>
              <a:rPr lang="ar-EG" sz="4000" b="1" dirty="0" smtClean="0"/>
              <a:t>لتوضح </a:t>
            </a:r>
            <a:r>
              <a:rPr lang="ar-EG" sz="4000" b="1" dirty="0"/>
              <a:t>النمط نفسه .</a:t>
            </a:r>
            <a:endParaRPr lang="ar-SA" sz="6000" b="1" dirty="0">
              <a:latin typeface="+mn-lt"/>
              <a:cs typeface="W1 SHUROOQ 08 003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6172200" y="2209800"/>
            <a:ext cx="609600" cy="609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5410200" y="22098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4648200" y="2209800"/>
            <a:ext cx="609600" cy="609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3886200" y="22098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3124200" y="2209800"/>
            <a:ext cx="609600" cy="609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362200" y="2209800"/>
            <a:ext cx="609600" cy="60960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7848600" y="4030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6553200" y="4030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2" name="مستطيل 21"/>
          <p:cNvSpPr/>
          <p:nvPr/>
        </p:nvSpPr>
        <p:spPr>
          <a:xfrm>
            <a:off x="5257800" y="4030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3" name="مستطيل 22"/>
          <p:cNvSpPr/>
          <p:nvPr/>
        </p:nvSpPr>
        <p:spPr>
          <a:xfrm>
            <a:off x="3962400" y="4030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2667000" y="4030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1371600" y="4030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76200" y="4030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7" name="مستطيل 26"/>
          <p:cNvSpPr/>
          <p:nvPr/>
        </p:nvSpPr>
        <p:spPr>
          <a:xfrm>
            <a:off x="7848600" y="4038600"/>
            <a:ext cx="1219200" cy="11509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8" name="مستطيل 27"/>
          <p:cNvSpPr/>
          <p:nvPr/>
        </p:nvSpPr>
        <p:spPr>
          <a:xfrm>
            <a:off x="6553200" y="4038600"/>
            <a:ext cx="1219200" cy="11509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sp>
        <p:nvSpPr>
          <p:cNvPr id="29" name="مستطيل 28"/>
          <p:cNvSpPr/>
          <p:nvPr/>
        </p:nvSpPr>
        <p:spPr>
          <a:xfrm>
            <a:off x="5257800" y="4038600"/>
            <a:ext cx="1219200" cy="11509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0" name="مستطيل 29"/>
          <p:cNvSpPr/>
          <p:nvPr/>
        </p:nvSpPr>
        <p:spPr>
          <a:xfrm>
            <a:off x="3962400" y="4038600"/>
            <a:ext cx="1219200" cy="11509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31" name="مستطيل 30"/>
          <p:cNvSpPr/>
          <p:nvPr/>
        </p:nvSpPr>
        <p:spPr>
          <a:xfrm>
            <a:off x="2667000" y="4038600"/>
            <a:ext cx="1219200" cy="11509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1371600" y="4038600"/>
            <a:ext cx="1219200" cy="11509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33" name="مستطيل مستدير الزوايا 32"/>
          <p:cNvSpPr/>
          <p:nvPr/>
        </p:nvSpPr>
        <p:spPr>
          <a:xfrm>
            <a:off x="5257800" y="1981200"/>
            <a:ext cx="1676400" cy="990600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195 - tada faile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2438400"/>
            <a:ext cx="9753600" cy="4114800"/>
          </a:xfrm>
          <a:prstGeom prst="roundRect">
            <a:avLst/>
          </a:prstGeom>
          <a:solidFill>
            <a:srgbClr val="CCFF33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13" name="مستطيل 12"/>
          <p:cNvSpPr/>
          <p:nvPr/>
        </p:nvSpPr>
        <p:spPr>
          <a:xfrm>
            <a:off x="6172200" y="27432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5410200" y="2743200"/>
            <a:ext cx="609600" cy="6096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72390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59436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1" name="مستطيل 20"/>
          <p:cNvSpPr/>
          <p:nvPr/>
        </p:nvSpPr>
        <p:spPr>
          <a:xfrm>
            <a:off x="46482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33528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3" name="مستطيل 22"/>
          <p:cNvSpPr/>
          <p:nvPr/>
        </p:nvSpPr>
        <p:spPr>
          <a:xfrm>
            <a:off x="20574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7620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4200" y="304800"/>
            <a:ext cx="8102600" cy="1752600"/>
            <a:chOff x="615799" y="2453484"/>
            <a:chExt cx="8102113" cy="9201150"/>
          </a:xfrm>
        </p:grpSpPr>
        <p:sp>
          <p:nvSpPr>
            <p:cNvPr id="32" name="Rounded Rectangle 31"/>
            <p:cNvSpPr/>
            <p:nvPr/>
          </p:nvSpPr>
          <p:spPr>
            <a:xfrm>
              <a:off x="615799" y="2453484"/>
              <a:ext cx="8001000" cy="8401050"/>
            </a:xfrm>
            <a:prstGeom prst="roundRect">
              <a:avLst>
                <a:gd name="adj" fmla="val 27120"/>
              </a:avLst>
            </a:prstGeom>
            <a:solidFill>
              <a:srgbClr val="00B0F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7727372" y="5653884"/>
              <a:ext cx="990540" cy="6000750"/>
            </a:xfrm>
            <a:prstGeom prst="roundRect">
              <a:avLst>
                <a:gd name="adj" fmla="val 0"/>
              </a:avLst>
            </a:prstGeom>
            <a:blipFill>
              <a:blip r:embed="rId6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</p:grpSp>
      <p:sp>
        <p:nvSpPr>
          <p:cNvPr id="34" name="Rectangle 1"/>
          <p:cNvSpPr>
            <a:spLocks noChangeArrowheads="1"/>
          </p:cNvSpPr>
          <p:nvPr/>
        </p:nvSpPr>
        <p:spPr bwMode="auto">
          <a:xfrm>
            <a:off x="1371600" y="503942"/>
            <a:ext cx="6629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ar-EG" sz="3600" dirty="0" err="1"/>
              <a:t>2.</a:t>
            </a:r>
            <a:r>
              <a:rPr lang="ar-EG" sz="3600" dirty="0"/>
              <a:t>  </a:t>
            </a:r>
            <a:r>
              <a:rPr lang="ar-EG" sz="3600" dirty="0" smtClean="0"/>
              <a:t>ا</a:t>
            </a:r>
            <a:r>
              <a:rPr lang="ar-EG" sz="3600" dirty="0" smtClean="0"/>
              <a:t>ستعمل </a:t>
            </a:r>
            <a:r>
              <a:rPr lang="ar-EG" sz="3600" dirty="0"/>
              <a:t>قطع العد الملونة </a:t>
            </a:r>
            <a:r>
              <a:rPr lang="ar-EG" sz="3600" dirty="0" smtClean="0"/>
              <a:t>لتنشئ </a:t>
            </a:r>
            <a:r>
              <a:rPr lang="ar-EG" sz="3600" dirty="0"/>
              <a:t>نمطا ثنائيّا من </a:t>
            </a:r>
            <a:r>
              <a:rPr lang="ar-EG" sz="3600" dirty="0" smtClean="0"/>
              <a:t>لونين.</a:t>
            </a:r>
            <a:endParaRPr lang="ar-EG" sz="3600" dirty="0"/>
          </a:p>
        </p:txBody>
      </p:sp>
      <p:sp>
        <p:nvSpPr>
          <p:cNvPr id="35" name="Rectangle 34"/>
          <p:cNvSpPr/>
          <p:nvPr/>
        </p:nvSpPr>
        <p:spPr>
          <a:xfrm>
            <a:off x="381000" y="762000"/>
            <a:ext cx="1524000" cy="138271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655 - ice clinks in drin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1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2438400"/>
            <a:ext cx="9753600" cy="4114800"/>
          </a:xfrm>
          <a:prstGeom prst="roundRect">
            <a:avLst/>
          </a:prstGeom>
          <a:solidFill>
            <a:srgbClr val="CCFF33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13" name="مستطيل 12"/>
          <p:cNvSpPr/>
          <p:nvPr/>
        </p:nvSpPr>
        <p:spPr>
          <a:xfrm>
            <a:off x="6172200" y="27432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5410200" y="2743200"/>
            <a:ext cx="609600" cy="6096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72390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59436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1" name="مستطيل 20"/>
          <p:cNvSpPr/>
          <p:nvPr/>
        </p:nvSpPr>
        <p:spPr>
          <a:xfrm>
            <a:off x="46482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33528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3" name="مستطيل 22"/>
          <p:cNvSpPr/>
          <p:nvPr/>
        </p:nvSpPr>
        <p:spPr>
          <a:xfrm>
            <a:off x="20574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762000" y="45640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7239000" y="4564063"/>
            <a:ext cx="1219200" cy="115093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7" name="مستطيل 26"/>
          <p:cNvSpPr/>
          <p:nvPr/>
        </p:nvSpPr>
        <p:spPr>
          <a:xfrm>
            <a:off x="5943600" y="4564063"/>
            <a:ext cx="1219200" cy="11509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sp>
        <p:nvSpPr>
          <p:cNvPr id="28" name="مستطيل 27"/>
          <p:cNvSpPr/>
          <p:nvPr/>
        </p:nvSpPr>
        <p:spPr>
          <a:xfrm>
            <a:off x="4648200" y="4564063"/>
            <a:ext cx="1219200" cy="1150937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9" name="مستطيل 28"/>
          <p:cNvSpPr/>
          <p:nvPr/>
        </p:nvSpPr>
        <p:spPr>
          <a:xfrm>
            <a:off x="3352800" y="4564063"/>
            <a:ext cx="1219200" cy="11509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30" name="مستطيل 29"/>
          <p:cNvSpPr/>
          <p:nvPr/>
        </p:nvSpPr>
        <p:spPr>
          <a:xfrm>
            <a:off x="2057400" y="4564063"/>
            <a:ext cx="1219200" cy="1150937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1" name="مستطيل 30"/>
          <p:cNvSpPr/>
          <p:nvPr/>
        </p:nvSpPr>
        <p:spPr>
          <a:xfrm>
            <a:off x="762000" y="4564063"/>
            <a:ext cx="1219200" cy="11509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4200" y="304800"/>
            <a:ext cx="8102600" cy="1752600"/>
            <a:chOff x="615799" y="2453484"/>
            <a:chExt cx="8102113" cy="9201150"/>
          </a:xfrm>
        </p:grpSpPr>
        <p:sp>
          <p:nvSpPr>
            <p:cNvPr id="32" name="Rounded Rectangle 31"/>
            <p:cNvSpPr/>
            <p:nvPr/>
          </p:nvSpPr>
          <p:spPr>
            <a:xfrm>
              <a:off x="615799" y="2453484"/>
              <a:ext cx="8001000" cy="8401050"/>
            </a:xfrm>
            <a:prstGeom prst="roundRect">
              <a:avLst>
                <a:gd name="adj" fmla="val 27120"/>
              </a:avLst>
            </a:prstGeom>
            <a:solidFill>
              <a:srgbClr val="00B0F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7727372" y="5653884"/>
              <a:ext cx="990540" cy="6000750"/>
            </a:xfrm>
            <a:prstGeom prst="roundRect">
              <a:avLst>
                <a:gd name="adj" fmla="val 0"/>
              </a:avLst>
            </a:prstGeom>
            <a:blipFill>
              <a:blip r:embed="rId7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</p:grpSp>
      <p:sp>
        <p:nvSpPr>
          <p:cNvPr id="34" name="Rectangle 1"/>
          <p:cNvSpPr>
            <a:spLocks noChangeArrowheads="1"/>
          </p:cNvSpPr>
          <p:nvPr/>
        </p:nvSpPr>
        <p:spPr bwMode="auto">
          <a:xfrm>
            <a:off x="1371600" y="780941"/>
            <a:ext cx="6629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ar-EG" sz="3600" dirty="0" smtClean="0"/>
              <a:t>2- لون المربعات لتوضح النمط </a:t>
            </a:r>
            <a:endParaRPr lang="ar-EG" sz="3600" dirty="0"/>
          </a:p>
        </p:txBody>
      </p:sp>
      <p:sp>
        <p:nvSpPr>
          <p:cNvPr id="35" name="Rectangle 34"/>
          <p:cNvSpPr/>
          <p:nvPr/>
        </p:nvSpPr>
        <p:spPr>
          <a:xfrm>
            <a:off x="381000" y="762000"/>
            <a:ext cx="1524000" cy="138271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655 - ice clinks in drin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1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1143000"/>
            <a:ext cx="9753600" cy="4114800"/>
          </a:xfrm>
          <a:prstGeom prst="roundRect">
            <a:avLst/>
          </a:prstGeom>
          <a:solidFill>
            <a:srgbClr val="CCFF33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 bwMode="auto">
          <a:xfrm>
            <a:off x="457200" y="228600"/>
            <a:ext cx="8153400" cy="715089"/>
          </a:xfrm>
          <a:prstGeom prst="round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 smtClean="0"/>
              <a:t>تحدث </a:t>
            </a:r>
            <a:r>
              <a:rPr lang="ar-SA" sz="3600" b="1" dirty="0"/>
              <a:t>عنه</a:t>
            </a:r>
            <a:r>
              <a:rPr lang="en-US" sz="3600" b="1" dirty="0"/>
              <a:t> .</a:t>
            </a:r>
            <a:endParaRPr lang="ar-SA" sz="3600" b="1" dirty="0">
              <a:ln w="1905"/>
              <a:solidFill>
                <a:srgbClr val="00539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6172200" y="14478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5410200" y="1447800"/>
            <a:ext cx="609600" cy="6096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72390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59436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17" name="مستطيل 16"/>
          <p:cNvSpPr/>
          <p:nvPr/>
        </p:nvSpPr>
        <p:spPr>
          <a:xfrm>
            <a:off x="46482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33528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0574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762000" y="32686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7239000" y="3276600"/>
            <a:ext cx="1219200" cy="11509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5943600" y="3276600"/>
            <a:ext cx="1219200" cy="115093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sp>
        <p:nvSpPr>
          <p:cNvPr id="23" name="مستطيل 22"/>
          <p:cNvSpPr/>
          <p:nvPr/>
        </p:nvSpPr>
        <p:spPr>
          <a:xfrm>
            <a:off x="4648200" y="3276600"/>
            <a:ext cx="1219200" cy="1150938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3352800" y="3276600"/>
            <a:ext cx="1219200" cy="115093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5" name="مستطيل 24"/>
          <p:cNvSpPr/>
          <p:nvPr/>
        </p:nvSpPr>
        <p:spPr>
          <a:xfrm>
            <a:off x="2057400" y="3276600"/>
            <a:ext cx="1219200" cy="1150938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762000" y="3276600"/>
            <a:ext cx="1219200" cy="115093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27" name="مستطيل مستدير الزوايا 26"/>
          <p:cNvSpPr/>
          <p:nvPr/>
        </p:nvSpPr>
        <p:spPr bwMode="auto">
          <a:xfrm>
            <a:off x="2667000" y="5410200"/>
            <a:ext cx="6172200" cy="1371600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solidFill>
                  <a:schemeClr val="tx1"/>
                </a:solidFill>
                <a:cs typeface="+mj-cs"/>
              </a:rPr>
              <a:t>هذا النمط يتكون من مربعين، مربع أحمر ومربع </a:t>
            </a:r>
            <a:r>
              <a:rPr lang="ar-EG" sz="4000" b="1" dirty="0" smtClean="0">
                <a:solidFill>
                  <a:schemeClr val="tx1"/>
                </a:solidFill>
                <a:cs typeface="+mj-cs"/>
              </a:rPr>
              <a:t>برتقالي.</a:t>
            </a:r>
            <a:endParaRPr lang="ar-SA" sz="40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195 - tada faile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o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304800" y="2590800"/>
            <a:ext cx="9753600" cy="4114800"/>
          </a:xfrm>
          <a:prstGeom prst="roundRect">
            <a:avLst/>
          </a:prstGeom>
          <a:solidFill>
            <a:srgbClr val="CCECFF">
              <a:alpha val="69804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15" name="مستطيل 14"/>
          <p:cNvSpPr/>
          <p:nvPr/>
        </p:nvSpPr>
        <p:spPr>
          <a:xfrm>
            <a:off x="78486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65532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b="1" dirty="0"/>
          </a:p>
        </p:txBody>
      </p:sp>
      <p:sp>
        <p:nvSpPr>
          <p:cNvPr id="17" name="مستطيل 16"/>
          <p:cNvSpPr/>
          <p:nvPr/>
        </p:nvSpPr>
        <p:spPr>
          <a:xfrm>
            <a:off x="52578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39624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6670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1371600" y="4716463"/>
            <a:ext cx="1219200" cy="1150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7" name="مستطيل 26"/>
          <p:cNvSpPr/>
          <p:nvPr/>
        </p:nvSpPr>
        <p:spPr>
          <a:xfrm>
            <a:off x="6172200" y="2895600"/>
            <a:ext cx="609600" cy="6096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8" name="مستطيل 27"/>
          <p:cNvSpPr/>
          <p:nvPr/>
        </p:nvSpPr>
        <p:spPr>
          <a:xfrm>
            <a:off x="5410200" y="2895600"/>
            <a:ext cx="609600" cy="609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9" name="مستطيل 28"/>
          <p:cNvSpPr/>
          <p:nvPr/>
        </p:nvSpPr>
        <p:spPr>
          <a:xfrm>
            <a:off x="4648200" y="2895600"/>
            <a:ext cx="609600" cy="6096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0" name="مستطيل 29"/>
          <p:cNvSpPr/>
          <p:nvPr/>
        </p:nvSpPr>
        <p:spPr>
          <a:xfrm>
            <a:off x="3886200" y="2895600"/>
            <a:ext cx="609600" cy="609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1" name="مستطيل 30"/>
          <p:cNvSpPr/>
          <p:nvPr/>
        </p:nvSpPr>
        <p:spPr>
          <a:xfrm>
            <a:off x="3124200" y="2895600"/>
            <a:ext cx="609600" cy="6096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2362200" y="2895600"/>
            <a:ext cx="609600" cy="609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33" name="مستطيل مستدير الزوايا 32"/>
          <p:cNvSpPr/>
          <p:nvPr/>
        </p:nvSpPr>
        <p:spPr>
          <a:xfrm>
            <a:off x="5257800" y="2667000"/>
            <a:ext cx="1676400" cy="990600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34" name="مستطيل 33"/>
          <p:cNvSpPr/>
          <p:nvPr/>
        </p:nvSpPr>
        <p:spPr>
          <a:xfrm>
            <a:off x="76200" y="4724400"/>
            <a:ext cx="1219200" cy="11509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4200" y="304800"/>
            <a:ext cx="8102600" cy="1752600"/>
            <a:chOff x="615799" y="2453484"/>
            <a:chExt cx="8102113" cy="9201150"/>
          </a:xfrm>
        </p:grpSpPr>
        <p:sp>
          <p:nvSpPr>
            <p:cNvPr id="26" name="Rounded Rectangle 25"/>
            <p:cNvSpPr/>
            <p:nvPr/>
          </p:nvSpPr>
          <p:spPr>
            <a:xfrm>
              <a:off x="615799" y="2453484"/>
              <a:ext cx="8001000" cy="8401050"/>
            </a:xfrm>
            <a:prstGeom prst="roundRect">
              <a:avLst>
                <a:gd name="adj" fmla="val 27120"/>
              </a:avLst>
            </a:prstGeom>
            <a:solidFill>
              <a:srgbClr val="00B0F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7727372" y="5653884"/>
              <a:ext cx="990540" cy="6000750"/>
            </a:xfrm>
            <a:prstGeom prst="roundRect">
              <a:avLst>
                <a:gd name="adj" fmla="val 0"/>
              </a:avLst>
            </a:prstGeom>
            <a:blipFill>
              <a:blip r:embed="rId7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>
                <a:solidFill>
                  <a:prstClr val="white"/>
                </a:solidFill>
              </a:endParaRPr>
            </a:p>
          </p:txBody>
        </p:sp>
      </p:grp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1143000" y="369888"/>
            <a:ext cx="69342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200" b="1" dirty="0" err="1">
                <a:solidFill>
                  <a:prstClr val="black"/>
                </a:solidFill>
                <a:latin typeface="Calibri"/>
                <a:cs typeface="Arial"/>
              </a:rPr>
              <a:t>3.</a:t>
            </a:r>
            <a:r>
              <a:rPr lang="ar-EG" sz="3200" b="1" dirty="0">
                <a:solidFill>
                  <a:prstClr val="black"/>
                </a:solidFill>
                <a:latin typeface="Calibri"/>
                <a:cs typeface="Arial"/>
              </a:rPr>
              <a:t>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حدد وحد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ة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 النمط،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و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ا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ستعمل </a:t>
            </a:r>
            <a:r>
              <a:rPr lang="ar-SA" sz="3200" b="1" dirty="0">
                <a:solidFill>
                  <a:prstClr val="black"/>
                </a:solidFill>
                <a:latin typeface="Calibri"/>
                <a:cs typeface="Arial"/>
              </a:rPr>
              <a:t>القطع الملونة 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ل</a:t>
            </a:r>
            <a:r>
              <a:rPr lang="ar-EG" sz="3200" b="1" dirty="0" smtClean="0">
                <a:solidFill>
                  <a:prstClr val="black"/>
                </a:solidFill>
                <a:latin typeface="Calibri"/>
                <a:cs typeface="Arial"/>
              </a:rPr>
              <a:t>ت</a:t>
            </a:r>
            <a:r>
              <a:rPr lang="ar-SA" sz="3200" b="1" dirty="0" smtClean="0">
                <a:solidFill>
                  <a:prstClr val="black"/>
                </a:solidFill>
                <a:latin typeface="Calibri"/>
                <a:cs typeface="Arial"/>
              </a:rPr>
              <a:t>مثل النمط،</a:t>
            </a:r>
            <a:endParaRPr lang="en-US" sz="3200" b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81000" y="762000"/>
            <a:ext cx="1524000" cy="138271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655 - ice clinks in drin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1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usica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33" grpId="0" animBg="1"/>
      <p:bldP spid="34" grpId="0" animBg="1"/>
      <p:bldP spid="36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7916</TotalTime>
  <Words>232</Words>
  <Application>Microsoft Office PowerPoint</Application>
  <PresentationFormat>عرض على الشاشة (3:4)‏</PresentationFormat>
  <Paragraphs>48</Paragraphs>
  <Slides>19</Slides>
  <Notes>18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رياضيات أولى ب - الفصل الثالث</dc:title>
  <dc:subject>اَلْمَوْقِعُ والنَّمَطُ - تحديد الأنماط</dc:subject>
  <dc:creator>ا/بندر الحازمي</dc:creator>
  <cp:keywords>حقيبة إنجاز المعلم والمعلمة</cp:keywords>
  <cp:lastModifiedBy>toshiba</cp:lastModifiedBy>
  <cp:revision>420</cp:revision>
  <dcterms:created xsi:type="dcterms:W3CDTF">2009-07-10T10:51:31Z</dcterms:created>
  <dcterms:modified xsi:type="dcterms:W3CDTF">2014-07-03T10:00:00Z</dcterms:modified>
</cp:coreProperties>
</file>