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256" r:id="rId2"/>
    <p:sldId id="308" r:id="rId3"/>
    <p:sldId id="264" r:id="rId4"/>
    <p:sldId id="295" r:id="rId5"/>
    <p:sldId id="296" r:id="rId6"/>
    <p:sldId id="304" r:id="rId7"/>
    <p:sldId id="310" r:id="rId8"/>
    <p:sldId id="297" r:id="rId9"/>
    <p:sldId id="305" r:id="rId10"/>
    <p:sldId id="306" r:id="rId11"/>
    <p:sldId id="307" r:id="rId12"/>
    <p:sldId id="311" r:id="rId13"/>
    <p:sldId id="309" r:id="rId14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6600"/>
    <a:srgbClr val="66FF33"/>
    <a:srgbClr val="FF9900"/>
    <a:srgbClr val="00FF00"/>
    <a:srgbClr val="FF0066"/>
    <a:srgbClr val="00FFFF"/>
    <a:srgbClr val="008E4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1" d="100"/>
          <a:sy n="51" d="100"/>
        </p:scale>
        <p:origin x="-84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C14853-BFB8-42DA-8BE2-260B1126670D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SA" noProof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noProof="0" smtClean="0"/>
              <a:t>انقر لتحرير أنماط النص الرئيسي</a:t>
            </a:r>
          </a:p>
          <a:p>
            <a:pPr lvl="1"/>
            <a:r>
              <a:rPr lang="ar-SA" noProof="0" smtClean="0"/>
              <a:t>المستوى الثاني</a:t>
            </a:r>
          </a:p>
          <a:p>
            <a:pPr lvl="2"/>
            <a:r>
              <a:rPr lang="ar-SA" noProof="0" smtClean="0"/>
              <a:t>المستوى الثالث</a:t>
            </a:r>
          </a:p>
          <a:p>
            <a:pPr lvl="3"/>
            <a:r>
              <a:rPr lang="ar-SA" noProof="0" smtClean="0"/>
              <a:t>المستوى الرابع</a:t>
            </a:r>
          </a:p>
          <a:p>
            <a:pPr lvl="4"/>
            <a:r>
              <a:rPr lang="ar-SA" noProof="0" smtClean="0"/>
              <a:t>المستوى الخامس</a:t>
            </a:r>
            <a:endParaRPr lang="ar-SA" noProof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539BEA9-9987-4618-8810-1E4FA9F4B6B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19460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D7F616-A815-4388-88E4-91E33BEBE6B6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21508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7D61EC-71DE-4440-9508-B906CC075E0D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21508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128070-D420-486C-9124-068DA0CBEA7C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2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2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3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4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5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6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7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8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9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0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1D986-71EA-448A-8CB8-0F9A953C661E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95063-118E-4AF1-B27D-1E7211139CF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wheel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FFC33-BC92-43DB-85F2-71224A3C2EAE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B0140-3251-434D-884B-11B237B9A76C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wheel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DF64C-2E84-40E9-BDF3-9F18B20C5713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7A719-A76F-4A9C-92EB-37AB017B08D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wheel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B85B3-0B46-4F80-AB4D-7C4C6DED14C0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D0649-935C-4586-A7E4-7A7BF0F7B7B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wheel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7418A-9397-4B52-A606-02A56CF2800B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3D76A-A20F-471D-8302-EB7B087F2AC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wheel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EFD8E-9B1D-451D-8840-5FA38471C089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6C67D-1129-46FC-B3A6-19BD29F9D61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wheel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D1052-0976-4627-844D-E0CF63CF4042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982C2-2F1C-465B-A709-D3F0FF89C64B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wheel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F0E0B-F54C-4763-82C3-C27313D8BA47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25AEB-1CE7-4490-8645-5F3DA894699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wheel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48946-23A1-456C-961A-0009E22D6F31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394F6-FEA5-4FEA-A387-E22DF501BD7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wheel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AA318-C490-47E0-BCBD-3A16D2795AC9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5E34C-A409-48AE-B0A9-67ABD48ED26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wheel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9D680-8E43-45CE-8D11-4CCEEF728851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7A181-C80A-41FA-BE16-E1FBEA4F344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wheel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5BF368-F7FB-46EF-A071-D292F2B6F9F6}" type="datetimeFigureOut">
              <a:rPr lang="ar-SA"/>
              <a:pPr>
                <a:defRPr/>
              </a:pPr>
              <a:t>06/09/1435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0E5695-7436-4335-B816-EAF72FFA305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/>
    <p:sndAc>
      <p:stSnd>
        <p:snd r:embed="rId13" name="camera.wav"/>
      </p:stSnd>
    </p:sndAc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3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4.wav"/><Relationship Id="rId7" Type="http://schemas.openxmlformats.org/officeDocument/2006/relationships/image" Target="../media/image8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9.wav"/><Relationship Id="rId5" Type="http://schemas.openxmlformats.org/officeDocument/2006/relationships/audio" Target="../media/audio18.wav"/><Relationship Id="rId4" Type="http://schemas.openxmlformats.org/officeDocument/2006/relationships/audio" Target="../media/audio17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6.wav"/><Relationship Id="rId7" Type="http://schemas.openxmlformats.org/officeDocument/2006/relationships/image" Target="../media/image9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9.wav"/><Relationship Id="rId5" Type="http://schemas.openxmlformats.org/officeDocument/2006/relationships/audio" Target="../media/audio18.wav"/><Relationship Id="rId4" Type="http://schemas.openxmlformats.org/officeDocument/2006/relationships/audio" Target="../media/audio17.wav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0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gif"/><Relationship Id="rId4" Type="http://schemas.openxmlformats.org/officeDocument/2006/relationships/audio" Target="../media/audio25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4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19.wav"/><Relationship Id="rId3" Type="http://schemas.openxmlformats.org/officeDocument/2006/relationships/audio" Target="../media/audio3.wav"/><Relationship Id="rId7" Type="http://schemas.openxmlformats.org/officeDocument/2006/relationships/audio" Target="../media/audio18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7.wav"/><Relationship Id="rId5" Type="http://schemas.openxmlformats.org/officeDocument/2006/relationships/audio" Target="../media/audio16.wav"/><Relationship Id="rId4" Type="http://schemas.openxmlformats.org/officeDocument/2006/relationships/audio" Target="../media/audio15.wav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0.wav"/><Relationship Id="rId7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9.wav"/><Relationship Id="rId5" Type="http://schemas.openxmlformats.org/officeDocument/2006/relationships/audio" Target="../media/audio18.wav"/><Relationship Id="rId4" Type="http://schemas.openxmlformats.org/officeDocument/2006/relationships/audio" Target="../media/audio17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9.wav"/><Relationship Id="rId5" Type="http://schemas.openxmlformats.org/officeDocument/2006/relationships/audio" Target="../media/audio18.wav"/><Relationship Id="rId4" Type="http://schemas.openxmlformats.org/officeDocument/2006/relationships/audio" Target="../media/audio17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1.wav"/><Relationship Id="rId7" Type="http://schemas.openxmlformats.org/officeDocument/2006/relationships/image" Target="../media/image5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9.wav"/><Relationship Id="rId5" Type="http://schemas.openxmlformats.org/officeDocument/2006/relationships/audio" Target="../media/audio18.wav"/><Relationship Id="rId4" Type="http://schemas.openxmlformats.org/officeDocument/2006/relationships/audio" Target="../media/audio17.wav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2.wav"/><Relationship Id="rId7" Type="http://schemas.openxmlformats.org/officeDocument/2006/relationships/image" Target="../media/image6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9.wav"/><Relationship Id="rId5" Type="http://schemas.openxmlformats.org/officeDocument/2006/relationships/audio" Target="../media/audio17.wav"/><Relationship Id="rId4" Type="http://schemas.openxmlformats.org/officeDocument/2006/relationships/audio" Target="../media/audio18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3.wav"/><Relationship Id="rId7" Type="http://schemas.openxmlformats.org/officeDocument/2006/relationships/image" Target="../media/image7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9.wav"/><Relationship Id="rId5" Type="http://schemas.openxmlformats.org/officeDocument/2006/relationships/audio" Target="../media/audio18.wav"/><Relationship Id="rId4" Type="http://schemas.openxmlformats.org/officeDocument/2006/relationships/audio" Target="../media/audio17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ستطيل 11"/>
          <p:cNvSpPr/>
          <p:nvPr/>
        </p:nvSpPr>
        <p:spPr>
          <a:xfrm rot="21007344">
            <a:off x="472090" y="751985"/>
            <a:ext cx="4450256" cy="1446550"/>
          </a:xfrm>
          <a:prstGeom prst="rect">
            <a:avLst/>
          </a:prstGeom>
          <a:noFill/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8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Arial Unicode MS" pitchFamily="34" charset="-128"/>
                <a:ea typeface="Arial Unicode MS" pitchFamily="34" charset="-128"/>
                <a:cs typeface="SC_DUBAI" pitchFamily="2" charset="-78"/>
              </a:rPr>
              <a:t>أحل المسألة</a:t>
            </a:r>
            <a:endParaRPr lang="ar-SA" sz="8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  <a:reflection blurRad="6350" stA="55000" endA="300" endPos="45500" dir="5400000" sy="-100000" algn="bl" rotWithShape="0"/>
              </a:effectLst>
              <a:latin typeface="Arial Unicode MS" pitchFamily="34" charset="-128"/>
              <a:ea typeface="Arial Unicode MS" pitchFamily="34" charset="-128"/>
              <a:cs typeface="SC_DUBAI" pitchFamily="2" charset="-78"/>
            </a:endParaRPr>
          </a:p>
        </p:txBody>
      </p:sp>
      <p:sp>
        <p:nvSpPr>
          <p:cNvPr id="11" name="وسيلة شرح بيضاوية 10"/>
          <p:cNvSpPr/>
          <p:nvPr/>
        </p:nvSpPr>
        <p:spPr>
          <a:xfrm>
            <a:off x="1828800" y="3581400"/>
            <a:ext cx="3886200" cy="2057400"/>
          </a:xfrm>
          <a:prstGeom prst="wedgeEllipseCallout">
            <a:avLst>
              <a:gd name="adj1" fmla="val 54052"/>
              <a:gd name="adj2" fmla="val -121922"/>
            </a:avLst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  <a:ln w="38100">
            <a:solidFill>
              <a:srgbClr val="002060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SC_DUBAI" pitchFamily="2" charset="-78"/>
              </a:rPr>
              <a:t>أبحث عن نمط</a:t>
            </a:r>
            <a:endParaRPr lang="ar-SA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SC_DUBAI" pitchFamily="2" charset="-78"/>
            </a:endParaRPr>
          </a:p>
        </p:txBody>
      </p:sp>
    </p:spTree>
  </p:cSld>
  <p:clrMapOvr>
    <a:masterClrMapping/>
  </p:clrMapOvr>
  <p:transition>
    <p:wheel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85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385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385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385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شكل بيضاوي 9"/>
          <p:cNvSpPr/>
          <p:nvPr/>
        </p:nvSpPr>
        <p:spPr>
          <a:xfrm>
            <a:off x="1295400" y="3733800"/>
            <a:ext cx="1752600" cy="1030288"/>
          </a:xfrm>
          <a:prstGeom prst="ellipse">
            <a:avLst/>
          </a:prstGeom>
          <a:solidFill>
            <a:srgbClr val="66FF33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pic>
        <p:nvPicPr>
          <p:cNvPr id="11" name="صورة 10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515284" y="28437"/>
            <a:ext cx="928510" cy="12190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2" name="مستطيل 11"/>
          <p:cNvSpPr/>
          <p:nvPr/>
        </p:nvSpPr>
        <p:spPr>
          <a:xfrm>
            <a:off x="1447800" y="4098052"/>
            <a:ext cx="1359677" cy="437435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EG" sz="6000" b="1" spc="50" dirty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13</a:t>
            </a:r>
            <a:endParaRPr lang="ar-SA" sz="6000" b="1" spc="50" dirty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وسيلة شرح مستطيلة مستديرة الزوايا 12"/>
          <p:cNvSpPr/>
          <p:nvPr/>
        </p:nvSpPr>
        <p:spPr>
          <a:xfrm>
            <a:off x="5334000" y="4114800"/>
            <a:ext cx="3352800" cy="1752600"/>
          </a:xfrm>
          <a:prstGeom prst="wedgeRoundRectCallout">
            <a:avLst>
              <a:gd name="adj1" fmla="val 15587"/>
              <a:gd name="adj2" fmla="val -115278"/>
              <a:gd name="adj3" fmla="val 16667"/>
            </a:avLst>
          </a:prstGeom>
          <a:solidFill>
            <a:srgbClr val="FF0066"/>
          </a:solidFill>
          <a:ln w="38100">
            <a:solidFill>
              <a:srgbClr val="002060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4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عد الخضروات </a:t>
            </a:r>
            <a:r>
              <a:rPr lang="ar-EG" sz="4400" b="1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واكتب </a:t>
            </a:r>
            <a:r>
              <a:rPr lang="ar-EG" sz="44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عددها</a:t>
            </a:r>
            <a:endParaRPr lang="ar-SA" sz="4400" b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شكل بيضاوي 13"/>
          <p:cNvSpPr/>
          <p:nvPr/>
        </p:nvSpPr>
        <p:spPr>
          <a:xfrm>
            <a:off x="-1524000" y="4800600"/>
            <a:ext cx="11430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pic>
        <p:nvPicPr>
          <p:cNvPr id="24" name="صورة 23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4111914" y="485637"/>
            <a:ext cx="928510" cy="12190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5" name="صورة 24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417776" y="962298"/>
            <a:ext cx="928510" cy="12190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6" name="صورة 25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4014406" y="1419498"/>
            <a:ext cx="928510" cy="12190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7" name="صورة 26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519916" y="1876699"/>
            <a:ext cx="928510" cy="12190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8" name="صورة 27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4116546" y="2333899"/>
            <a:ext cx="928510" cy="12190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9" name="صورة 28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570176" y="2867299"/>
            <a:ext cx="928510" cy="12190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0" name="صورة 29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4255976" y="3248299"/>
            <a:ext cx="928510" cy="12190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5" name="صورة 34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659346" y="3781699"/>
            <a:ext cx="928510" cy="12190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6" name="صورة 35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4255976" y="4238899"/>
            <a:ext cx="928510" cy="12190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7" name="صورة 36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709606" y="4772299"/>
            <a:ext cx="928510" cy="12190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8" name="صورة 37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4395406" y="5153299"/>
            <a:ext cx="928510" cy="12190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9" name="صورة 38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874976" y="5591037"/>
            <a:ext cx="928510" cy="12190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wheel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شكل بيضاوي 9"/>
          <p:cNvSpPr/>
          <p:nvPr/>
        </p:nvSpPr>
        <p:spPr>
          <a:xfrm>
            <a:off x="1295400" y="3733800"/>
            <a:ext cx="1752600" cy="1030288"/>
          </a:xfrm>
          <a:prstGeom prst="ellipse">
            <a:avLst/>
          </a:prstGeom>
          <a:solidFill>
            <a:schemeClr val="bg1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 dirty="0">
              <a:solidFill>
                <a:schemeClr val="bg1"/>
              </a:solidFill>
            </a:endParaRPr>
          </a:p>
        </p:txBody>
      </p:sp>
      <p:pic>
        <p:nvPicPr>
          <p:cNvPr id="11" name="صورة 10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746563" y="-22135"/>
            <a:ext cx="865351" cy="114467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2" name="مستطيل 11"/>
          <p:cNvSpPr/>
          <p:nvPr/>
        </p:nvSpPr>
        <p:spPr>
          <a:xfrm>
            <a:off x="1447800" y="4098052"/>
            <a:ext cx="1359677" cy="437435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EG" sz="6000" b="1" spc="50" dirty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16</a:t>
            </a:r>
            <a:endParaRPr lang="ar-SA" sz="6000" b="1" spc="50" dirty="0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وسيلة شرح مستطيلة مستديرة الزوايا 12"/>
          <p:cNvSpPr/>
          <p:nvPr/>
        </p:nvSpPr>
        <p:spPr>
          <a:xfrm>
            <a:off x="5181600" y="4114800"/>
            <a:ext cx="3505200" cy="1752600"/>
          </a:xfrm>
          <a:prstGeom prst="wedgeRoundRectCallout">
            <a:avLst>
              <a:gd name="adj1" fmla="val 15587"/>
              <a:gd name="adj2" fmla="val -115278"/>
              <a:gd name="adj3" fmla="val 16667"/>
            </a:avLst>
          </a:prstGeom>
          <a:solidFill>
            <a:srgbClr val="FF0066"/>
          </a:solidFill>
          <a:ln w="38100">
            <a:solidFill>
              <a:srgbClr val="002060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4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عد الخضروات </a:t>
            </a:r>
            <a:r>
              <a:rPr lang="ar-EG" sz="4400" b="1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واكتب </a:t>
            </a:r>
            <a:r>
              <a:rPr lang="ar-EG" sz="44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عددها</a:t>
            </a:r>
            <a:endParaRPr lang="ar-SA" sz="4400" b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شكل بيضاوي 13"/>
          <p:cNvSpPr/>
          <p:nvPr/>
        </p:nvSpPr>
        <p:spPr>
          <a:xfrm>
            <a:off x="-1524000" y="4800600"/>
            <a:ext cx="11430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pic>
        <p:nvPicPr>
          <p:cNvPr id="27" name="صورة 26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4179017" y="149341"/>
            <a:ext cx="865351" cy="114467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8" name="صورة 27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645617" y="772837"/>
            <a:ext cx="865351" cy="114467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29" name="صورة 28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4078071" y="944313"/>
            <a:ext cx="865351" cy="114467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0" name="صورة 29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670363" y="1611037"/>
            <a:ext cx="865351" cy="114467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1" name="صورة 30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4102817" y="1782513"/>
            <a:ext cx="865351" cy="114467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2" name="صورة 31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569417" y="2396384"/>
            <a:ext cx="865351" cy="114467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3" name="صورة 32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4001871" y="2567860"/>
            <a:ext cx="865351" cy="114467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4" name="صورة 33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609378" y="3135037"/>
            <a:ext cx="865351" cy="114467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5" name="صورة 34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4041832" y="3306513"/>
            <a:ext cx="865351" cy="114467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6" name="صورة 35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508432" y="3897037"/>
            <a:ext cx="865351" cy="114467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7" name="صورة 36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940886" y="4068513"/>
            <a:ext cx="865351" cy="114467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8" name="صورة 37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533178" y="4735237"/>
            <a:ext cx="865351" cy="114467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9" name="صورة 38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965632" y="4906713"/>
            <a:ext cx="865351" cy="114467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40" name="صورة 39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432232" y="5497237"/>
            <a:ext cx="865351" cy="114467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41" name="صورة 40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383537">
            <a:off x="3864686" y="5668713"/>
            <a:ext cx="865351" cy="114467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wheel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5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5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5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5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45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5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500"/>
                            </p:stCondLst>
                            <p:childTnLst>
                              <p:par>
                                <p:cTn id="68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5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45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500"/>
                            </p:stCondLst>
                            <p:childTnLst>
                              <p:par>
                                <p:cTn id="8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45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000"/>
                            </p:stCondLst>
                            <p:childTnLst>
                              <p:par>
                                <p:cTn id="8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45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500"/>
                            </p:stCondLst>
                            <p:childTnLst>
                              <p:par>
                                <p:cTn id="9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45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7000"/>
                            </p:stCondLst>
                            <p:childTnLst>
                              <p:par>
                                <p:cTn id="10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5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7500"/>
                            </p:stCondLst>
                            <p:childTnLst>
                              <p:par>
                                <p:cTn id="110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45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6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وسيلة شرح بيضاوية 12"/>
          <p:cNvSpPr/>
          <p:nvPr/>
        </p:nvSpPr>
        <p:spPr>
          <a:xfrm>
            <a:off x="914400" y="2819400"/>
            <a:ext cx="5943600" cy="2362200"/>
          </a:xfrm>
          <a:prstGeom prst="wedgeEllipseCallout">
            <a:avLst>
              <a:gd name="adj1" fmla="val 28780"/>
              <a:gd name="adj2" fmla="val -119179"/>
            </a:avLst>
          </a:prstGeom>
          <a:solidFill>
            <a:srgbClr val="FFFF00"/>
          </a:solidFill>
          <a:ln w="38100">
            <a:solidFill>
              <a:srgbClr val="002060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 smtClean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ثم اسأل الطالب هل يلاحظ </a:t>
            </a:r>
            <a:r>
              <a:rPr lang="ar-EG" sz="4000" b="1" dirty="0" err="1" smtClean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نمطا؟</a:t>
            </a:r>
            <a:r>
              <a:rPr lang="ar-EG" sz="4000" b="1" dirty="0" smtClean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 واطلب إليه أن يحدده ويتحدث عنه.</a:t>
            </a:r>
            <a:endParaRPr lang="ar-SA" sz="4000" b="1" dirty="0">
              <a:ln w="1905"/>
              <a:solidFill>
                <a:srgbClr val="F3219E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SC_DUBAI" pitchFamily="2" charset="-78"/>
            </a:endParaRPr>
          </a:p>
        </p:txBody>
      </p:sp>
    </p:spTree>
  </p:cSld>
  <p:clrMapOvr>
    <a:masterClrMapping/>
  </p:clrMapOvr>
  <p:transition>
    <p:wheel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33400" y="3154501"/>
            <a:ext cx="8077200" cy="2554545"/>
          </a:xfrm>
          <a:prstGeom prst="rect">
            <a:avLst/>
          </a:prstGeom>
        </p:spPr>
        <p:style>
          <a:lnRef idx="2">
            <a:schemeClr val="accent2"/>
          </a:lnRef>
          <a:fillRef idx="1003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ar-EG" sz="4000" b="1" dirty="0">
                <a:solidFill>
                  <a:srgbClr val="002060"/>
                </a:solidFill>
              </a:rPr>
              <a:t>ا</a:t>
            </a:r>
            <a:r>
              <a:rPr lang="ar-EG" sz="4000" b="1" dirty="0" smtClean="0">
                <a:solidFill>
                  <a:srgbClr val="002060"/>
                </a:solidFill>
              </a:rPr>
              <a:t>ستفد </a:t>
            </a:r>
            <a:r>
              <a:rPr lang="ar-EG" sz="4000" b="1" dirty="0">
                <a:solidFill>
                  <a:srgbClr val="002060"/>
                </a:solidFill>
              </a:rPr>
              <a:t>من فرص حل المسألة في الأعمال اليومية المتكررة، واطلب إلى طفلك أن يعد السيارات والحافلات التي يراها في الشارع </a:t>
            </a:r>
            <a:r>
              <a:rPr lang="ar-EG" sz="4000" b="1" dirty="0">
                <a:solidFill>
                  <a:srgbClr val="002060"/>
                </a:solidFill>
              </a:rPr>
              <a:t>ويسجلها. ناقش معه الأنماط التي يلاحظها.</a:t>
            </a:r>
          </a:p>
        </p:txBody>
      </p:sp>
      <p:sp>
        <p:nvSpPr>
          <p:cNvPr id="4" name="Round Diagonal Corner Rectangle 3"/>
          <p:cNvSpPr/>
          <p:nvPr/>
        </p:nvSpPr>
        <p:spPr bwMode="auto">
          <a:xfrm>
            <a:off x="685800" y="381000"/>
            <a:ext cx="3810000" cy="1755775"/>
          </a:xfrm>
          <a:prstGeom prst="round2DiagRect">
            <a:avLst>
              <a:gd name="adj1" fmla="val 0"/>
              <a:gd name="adj2" fmla="val 0"/>
            </a:avLst>
          </a:prstGeom>
          <a:blipFill>
            <a:blip r:embed="rId5" cstate="print">
              <a:lum bright="-9000" contrast="14000"/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EG"/>
          </a:p>
        </p:txBody>
      </p:sp>
      <p:sp>
        <p:nvSpPr>
          <p:cNvPr id="6" name="Rectangle 4"/>
          <p:cNvSpPr/>
          <p:nvPr/>
        </p:nvSpPr>
        <p:spPr bwMode="auto">
          <a:xfrm>
            <a:off x="609600" y="838200"/>
            <a:ext cx="3185102" cy="830997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solidFill>
              <a:srgbClr val="452E17"/>
            </a:solidFill>
          </a:ln>
          <a:effectLst>
            <a:softEdge rad="317500"/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ar-EG" sz="4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نشاط منزلي </a:t>
            </a:r>
          </a:p>
        </p:txBody>
      </p:sp>
    </p:spTree>
  </p:cSld>
  <p:clrMapOvr>
    <a:masterClrMapping/>
  </p:clrMapOvr>
  <p:transition>
    <p:wheel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>
            <a:spLocks noChangeArrowheads="1"/>
          </p:cNvSpPr>
          <p:nvPr/>
        </p:nvSpPr>
        <p:spPr bwMode="auto">
          <a:xfrm rot="-427547">
            <a:off x="674688" y="762000"/>
            <a:ext cx="4343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EG" sz="8000">
                <a:solidFill>
                  <a:srgbClr val="FF0000"/>
                </a:solidFill>
              </a:rPr>
              <a:t>فكرة الدرس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762000" y="2667000"/>
            <a:ext cx="5181600" cy="2193925"/>
          </a:xfrm>
          <a:prstGeom prst="flowChartPunchedTap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ar-EG" sz="4000" dirty="0"/>
              <a:t>أحل مسائل على الأعداد من 11 إلى 17 بالبحث عن نمط.</a:t>
            </a:r>
          </a:p>
        </p:txBody>
      </p:sp>
    </p:spTree>
  </p:cSld>
  <p:clrMapOvr>
    <a:masterClrMapping/>
  </p:clrMapOvr>
  <p:transition>
    <p:wheel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مستطيل مستدير الزوايا 59"/>
          <p:cNvSpPr/>
          <p:nvPr/>
        </p:nvSpPr>
        <p:spPr>
          <a:xfrm>
            <a:off x="2286000" y="5218113"/>
            <a:ext cx="1752600" cy="1106487"/>
          </a:xfrm>
          <a:prstGeom prst="roundRect">
            <a:avLst/>
          </a:prstGeom>
          <a:solidFill>
            <a:srgbClr val="FFB3D2"/>
          </a:soli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pic>
        <p:nvPicPr>
          <p:cNvPr id="62" name="صورة 61" descr="Clipart-Cartoon-Design-04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1208368">
            <a:off x="2384425" y="673100"/>
            <a:ext cx="1395413" cy="81915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63" name="صورة 62" descr="Clipart-Cartoon-Design-04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1208368">
            <a:off x="2384425" y="1095375"/>
            <a:ext cx="1395413" cy="81915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64" name="صورة 63" descr="Clipart-Cartoon-Design-04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1208368">
            <a:off x="2384425" y="1476375"/>
            <a:ext cx="1395413" cy="81915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65" name="صورة 64" descr="Clipart-Cartoon-Design-04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1208368">
            <a:off x="2384425" y="1857375"/>
            <a:ext cx="1395413" cy="81915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67" name="صورة 66" descr="Clipart-Cartoon-Design-04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1208368">
            <a:off x="2384425" y="2238375"/>
            <a:ext cx="1395413" cy="81915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68" name="مستطيل 67"/>
          <p:cNvSpPr/>
          <p:nvPr/>
        </p:nvSpPr>
        <p:spPr>
          <a:xfrm>
            <a:off x="2667000" y="5486400"/>
            <a:ext cx="1066800" cy="68580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EG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11</a:t>
            </a:r>
            <a:endParaRPr lang="ar-SA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13" name="صورة 112" descr="Clipart-Cartoon-Design-04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1208368">
            <a:off x="2384425" y="2619375"/>
            <a:ext cx="1395413" cy="81915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14" name="صورة 113" descr="Clipart-Cartoon-Design-04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1208368">
            <a:off x="2384425" y="3000375"/>
            <a:ext cx="1395413" cy="81915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15" name="صورة 114" descr="Clipart-Cartoon-Design-04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1208368">
            <a:off x="2384425" y="3381375"/>
            <a:ext cx="1395413" cy="81915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16" name="صورة 115" descr="Clipart-Cartoon-Design-04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1208368">
            <a:off x="2384425" y="3762375"/>
            <a:ext cx="1395413" cy="81915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17" name="صورة 116" descr="Clipart-Cartoon-Design-04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1208368">
            <a:off x="2403475" y="4143375"/>
            <a:ext cx="1395413" cy="81915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19" name="صورة 118" descr="Clipart-Cartoon-Design-04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1208368">
            <a:off x="2403475" y="4524375"/>
            <a:ext cx="1395413" cy="81915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20" name="وسيلة شرح بيضاوية 119"/>
          <p:cNvSpPr/>
          <p:nvPr/>
        </p:nvSpPr>
        <p:spPr>
          <a:xfrm>
            <a:off x="5181600" y="4038600"/>
            <a:ext cx="3352800" cy="1752600"/>
          </a:xfrm>
          <a:prstGeom prst="wedgeEllipseCallout">
            <a:avLst>
              <a:gd name="adj1" fmla="val 28780"/>
              <a:gd name="adj2" fmla="val -119179"/>
            </a:avLst>
          </a:prstGeom>
          <a:solidFill>
            <a:srgbClr val="FFFF00"/>
          </a:solidFill>
          <a:ln w="38100">
            <a:solidFill>
              <a:srgbClr val="002060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عد الريش </a:t>
            </a:r>
            <a:r>
              <a:rPr lang="ar-EG" sz="4000" b="1" dirty="0" smtClean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واكتب </a:t>
            </a:r>
            <a:r>
              <a:rPr lang="ar-EG" sz="4000" b="1" dirty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عدده</a:t>
            </a:r>
            <a:endParaRPr lang="ar-SA" sz="4000" b="1" dirty="0">
              <a:ln w="1905"/>
              <a:solidFill>
                <a:srgbClr val="F3219E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SC_DUBAI" pitchFamily="2" charset="-78"/>
            </a:endParaRPr>
          </a:p>
        </p:txBody>
      </p:sp>
      <p:sp>
        <p:nvSpPr>
          <p:cNvPr id="121" name="شكل بيضاوي 120"/>
          <p:cNvSpPr/>
          <p:nvPr/>
        </p:nvSpPr>
        <p:spPr>
          <a:xfrm>
            <a:off x="-1524000" y="4800600"/>
            <a:ext cx="11430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</p:spTree>
  </p:cSld>
  <p:clrMapOvr>
    <a:masterClrMapping/>
  </p:clrMapOvr>
  <p:transition>
    <p:wheel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1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on notif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500"/>
                            </p:stCondLst>
                            <p:childTnLst>
                              <p:par>
                                <p:cTn id="5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500"/>
                            </p:stCondLst>
                            <p:childTnLst>
                              <p:par>
                                <p:cTn id="7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0"/>
                            </p:stCondLst>
                            <p:childTnLst>
                              <p:par>
                                <p:cTn id="7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1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مستطيل مستدير الزوايا 64"/>
          <p:cNvSpPr/>
          <p:nvPr/>
        </p:nvSpPr>
        <p:spPr>
          <a:xfrm>
            <a:off x="1219200" y="3200400"/>
            <a:ext cx="1752600" cy="11064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pic>
        <p:nvPicPr>
          <p:cNvPr id="66" name="صورة 65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1425566">
            <a:off x="3213214" y="312151"/>
            <a:ext cx="1531633" cy="544142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7" name="صورة 66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1425566">
            <a:off x="3213215" y="788962"/>
            <a:ext cx="1531633" cy="544146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1" name="مستطيل 70"/>
          <p:cNvSpPr/>
          <p:nvPr/>
        </p:nvSpPr>
        <p:spPr>
          <a:xfrm>
            <a:off x="1371600" y="3564652"/>
            <a:ext cx="1359677" cy="437435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EG" sz="6000" b="1" spc="5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13</a:t>
            </a:r>
            <a:endParaRPr lang="ar-SA" sz="6000" b="1" spc="5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8" name="وسيلة شرح بيضاوية 77"/>
          <p:cNvSpPr/>
          <p:nvPr/>
        </p:nvSpPr>
        <p:spPr>
          <a:xfrm>
            <a:off x="5181600" y="4038600"/>
            <a:ext cx="3352800" cy="1752600"/>
          </a:xfrm>
          <a:prstGeom prst="wedgeEllipseCallout">
            <a:avLst>
              <a:gd name="adj1" fmla="val 28780"/>
              <a:gd name="adj2" fmla="val -119179"/>
            </a:avLst>
          </a:prstGeom>
          <a:solidFill>
            <a:srgbClr val="FFFF00"/>
          </a:solidFill>
          <a:ln w="38100">
            <a:solidFill>
              <a:srgbClr val="002060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عد الريش </a:t>
            </a:r>
            <a:r>
              <a:rPr lang="ar-EG" sz="4000" b="1" dirty="0" smtClean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واكتب </a:t>
            </a:r>
            <a:r>
              <a:rPr lang="ar-EG" sz="4000" b="1" dirty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عدده</a:t>
            </a:r>
            <a:endParaRPr lang="ar-SA" sz="4000" b="1" dirty="0">
              <a:ln w="1905"/>
              <a:solidFill>
                <a:srgbClr val="F3219E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SC_DUBAI" pitchFamily="2" charset="-78"/>
            </a:endParaRPr>
          </a:p>
        </p:txBody>
      </p:sp>
      <p:sp>
        <p:nvSpPr>
          <p:cNvPr id="79" name="شكل بيضاوي 78"/>
          <p:cNvSpPr/>
          <p:nvPr/>
        </p:nvSpPr>
        <p:spPr>
          <a:xfrm>
            <a:off x="-1524000" y="4800600"/>
            <a:ext cx="11430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pic>
        <p:nvPicPr>
          <p:cNvPr id="83" name="صورة 82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1425566">
            <a:off x="3241699" y="1237436"/>
            <a:ext cx="1531633" cy="544142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4" name="صورة 83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1425566">
            <a:off x="3241700" y="1694634"/>
            <a:ext cx="1531633" cy="544146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5" name="صورة 84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1425566">
            <a:off x="3231171" y="2132223"/>
            <a:ext cx="1531633" cy="544142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6" name="صورة 85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1425566">
            <a:off x="3231172" y="2589421"/>
            <a:ext cx="1531633" cy="544146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7" name="صورة 86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1425566">
            <a:off x="3259656" y="3055351"/>
            <a:ext cx="1531633" cy="544142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8" name="صورة 87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1425566">
            <a:off x="3259657" y="3532162"/>
            <a:ext cx="1531633" cy="544146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9" name="صورة 88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1425566">
            <a:off x="3252228" y="3980634"/>
            <a:ext cx="1531633" cy="544146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0" name="صورة 89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1425566">
            <a:off x="3241699" y="4418223"/>
            <a:ext cx="1531633" cy="544142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1" name="صورة 90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1425566">
            <a:off x="3241700" y="4875421"/>
            <a:ext cx="1531633" cy="544146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2" name="صورة 91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1425566">
            <a:off x="3270184" y="5341351"/>
            <a:ext cx="1531633" cy="544142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3" name="صورة 92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1425566">
            <a:off x="3270185" y="5818162"/>
            <a:ext cx="1531633" cy="544146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wheel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7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مستطيل مستدير الزوايا 61"/>
          <p:cNvSpPr/>
          <p:nvPr/>
        </p:nvSpPr>
        <p:spPr>
          <a:xfrm>
            <a:off x="1219200" y="3200400"/>
            <a:ext cx="1752600" cy="1106488"/>
          </a:xfrm>
          <a:prstGeom prst="roundRect">
            <a:avLst/>
          </a:prstGeom>
          <a:solidFill>
            <a:srgbClr val="FFFF0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pic>
        <p:nvPicPr>
          <p:cNvPr id="63" name="صورة 62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195063">
            <a:off x="3241675" y="33338"/>
            <a:ext cx="1279525" cy="106838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65" name="مستطيل 64"/>
          <p:cNvSpPr/>
          <p:nvPr/>
        </p:nvSpPr>
        <p:spPr>
          <a:xfrm>
            <a:off x="1459723" y="3564652"/>
            <a:ext cx="1359677" cy="437435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EG" sz="6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15</a:t>
            </a:r>
            <a:endParaRPr lang="ar-SA" sz="60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7" name="وسيلة شرح بيضاوية 66"/>
          <p:cNvSpPr/>
          <p:nvPr/>
        </p:nvSpPr>
        <p:spPr>
          <a:xfrm>
            <a:off x="5181600" y="4038600"/>
            <a:ext cx="3352800" cy="1752600"/>
          </a:xfrm>
          <a:prstGeom prst="wedgeEllipseCallout">
            <a:avLst>
              <a:gd name="adj1" fmla="val 28780"/>
              <a:gd name="adj2" fmla="val -119179"/>
            </a:avLst>
          </a:prstGeom>
          <a:solidFill>
            <a:srgbClr val="FFFF00"/>
          </a:solidFill>
          <a:ln w="38100">
            <a:solidFill>
              <a:srgbClr val="002060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عد الريش </a:t>
            </a:r>
            <a:r>
              <a:rPr lang="ar-EG" sz="4000" b="1" dirty="0" smtClean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واكتب </a:t>
            </a:r>
            <a:r>
              <a:rPr lang="ar-EG" sz="4000" b="1" dirty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عدده</a:t>
            </a:r>
            <a:endParaRPr lang="ar-SA" sz="4000" b="1" dirty="0">
              <a:ln w="1905"/>
              <a:solidFill>
                <a:srgbClr val="F3219E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SC_DUBAI" pitchFamily="2" charset="-78"/>
            </a:endParaRPr>
          </a:p>
        </p:txBody>
      </p:sp>
      <p:sp>
        <p:nvSpPr>
          <p:cNvPr id="68" name="شكل بيضاوي 67"/>
          <p:cNvSpPr/>
          <p:nvPr/>
        </p:nvSpPr>
        <p:spPr>
          <a:xfrm>
            <a:off x="-1524000" y="4800600"/>
            <a:ext cx="11430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pic>
        <p:nvPicPr>
          <p:cNvPr id="124" name="صورة 123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195063">
            <a:off x="3327400" y="420688"/>
            <a:ext cx="1279525" cy="10683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5" name="صورة 124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195063">
            <a:off x="3290888" y="833438"/>
            <a:ext cx="1281112" cy="10683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6" name="صورة 125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195063">
            <a:off x="3344863" y="1214438"/>
            <a:ext cx="1279525" cy="10683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7" name="صورة 126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195063">
            <a:off x="3273425" y="1671638"/>
            <a:ext cx="1281113" cy="10683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8" name="صورة 127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195063">
            <a:off x="3359150" y="2058988"/>
            <a:ext cx="1281113" cy="10683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9" name="صورة 128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195063">
            <a:off x="3322638" y="2471738"/>
            <a:ext cx="1281112" cy="10683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0" name="صورة 129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195063">
            <a:off x="3376613" y="2852738"/>
            <a:ext cx="1279525" cy="10683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1" name="صورة 130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195063">
            <a:off x="3349625" y="3317875"/>
            <a:ext cx="1281113" cy="10683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2" name="صورة 131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195063">
            <a:off x="3435350" y="3705225"/>
            <a:ext cx="1281113" cy="10683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3" name="صورة 132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195063">
            <a:off x="3398838" y="4117975"/>
            <a:ext cx="1281112" cy="10683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4" name="صورة 133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195063">
            <a:off x="3452813" y="4498975"/>
            <a:ext cx="1279525" cy="10683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5" name="صورة 134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195063">
            <a:off x="3455988" y="4924425"/>
            <a:ext cx="1281112" cy="10683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6" name="صورة 135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195063">
            <a:off x="3421063" y="5337175"/>
            <a:ext cx="1279525" cy="10683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7" name="صورة 136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195063">
            <a:off x="3473450" y="5680075"/>
            <a:ext cx="1281113" cy="10683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wheel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مستدير الزوايا 9"/>
          <p:cNvSpPr/>
          <p:nvPr/>
        </p:nvSpPr>
        <p:spPr>
          <a:xfrm>
            <a:off x="1066800" y="3200400"/>
            <a:ext cx="1752600" cy="1106488"/>
          </a:xfrm>
          <a:prstGeom prst="roundRect">
            <a:avLst/>
          </a:prstGeom>
          <a:solidFill>
            <a:srgbClr val="00FFFF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pic>
        <p:nvPicPr>
          <p:cNvPr id="11" name="صورة 10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577793">
            <a:off x="3150926" y="129244"/>
            <a:ext cx="1591536" cy="1099087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مستطيل 11"/>
          <p:cNvSpPr/>
          <p:nvPr/>
        </p:nvSpPr>
        <p:spPr>
          <a:xfrm>
            <a:off x="1219200" y="3564652"/>
            <a:ext cx="1359677" cy="437435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EG" sz="6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17</a:t>
            </a:r>
            <a:endParaRPr lang="ar-SA" sz="60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وسيلة شرح بيضاوية 12"/>
          <p:cNvSpPr/>
          <p:nvPr/>
        </p:nvSpPr>
        <p:spPr>
          <a:xfrm>
            <a:off x="5181600" y="4038600"/>
            <a:ext cx="3352800" cy="1752600"/>
          </a:xfrm>
          <a:prstGeom prst="wedgeEllipseCallout">
            <a:avLst>
              <a:gd name="adj1" fmla="val 28780"/>
              <a:gd name="adj2" fmla="val -119179"/>
            </a:avLst>
          </a:prstGeom>
          <a:solidFill>
            <a:srgbClr val="FFFF00"/>
          </a:solidFill>
          <a:ln w="38100">
            <a:solidFill>
              <a:srgbClr val="002060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عد الريش </a:t>
            </a:r>
            <a:r>
              <a:rPr lang="ar-EG" sz="4000" b="1" dirty="0" smtClean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واكتب </a:t>
            </a:r>
            <a:r>
              <a:rPr lang="ar-EG" sz="4000" b="1" dirty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عدده</a:t>
            </a:r>
            <a:endParaRPr lang="ar-SA" sz="4000" b="1" dirty="0">
              <a:ln w="1905"/>
              <a:solidFill>
                <a:srgbClr val="F3219E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SC_DUBAI" pitchFamily="2" charset="-78"/>
            </a:endParaRPr>
          </a:p>
        </p:txBody>
      </p:sp>
      <p:sp>
        <p:nvSpPr>
          <p:cNvPr id="14" name="شكل بيضاوي 13"/>
          <p:cNvSpPr/>
          <p:nvPr/>
        </p:nvSpPr>
        <p:spPr>
          <a:xfrm>
            <a:off x="-1524000" y="4800600"/>
            <a:ext cx="11430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pic>
        <p:nvPicPr>
          <p:cNvPr id="29" name="صورة 28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577793">
            <a:off x="3159578" y="434044"/>
            <a:ext cx="1591536" cy="1099087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0" name="صورة 29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577793">
            <a:off x="3159578" y="772454"/>
            <a:ext cx="1591536" cy="1099087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1" name="صورة 30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577793">
            <a:off x="3187124" y="1106154"/>
            <a:ext cx="1591536" cy="1099087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2" name="صورة 31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577793">
            <a:off x="3195776" y="1424644"/>
            <a:ext cx="1591536" cy="1099087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3" name="صورة 32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577793">
            <a:off x="3195776" y="1785456"/>
            <a:ext cx="1591536" cy="1099087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4" name="صورة 33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577793">
            <a:off x="3187124" y="2096754"/>
            <a:ext cx="1591536" cy="1099087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5" name="صورة 34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577793">
            <a:off x="3195776" y="2415244"/>
            <a:ext cx="1591536" cy="1099087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6" name="صورة 35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577793">
            <a:off x="3195776" y="2776056"/>
            <a:ext cx="1591536" cy="1099087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7" name="صورة 36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577793">
            <a:off x="3155508" y="3141152"/>
            <a:ext cx="1591536" cy="1099087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8" name="صورة 37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577793">
            <a:off x="3164160" y="3459642"/>
            <a:ext cx="1591536" cy="1099087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9" name="صورة 38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577793">
            <a:off x="3164160" y="3820454"/>
            <a:ext cx="1591536" cy="1099087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0" name="صورة 39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577793">
            <a:off x="3191706" y="4154154"/>
            <a:ext cx="1591536" cy="1099087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1" name="صورة 40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577793">
            <a:off x="3200358" y="4472644"/>
            <a:ext cx="1591536" cy="1099087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2" name="صورة 41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577793">
            <a:off x="3200358" y="4833456"/>
            <a:ext cx="1591536" cy="1099087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3" name="صورة 42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577793">
            <a:off x="3191706" y="5144754"/>
            <a:ext cx="1591536" cy="1099087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4" name="صورة 43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577793">
            <a:off x="3200358" y="5463244"/>
            <a:ext cx="1591536" cy="1099087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wheel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وسيلة شرح بيضاوية 12"/>
          <p:cNvSpPr/>
          <p:nvPr/>
        </p:nvSpPr>
        <p:spPr>
          <a:xfrm>
            <a:off x="914400" y="2819400"/>
            <a:ext cx="5943600" cy="2362200"/>
          </a:xfrm>
          <a:prstGeom prst="wedgeEllipseCallout">
            <a:avLst>
              <a:gd name="adj1" fmla="val 28780"/>
              <a:gd name="adj2" fmla="val -119179"/>
            </a:avLst>
          </a:prstGeom>
          <a:solidFill>
            <a:srgbClr val="FFFF00"/>
          </a:solidFill>
          <a:ln w="38100">
            <a:solidFill>
              <a:srgbClr val="002060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 smtClean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ثم اسأل الطالب هل يلاحظ </a:t>
            </a:r>
            <a:r>
              <a:rPr lang="ar-EG" sz="4000" b="1" dirty="0" err="1" smtClean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نمطا؟</a:t>
            </a:r>
            <a:r>
              <a:rPr lang="ar-EG" sz="4000" b="1" dirty="0" smtClean="0">
                <a:ln w="1905"/>
                <a:solidFill>
                  <a:srgbClr val="F321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SC_DUBAI" pitchFamily="2" charset="-78"/>
              </a:rPr>
              <a:t> واطلب إليه أن يحدده ويتحدث عنه.</a:t>
            </a:r>
            <a:endParaRPr lang="ar-SA" sz="4000" b="1" dirty="0">
              <a:ln w="1905"/>
              <a:solidFill>
                <a:srgbClr val="F3219E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SC_DUBAI" pitchFamily="2" charset="-78"/>
            </a:endParaRPr>
          </a:p>
        </p:txBody>
      </p:sp>
    </p:spTree>
  </p:cSld>
  <p:clrMapOvr>
    <a:masterClrMapping/>
  </p:clrMapOvr>
  <p:transition>
    <p:wheel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شكل بيضاوي 64"/>
          <p:cNvSpPr/>
          <p:nvPr/>
        </p:nvSpPr>
        <p:spPr>
          <a:xfrm>
            <a:off x="3276600" y="5638800"/>
            <a:ext cx="1752600" cy="1030288"/>
          </a:xfrm>
          <a:prstGeom prst="ellipse">
            <a:avLst/>
          </a:prstGeom>
          <a:solidFill>
            <a:schemeClr val="bg1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pic>
        <p:nvPicPr>
          <p:cNvPr id="66" name="صورة 65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868025">
            <a:off x="3150926" y="336676"/>
            <a:ext cx="1591536" cy="916208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7" name="مستطيل 66"/>
          <p:cNvSpPr/>
          <p:nvPr/>
        </p:nvSpPr>
        <p:spPr>
          <a:xfrm>
            <a:off x="3429000" y="6003052"/>
            <a:ext cx="1359677" cy="437435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EG" sz="6000" b="1" spc="50" dirty="0">
                <a:ln w="11430"/>
                <a:solidFill>
                  <a:srgbClr val="FF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</a:t>
            </a:r>
            <a:endParaRPr lang="ar-SA" sz="6000" b="1" spc="50" dirty="0">
              <a:ln w="11430"/>
              <a:solidFill>
                <a:srgbClr val="FF6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8" name="وسيلة شرح مستطيلة مستديرة الزوايا 67"/>
          <p:cNvSpPr/>
          <p:nvPr/>
        </p:nvSpPr>
        <p:spPr>
          <a:xfrm>
            <a:off x="5334000" y="4114800"/>
            <a:ext cx="3352800" cy="1752600"/>
          </a:xfrm>
          <a:prstGeom prst="wedgeRoundRectCallout">
            <a:avLst>
              <a:gd name="adj1" fmla="val 15587"/>
              <a:gd name="adj2" fmla="val -115278"/>
              <a:gd name="adj3" fmla="val 16667"/>
            </a:avLst>
          </a:prstGeom>
          <a:solidFill>
            <a:srgbClr val="FF0066"/>
          </a:solidFill>
          <a:ln w="38100">
            <a:solidFill>
              <a:srgbClr val="002060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4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عد الخضروات </a:t>
            </a:r>
            <a:r>
              <a:rPr lang="ar-EG" sz="4400" b="1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واكتب </a:t>
            </a:r>
            <a:r>
              <a:rPr lang="ar-EG" sz="44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عددها</a:t>
            </a:r>
            <a:endParaRPr lang="ar-SA" sz="4400" b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9" name="شكل بيضاوي 68"/>
          <p:cNvSpPr/>
          <p:nvPr/>
        </p:nvSpPr>
        <p:spPr>
          <a:xfrm>
            <a:off x="-1524000" y="4800600"/>
            <a:ext cx="11430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pic>
        <p:nvPicPr>
          <p:cNvPr id="86" name="صورة 85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868025">
            <a:off x="3119851" y="969597"/>
            <a:ext cx="1591536" cy="916208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7" name="صورة 86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868025">
            <a:off x="3168288" y="1708276"/>
            <a:ext cx="1591536" cy="916208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8" name="صورة 87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868025">
            <a:off x="3137213" y="2341197"/>
            <a:ext cx="1591536" cy="916208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9" name="صورة 88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868025">
            <a:off x="3227126" y="3168757"/>
            <a:ext cx="1591536" cy="916208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0" name="صورة 89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868025">
            <a:off x="3272251" y="3930757"/>
            <a:ext cx="1591536" cy="916208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1" name="صورة 90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868025">
            <a:off x="3241176" y="4563678"/>
            <a:ext cx="1591536" cy="916208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wheel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tra_Life_Blo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شكل بيضاوي 9"/>
          <p:cNvSpPr/>
          <p:nvPr/>
        </p:nvSpPr>
        <p:spPr>
          <a:xfrm>
            <a:off x="3276600" y="5638800"/>
            <a:ext cx="1752600" cy="1030288"/>
          </a:xfrm>
          <a:prstGeom prst="ellipse">
            <a:avLst/>
          </a:prstGeom>
          <a:solidFill>
            <a:schemeClr val="tx2"/>
          </a:solidFill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pic>
        <p:nvPicPr>
          <p:cNvPr id="11" name="صورة 10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404973">
            <a:off x="3545339" y="-246767"/>
            <a:ext cx="723167" cy="13618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مستطيل 11"/>
          <p:cNvSpPr/>
          <p:nvPr/>
        </p:nvSpPr>
        <p:spPr>
          <a:xfrm>
            <a:off x="3517123" y="6003052"/>
            <a:ext cx="1359677" cy="437435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EG" sz="6000" b="1" spc="50" dirty="0">
                <a:ln w="11430"/>
                <a:solidFill>
                  <a:srgbClr val="66FF33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</a:t>
            </a:r>
            <a:endParaRPr lang="ar-SA" sz="6000" b="1" spc="50" dirty="0">
              <a:ln w="11430"/>
              <a:solidFill>
                <a:srgbClr val="66FF33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وسيلة شرح مستطيلة مستديرة الزوايا 12"/>
          <p:cNvSpPr/>
          <p:nvPr/>
        </p:nvSpPr>
        <p:spPr>
          <a:xfrm>
            <a:off x="5334000" y="4114800"/>
            <a:ext cx="3352800" cy="1752600"/>
          </a:xfrm>
          <a:prstGeom prst="wedgeRoundRectCallout">
            <a:avLst>
              <a:gd name="adj1" fmla="val 15587"/>
              <a:gd name="adj2" fmla="val -115278"/>
              <a:gd name="adj3" fmla="val 16667"/>
            </a:avLst>
          </a:prstGeom>
          <a:solidFill>
            <a:srgbClr val="FF0066"/>
          </a:solidFill>
          <a:ln w="38100">
            <a:solidFill>
              <a:srgbClr val="002060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4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عد الخضروات </a:t>
            </a:r>
            <a:r>
              <a:rPr lang="ar-EG" sz="4400" b="1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واكتب </a:t>
            </a:r>
            <a:r>
              <a:rPr lang="ar-EG" sz="44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عددها</a:t>
            </a:r>
            <a:endParaRPr lang="ar-SA" sz="4400" b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شكل بيضاوي 13"/>
          <p:cNvSpPr/>
          <p:nvPr/>
        </p:nvSpPr>
        <p:spPr>
          <a:xfrm>
            <a:off x="-1524000" y="4800600"/>
            <a:ext cx="11430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pic>
        <p:nvPicPr>
          <p:cNvPr id="21" name="صورة 20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404973">
            <a:off x="3621541" y="241655"/>
            <a:ext cx="723167" cy="13618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2" name="صورة 21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404973">
            <a:off x="3579383" y="820033"/>
            <a:ext cx="723167" cy="13618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3" name="صورة 22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404973">
            <a:off x="3655585" y="1277233"/>
            <a:ext cx="723167" cy="13618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4" name="صورة 23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404973">
            <a:off x="3621539" y="1886833"/>
            <a:ext cx="723167" cy="13618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5" name="صورة 24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404973">
            <a:off x="3697741" y="2344033"/>
            <a:ext cx="723167" cy="13618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6" name="صورة 25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404973">
            <a:off x="3655583" y="2953633"/>
            <a:ext cx="723167" cy="13618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7" name="صورة 26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404973">
            <a:off x="3731785" y="3442055"/>
            <a:ext cx="723167" cy="13618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8" name="صورة 27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404973">
            <a:off x="3731783" y="4020433"/>
            <a:ext cx="723167" cy="13618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9" name="صورة 28" descr="Clipart-Cartoon-Design-04 copy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404973">
            <a:off x="3807985" y="4508855"/>
            <a:ext cx="723167" cy="136186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wheel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500"/>
                            </p:stCondLst>
                            <p:childTnLst>
                              <p:par>
                                <p:cTn id="82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000"/>
                            </p:stCondLst>
                            <p:childTnLst>
                              <p:par>
                                <p:cTn id="9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500"/>
                            </p:stCondLst>
                            <p:childTnLst>
                              <p:par>
                                <p:cTn id="104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6416</TotalTime>
  <Words>121</Words>
  <Application>Microsoft Office PowerPoint</Application>
  <PresentationFormat>عرض على الشاشة (3:4)‏</PresentationFormat>
  <Paragraphs>27</Paragraphs>
  <Slides>13</Slides>
  <Notes>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سمة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رياضة 1ب ف 1</dc:title>
  <dc:subject>أحل المسألة</dc:subject>
  <dc:creator>أ/ بندر الحازمي</dc:creator>
  <cp:keywords>حقيبة إنجاز المعلم والمعلمة</cp:keywords>
  <cp:lastModifiedBy>toshiba</cp:lastModifiedBy>
  <cp:revision>426</cp:revision>
  <dcterms:created xsi:type="dcterms:W3CDTF">2009-07-10T10:51:31Z</dcterms:created>
  <dcterms:modified xsi:type="dcterms:W3CDTF">2014-07-03T12:48:24Z</dcterms:modified>
</cp:coreProperties>
</file>