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Layouts/slideLayout13.xml" ContentType="application/vnd.openxmlformats-officedocument.presentationml.slideLayout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slides/slide4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Default Extension="emf" ContentType="image/x-emf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96" r:id="rId1"/>
  </p:sldMasterIdLst>
  <p:sldIdLst>
    <p:sldId id="308" r:id="rId2"/>
    <p:sldId id="310" r:id="rId3"/>
    <p:sldId id="286" r:id="rId4"/>
    <p:sldId id="289" r:id="rId5"/>
    <p:sldId id="363" r:id="rId6"/>
    <p:sldId id="338" r:id="rId7"/>
    <p:sldId id="339" r:id="rId8"/>
    <p:sldId id="340" r:id="rId9"/>
    <p:sldId id="364" r:id="rId10"/>
    <p:sldId id="341" r:id="rId11"/>
    <p:sldId id="349" r:id="rId12"/>
    <p:sldId id="342" r:id="rId13"/>
    <p:sldId id="343" r:id="rId14"/>
    <p:sldId id="365" r:id="rId15"/>
    <p:sldId id="366" r:id="rId16"/>
    <p:sldId id="348" r:id="rId17"/>
    <p:sldId id="350" r:id="rId18"/>
    <p:sldId id="367" r:id="rId19"/>
    <p:sldId id="351" r:id="rId20"/>
    <p:sldId id="360" r:id="rId21"/>
    <p:sldId id="352" r:id="rId22"/>
    <p:sldId id="353" r:id="rId23"/>
    <p:sldId id="368" r:id="rId24"/>
    <p:sldId id="354" r:id="rId25"/>
    <p:sldId id="369" r:id="rId26"/>
    <p:sldId id="355" r:id="rId27"/>
    <p:sldId id="361" r:id="rId28"/>
    <p:sldId id="370" r:id="rId29"/>
    <p:sldId id="371" r:id="rId30"/>
    <p:sldId id="357" r:id="rId31"/>
    <p:sldId id="372" r:id="rId32"/>
    <p:sldId id="358" r:id="rId33"/>
    <p:sldId id="359" r:id="rId34"/>
    <p:sldId id="373" r:id="rId35"/>
    <p:sldId id="375" r:id="rId36"/>
    <p:sldId id="376" r:id="rId37"/>
    <p:sldId id="374" r:id="rId38"/>
    <p:sldId id="377" r:id="rId39"/>
    <p:sldId id="378" r:id="rId40"/>
    <p:sldId id="379" r:id="rId41"/>
    <p:sldId id="380" r:id="rId42"/>
    <p:sldId id="381" r:id="rId43"/>
  </p:sldIdLst>
  <p:sldSz cx="9144000" cy="6858000" type="screen4x3"/>
  <p:notesSz cx="6858000" cy="9144000"/>
  <p:defaultTextStyle>
    <a:defPPr>
      <a:defRPr lang="ar-SA"/>
    </a:defPPr>
    <a:lvl1pPr algn="r" rtl="1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1pPr>
    <a:lvl2pPr marL="457200" algn="r" rtl="1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2pPr>
    <a:lvl3pPr marL="914400" algn="r" rtl="1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3pPr>
    <a:lvl4pPr marL="1371600" algn="r" rtl="1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4pPr>
    <a:lvl5pPr marL="1828800" algn="r" rtl="1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5pPr>
    <a:lvl6pPr marL="2286000" algn="r" defTabSz="914400" rtl="1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6pPr>
    <a:lvl7pPr marL="2743200" algn="r" defTabSz="914400" rtl="1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7pPr>
    <a:lvl8pPr marL="3200400" algn="r" defTabSz="914400" rtl="1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8pPr>
    <a:lvl9pPr marL="3657600" algn="r" defTabSz="914400" rtl="1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00FF"/>
    <a:srgbClr val="0000FF"/>
    <a:srgbClr val="FF9933"/>
    <a:srgbClr val="FF0066"/>
    <a:srgbClr val="66FF66"/>
    <a:srgbClr val="FF3399"/>
    <a:srgbClr val="FF66CC"/>
    <a:srgbClr val="EB4815"/>
    <a:srgbClr val="BF8C41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نمط متوسط 2 - تميي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16DA210-FB5B-4158-B5E0-FEB733F419BA}" styleName="النمط الفاتح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775DCB02-9BB8-47FD-8907-85C794F793BA}" styleName="نمط ذو سمات 1 - تمييز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8A107856-5554-42FB-B03E-39F5DBC370BA}" styleName="نمط متوسط 4 - تمييز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84380"/>
    <p:restoredTop sz="94660"/>
  </p:normalViewPr>
  <p:slideViewPr>
    <p:cSldViewPr>
      <p:cViewPr varScale="1">
        <p:scale>
          <a:sx n="89" d="100"/>
          <a:sy n="89" d="100"/>
        </p:scale>
        <p:origin x="-39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2.wav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1.wav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2.wav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3.wav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4.wav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3.wav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4.wav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5.wav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6.wav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7.wav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8.wav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9.wav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0.wav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478463" y="0"/>
            <a:ext cx="3665537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292" name="Rectangle 4"/>
          <p:cNvSpPr>
            <a:spLocks noGrp="1" noChangeArrowheads="1"/>
          </p:cNvSpPr>
          <p:nvPr>
            <p:ph type="ctrTitle"/>
          </p:nvPr>
        </p:nvSpPr>
        <p:spPr>
          <a:xfrm>
            <a:off x="685800" y="2130425"/>
            <a:ext cx="6946900" cy="1470025"/>
          </a:xfrm>
        </p:spPr>
        <p:txBody>
          <a:bodyPr/>
          <a:lstStyle>
            <a:lvl1pPr>
              <a:defRPr/>
            </a:lvl1pPr>
          </a:lstStyle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12293" name="Rectangle 5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5684838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ar-SA" smtClean="0"/>
              <a:t>انقر لتحرير نمط العنوان الثانوي الرئيسي</a:t>
            </a:r>
            <a:endParaRPr lang="en-US"/>
          </a:p>
        </p:txBody>
      </p:sp>
    </p:spTree>
  </p:cSld>
  <p:clrMapOvr>
    <a:masterClrMapping/>
  </p:clrMapOvr>
  <p:transition spd="med">
    <p:dissolve/>
    <p:sndAc>
      <p:stSnd>
        <p:snd r:embed="rId1" name="coin.wav" builtIn="1"/>
      </p:stSnd>
    </p:sndAc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</p:spTree>
  </p:cSld>
  <p:clrMapOvr>
    <a:masterClrMapping/>
  </p:clrMapOvr>
  <p:transition spd="med">
    <p:dissolve/>
    <p:sndAc>
      <p:stSnd>
        <p:snd r:embed="rId1" name="coin.wav" builtIn="1"/>
      </p:stSnd>
    </p:sndAc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</p:spTree>
  </p:cSld>
  <p:clrMapOvr>
    <a:masterClrMapping/>
  </p:clrMapOvr>
  <p:transition spd="med">
    <p:dissolve/>
    <p:sndAc>
      <p:stSnd>
        <p:snd r:embed="rId1" name="coin.wav" builtIn="1"/>
      </p:stSnd>
    </p:sndAc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عنوان وجدو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جدول 2"/>
          <p:cNvSpPr>
            <a:spLocks noGrp="1"/>
          </p:cNvSpPr>
          <p:nvPr>
            <p:ph type="tbl" idx="1"/>
          </p:nvPr>
        </p:nvSpPr>
        <p:spPr>
          <a:xfrm>
            <a:off x="685800" y="1981200"/>
            <a:ext cx="7772400" cy="4114800"/>
          </a:xfrm>
        </p:spPr>
        <p:txBody>
          <a:bodyPr/>
          <a:lstStyle/>
          <a:p>
            <a:pPr lvl="0"/>
            <a:r>
              <a:rPr lang="ar-SA" noProof="0" smtClean="0"/>
              <a:t>انقر فوق الرمز لإضافة جدول</a:t>
            </a:r>
            <a:endParaRPr lang="ar-SA" noProof="0"/>
          </a:p>
        </p:txBody>
      </p:sp>
    </p:spTree>
  </p:cSld>
  <p:clrMapOvr>
    <a:masterClrMapping/>
  </p:clrMapOvr>
  <p:transition spd="med">
    <p:dissolve/>
    <p:sndAc>
      <p:stSnd>
        <p:snd r:embed="rId1" name="coin.wav" builtIn="1"/>
      </p:stSnd>
    </p:sndAc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عنوان، ونص،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</p:spTree>
  </p:cSld>
  <p:clrMapOvr>
    <a:masterClrMapping/>
  </p:clrMapOvr>
  <p:transition spd="med">
    <p:dissolve/>
    <p:sndAc>
      <p:stSnd>
        <p:snd r:embed="rId1" name="coin.wav" builtIn="1"/>
      </p:stSnd>
    </p:sndAc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</p:spTree>
  </p:cSld>
  <p:clrMapOvr>
    <a:masterClrMapping/>
  </p:clrMapOvr>
  <p:transition spd="med">
    <p:dissolve/>
    <p:sndAc>
      <p:stSnd>
        <p:snd r:embed="rId1" name="coin.wav" builtIn="1"/>
      </p:stSnd>
    </p:sndAc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</p:spTree>
  </p:cSld>
  <p:clrMapOvr>
    <a:masterClrMapping/>
  </p:clrMapOvr>
  <p:transition spd="med">
    <p:dissolve/>
    <p:sndAc>
      <p:stSnd>
        <p:snd r:embed="rId1" name="coin.wav" builtIn="1"/>
      </p:stSnd>
    </p:sndAc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</p:spTree>
  </p:cSld>
  <p:clrMapOvr>
    <a:masterClrMapping/>
  </p:clrMapOvr>
  <p:transition spd="med">
    <p:dissolve/>
    <p:sndAc>
      <p:stSnd>
        <p:snd r:embed="rId1" name="coin.wav" builtIn="1"/>
      </p:stSnd>
    </p:sndAc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5" name="عنصر نائب للنص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6" name="عنصر نائب للمحتوى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</p:spTree>
  </p:cSld>
  <p:clrMapOvr>
    <a:masterClrMapping/>
  </p:clrMapOvr>
  <p:transition spd="med">
    <p:dissolve/>
    <p:sndAc>
      <p:stSnd>
        <p:snd r:embed="rId1" name="coin.wav" builtIn="1"/>
      </p:stSnd>
    </p:sndAc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</p:spTree>
  </p:cSld>
  <p:clrMapOvr>
    <a:masterClrMapping/>
  </p:clrMapOvr>
  <p:transition spd="med">
    <p:dissolve/>
    <p:sndAc>
      <p:stSnd>
        <p:snd r:embed="rId1" name="coin.wav" builtIn="1"/>
      </p:stSnd>
    </p:sndAc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>
    <p:dissolve/>
    <p:sndAc>
      <p:stSnd>
        <p:snd r:embed="rId1" name="coin.wav" builtIn="1"/>
      </p:stSnd>
    </p:sndAc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</p:spTree>
  </p:cSld>
  <p:clrMapOvr>
    <a:masterClrMapping/>
  </p:clrMapOvr>
  <p:transition spd="med">
    <p:dissolve/>
    <p:sndAc>
      <p:stSnd>
        <p:snd r:embed="rId1" name="coin.wav" builtIn="1"/>
      </p:stSnd>
    </p:sndAc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صورة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ar-SA" noProof="0" smtClean="0"/>
              <a:t>انقر فوق الرمز لإضافة صورة</a:t>
            </a:r>
            <a:endParaRPr lang="ar-SA" noProof="0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</p:spTree>
  </p:cSld>
  <p:clrMapOvr>
    <a:masterClrMapping/>
  </p:clrMapOvr>
  <p:transition spd="med">
    <p:dissolve/>
    <p:sndAc>
      <p:stSnd>
        <p:snd r:embed="rId1" name="coin.wav" builtIn="1"/>
      </p:stSnd>
    </p:sndAc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2.jpe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audio" Target="../media/audio1.wav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12"/>
          <p:cNvPicPr>
            <a:picLocks noChangeAspect="1" noChangeArrowheads="1"/>
          </p:cNvPicPr>
          <p:nvPr/>
        </p:nvPicPr>
        <p:blipFill>
          <a:blip r:embed="rId16"/>
          <a:srcRect/>
          <a:stretch>
            <a:fillRect/>
          </a:stretch>
        </p:blipFill>
        <p:spPr bwMode="auto">
          <a:xfrm>
            <a:off x="7615238" y="0"/>
            <a:ext cx="1524000" cy="1317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13"/>
          <p:cNvPicPr>
            <a:picLocks noChangeAspect="1" noChangeArrowheads="1"/>
          </p:cNvPicPr>
          <p:nvPr/>
        </p:nvPicPr>
        <p:blipFill>
          <a:blip r:embed="rId17" cstate="print"/>
          <a:srcRect/>
          <a:stretch>
            <a:fillRect/>
          </a:stretch>
        </p:blipFill>
        <p:spPr bwMode="auto">
          <a:xfrm>
            <a:off x="7620000" y="5757863"/>
            <a:ext cx="1524000" cy="1100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8" name="Rectangle 8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ar-SA" smtClean="0"/>
              <a:t>انقر لتحرير نمط العنوان الرئيسي</a:t>
            </a:r>
          </a:p>
        </p:txBody>
      </p:sp>
      <p:sp>
        <p:nvSpPr>
          <p:cNvPr id="1029" name="Rectangle 9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</a:p>
        </p:txBody>
      </p:sp>
      <p:sp>
        <p:nvSpPr>
          <p:cNvPr id="1035" name="Text Box 11"/>
          <p:cNvSpPr txBox="1">
            <a:spLocks noChangeArrowheads="1"/>
          </p:cNvSpPr>
          <p:nvPr/>
        </p:nvSpPr>
        <p:spPr bwMode="auto">
          <a:xfrm>
            <a:off x="8077200" y="6172200"/>
            <a:ext cx="336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>
                <a:latin typeface="+mn-lt"/>
                <a:cs typeface="+mn-cs"/>
              </a:rPr>
              <a:t>#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1" r:id="rId1"/>
    <p:sldLayoutId id="2147483739" r:id="rId2"/>
    <p:sldLayoutId id="2147483740" r:id="rId3"/>
    <p:sldLayoutId id="2147483741" r:id="rId4"/>
    <p:sldLayoutId id="2147483742" r:id="rId5"/>
    <p:sldLayoutId id="2147483743" r:id="rId6"/>
    <p:sldLayoutId id="2147483744" r:id="rId7"/>
    <p:sldLayoutId id="2147483745" r:id="rId8"/>
    <p:sldLayoutId id="2147483746" r:id="rId9"/>
    <p:sldLayoutId id="2147483747" r:id="rId10"/>
    <p:sldLayoutId id="2147483748" r:id="rId11"/>
    <p:sldLayoutId id="2147483749" r:id="rId12"/>
    <p:sldLayoutId id="2147483750" r:id="rId13"/>
  </p:sldLayoutIdLst>
  <p:transition spd="med">
    <p:dissolve/>
    <p:sndAc>
      <p:stSnd>
        <p:snd r:embed="rId15" name="coin.wav" builtIn="1"/>
      </p:stSnd>
    </p:sndAc>
  </p:transition>
  <p:timing>
    <p:tnLst>
      <p:par>
        <p:cTn id="1" dur="indefinite" restart="never" nodeType="tmRoot"/>
      </p:par>
    </p:tnLst>
  </p:timing>
  <p:txStyles>
    <p:titleStyle>
      <a:lvl1pPr algn="ctr" rtl="1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Arial" charset="0"/>
        </a:defRPr>
      </a:lvl1pPr>
      <a:lvl2pPr algn="ctr" rtl="1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34" charset="0"/>
          <a:cs typeface="Arial" charset="0"/>
        </a:defRPr>
      </a:lvl2pPr>
      <a:lvl3pPr algn="ctr" rtl="1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34" charset="0"/>
          <a:cs typeface="Arial" charset="0"/>
        </a:defRPr>
      </a:lvl3pPr>
      <a:lvl4pPr algn="ctr" rtl="1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34" charset="0"/>
          <a:cs typeface="Arial" charset="0"/>
        </a:defRPr>
      </a:lvl4pPr>
      <a:lvl5pPr algn="ctr" rtl="1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34" charset="0"/>
          <a:cs typeface="Arial" charset="0"/>
        </a:defRPr>
      </a:lvl5pPr>
      <a:lvl6pPr marL="457200" algn="ctr" rtl="1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34" charset="0"/>
        </a:defRPr>
      </a:lvl6pPr>
      <a:lvl7pPr marL="914400" algn="ctr" rtl="1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34" charset="0"/>
        </a:defRPr>
      </a:lvl7pPr>
      <a:lvl8pPr marL="1371600" algn="ctr" rtl="1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34" charset="0"/>
        </a:defRPr>
      </a:lvl8pPr>
      <a:lvl9pPr marL="1828800" algn="ctr" rtl="1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34" charset="0"/>
        </a:defRPr>
      </a:lvl9pPr>
    </p:titleStyle>
    <p:bodyStyle>
      <a:lvl1pPr marL="342900" indent="-342900" algn="r" rtl="1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Arial" charset="0"/>
        </a:defRPr>
      </a:lvl1pPr>
      <a:lvl2pPr marL="742950" indent="-285750" algn="r" rtl="1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Arial" charset="0"/>
        </a:defRPr>
      </a:lvl2pPr>
      <a:lvl3pPr marL="1143000" indent="-228600" algn="r" rtl="1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Arial" charset="0"/>
        </a:defRPr>
      </a:lvl3pPr>
      <a:lvl4pPr marL="1600200" indent="-228600" algn="r" rtl="1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Arial" charset="0"/>
        </a:defRPr>
      </a:lvl4pPr>
      <a:lvl5pPr marL="2057400" indent="-228600" algn="r" rtl="1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Arial" charset="0"/>
        </a:defRPr>
      </a:lvl5pPr>
      <a:lvl6pPr marL="2514600" indent="-228600" algn="r" rtl="1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r" rtl="1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r" rtl="1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r" rtl="1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ar-SA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audio" Target="../media/audio15.wav"/><Relationship Id="rId2" Type="http://schemas.openxmlformats.org/officeDocument/2006/relationships/audio" Target="../media/audio8.wav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audio" Target="../media/audio24.wav"/><Relationship Id="rId2" Type="http://schemas.openxmlformats.org/officeDocument/2006/relationships/audio" Target="../media/audio8.wav"/><Relationship Id="rId1" Type="http://schemas.openxmlformats.org/officeDocument/2006/relationships/slideLayout" Target="../slideLayouts/slideLayout7.xml"/><Relationship Id="rId4" Type="http://schemas.openxmlformats.org/officeDocument/2006/relationships/audio" Target="../media/audio28.wav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audio" Target="../media/audio29.wav"/><Relationship Id="rId2" Type="http://schemas.openxmlformats.org/officeDocument/2006/relationships/audio" Target="../media/audio8.wav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audio" Target="../media/audio30.wav"/><Relationship Id="rId2" Type="http://schemas.openxmlformats.org/officeDocument/2006/relationships/audio" Target="../media/audio8.wav"/><Relationship Id="rId1" Type="http://schemas.openxmlformats.org/officeDocument/2006/relationships/slideLayout" Target="../slideLayouts/slideLayout7.xml"/><Relationship Id="rId5" Type="http://schemas.openxmlformats.org/officeDocument/2006/relationships/audio" Target="../media/audio32.wav"/><Relationship Id="rId4" Type="http://schemas.openxmlformats.org/officeDocument/2006/relationships/audio" Target="../media/audio31.wav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audio" Target="../media/audio33.wav"/><Relationship Id="rId2" Type="http://schemas.openxmlformats.org/officeDocument/2006/relationships/audio" Target="../media/audio8.wav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audio" Target="../media/audio20.wav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audio" Target="../media/audio33.wav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2.xml"/><Relationship Id="rId4" Type="http://schemas.openxmlformats.org/officeDocument/2006/relationships/audio" Target="../media/audio20.wav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audio" Target="../media/audio34.wav"/><Relationship Id="rId2" Type="http://schemas.openxmlformats.org/officeDocument/2006/relationships/audio" Target="../media/audio8.wav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audio" Target="../media/audio17.wav"/><Relationship Id="rId2" Type="http://schemas.openxmlformats.org/officeDocument/2006/relationships/audio" Target="../media/audio8.wav"/><Relationship Id="rId1" Type="http://schemas.openxmlformats.org/officeDocument/2006/relationships/slideLayout" Target="../slideLayouts/slideLayout7.xml"/><Relationship Id="rId5" Type="http://schemas.openxmlformats.org/officeDocument/2006/relationships/audio" Target="../media/audio28.wav"/><Relationship Id="rId4" Type="http://schemas.openxmlformats.org/officeDocument/2006/relationships/audio" Target="../media/audio35.wav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audio" Target="../media/audio17.wav"/><Relationship Id="rId2" Type="http://schemas.openxmlformats.org/officeDocument/2006/relationships/audio" Target="../media/audio8.wav"/><Relationship Id="rId1" Type="http://schemas.openxmlformats.org/officeDocument/2006/relationships/slideLayout" Target="../slideLayouts/slideLayout7.xml"/><Relationship Id="rId4" Type="http://schemas.openxmlformats.org/officeDocument/2006/relationships/audio" Target="../media/audio28.wav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audio" Target="../media/audio16.wav"/><Relationship Id="rId2" Type="http://schemas.openxmlformats.org/officeDocument/2006/relationships/audio" Target="../media/audio8.wav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audio" Target="../media/audio16.wav"/><Relationship Id="rId2" Type="http://schemas.openxmlformats.org/officeDocument/2006/relationships/audio" Target="../media/audio8.wav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audio" Target="../media/audio15.wav"/><Relationship Id="rId2" Type="http://schemas.openxmlformats.org/officeDocument/2006/relationships/audio" Target="../media/audio8.wav"/><Relationship Id="rId1" Type="http://schemas.openxmlformats.org/officeDocument/2006/relationships/slideLayout" Target="../slideLayouts/slideLayout7.xml"/><Relationship Id="rId4" Type="http://schemas.openxmlformats.org/officeDocument/2006/relationships/audio" Target="../media/audio36.wav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audio" Target="../media/audio22.wav"/><Relationship Id="rId2" Type="http://schemas.openxmlformats.org/officeDocument/2006/relationships/audio" Target="../media/audio8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audio" Target="../media/audio19.wav"/><Relationship Id="rId4" Type="http://schemas.openxmlformats.org/officeDocument/2006/relationships/audio" Target="../media/audio21.wav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audio" Target="../media/audio15.wav"/><Relationship Id="rId7" Type="http://schemas.openxmlformats.org/officeDocument/2006/relationships/image" Target="../media/image6.emf"/><Relationship Id="rId2" Type="http://schemas.openxmlformats.org/officeDocument/2006/relationships/audio" Target="../media/audio8.wav"/><Relationship Id="rId1" Type="http://schemas.openxmlformats.org/officeDocument/2006/relationships/slideLayout" Target="../slideLayouts/slideLayout7.xml"/><Relationship Id="rId6" Type="http://schemas.openxmlformats.org/officeDocument/2006/relationships/audio" Target="../media/audio38.wav"/><Relationship Id="rId5" Type="http://schemas.openxmlformats.org/officeDocument/2006/relationships/audio" Target="../media/audio23.wav"/><Relationship Id="rId4" Type="http://schemas.openxmlformats.org/officeDocument/2006/relationships/audio" Target="../media/audio37.wav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audio" Target="../media/audio17.wav"/><Relationship Id="rId2" Type="http://schemas.openxmlformats.org/officeDocument/2006/relationships/audio" Target="../media/audio8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emf"/><Relationship Id="rId5" Type="http://schemas.openxmlformats.org/officeDocument/2006/relationships/audio" Target="../media/audio38.wav"/><Relationship Id="rId4" Type="http://schemas.openxmlformats.org/officeDocument/2006/relationships/audio" Target="../media/audio21.wav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audio" Target="../media/audio34.wav"/><Relationship Id="rId2" Type="http://schemas.openxmlformats.org/officeDocument/2006/relationships/audio" Target="../media/audio8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emf"/><Relationship Id="rId5" Type="http://schemas.openxmlformats.org/officeDocument/2006/relationships/audio" Target="../media/audio22.wav"/><Relationship Id="rId4" Type="http://schemas.openxmlformats.org/officeDocument/2006/relationships/audio" Target="../media/audio20.wav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audio" Target="../media/audio22.wav"/><Relationship Id="rId2" Type="http://schemas.openxmlformats.org/officeDocument/2006/relationships/audio" Target="../media/audio8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emf"/><Relationship Id="rId5" Type="http://schemas.openxmlformats.org/officeDocument/2006/relationships/audio" Target="../media/audio21.wav"/><Relationship Id="rId4" Type="http://schemas.openxmlformats.org/officeDocument/2006/relationships/audio" Target="../media/audio38.wav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audio" Target="../media/audio21.wav"/><Relationship Id="rId2" Type="http://schemas.openxmlformats.org/officeDocument/2006/relationships/audio" Target="../media/audio8.wav"/><Relationship Id="rId1" Type="http://schemas.openxmlformats.org/officeDocument/2006/relationships/slideLayout" Target="../slideLayouts/slideLayout7.xml"/><Relationship Id="rId4" Type="http://schemas.openxmlformats.org/officeDocument/2006/relationships/audio" Target="../media/audio28.wav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audio" Target="../media/audio22.wav"/><Relationship Id="rId2" Type="http://schemas.openxmlformats.org/officeDocument/2006/relationships/audio" Target="../media/audio8.wav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audio" Target="../media/audio21.wav"/><Relationship Id="rId2" Type="http://schemas.openxmlformats.org/officeDocument/2006/relationships/audio" Target="../media/audio8.wav"/><Relationship Id="rId1" Type="http://schemas.openxmlformats.org/officeDocument/2006/relationships/slideLayout" Target="../slideLayouts/slideLayout7.xml"/><Relationship Id="rId4" Type="http://schemas.openxmlformats.org/officeDocument/2006/relationships/audio" Target="../media/audio28.wav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audio" Target="../media/audio17.wav"/><Relationship Id="rId2" Type="http://schemas.openxmlformats.org/officeDocument/2006/relationships/audio" Target="../media/audio8.wav"/><Relationship Id="rId1" Type="http://schemas.openxmlformats.org/officeDocument/2006/relationships/slideLayout" Target="../slideLayouts/slideLayout7.xml"/><Relationship Id="rId5" Type="http://schemas.openxmlformats.org/officeDocument/2006/relationships/audio" Target="../media/audio38.wav"/><Relationship Id="rId4" Type="http://schemas.openxmlformats.org/officeDocument/2006/relationships/audio" Target="../media/audio18.wav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audio" Target="../media/audio17.wav"/><Relationship Id="rId2" Type="http://schemas.openxmlformats.org/officeDocument/2006/relationships/audio" Target="../media/audio8.wav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audio" Target="../media/audio24.wav"/><Relationship Id="rId2" Type="http://schemas.openxmlformats.org/officeDocument/2006/relationships/audio" Target="../media/audio8.wav"/><Relationship Id="rId1" Type="http://schemas.openxmlformats.org/officeDocument/2006/relationships/slideLayout" Target="../slideLayouts/slideLayout7.xml"/><Relationship Id="rId4" Type="http://schemas.openxmlformats.org/officeDocument/2006/relationships/audio" Target="../media/audio33.wav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audio" Target="../media/audio17.wav"/><Relationship Id="rId2" Type="http://schemas.openxmlformats.org/officeDocument/2006/relationships/audio" Target="../media/audio8.wav"/><Relationship Id="rId1" Type="http://schemas.openxmlformats.org/officeDocument/2006/relationships/slideLayout" Target="../slideLayouts/slideLayout7.xml"/><Relationship Id="rId5" Type="http://schemas.openxmlformats.org/officeDocument/2006/relationships/audio" Target="../media/audio38.wav"/><Relationship Id="rId4" Type="http://schemas.openxmlformats.org/officeDocument/2006/relationships/audio" Target="../media/audio18.wav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audio" Target="../media/audio39.wav"/><Relationship Id="rId2" Type="http://schemas.openxmlformats.org/officeDocument/2006/relationships/audio" Target="../media/audio8.wav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emf"/><Relationship Id="rId4" Type="http://schemas.openxmlformats.org/officeDocument/2006/relationships/image" Target="../media/image8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audio" Target="../media/audio24.wav"/><Relationship Id="rId2" Type="http://schemas.openxmlformats.org/officeDocument/2006/relationships/audio" Target="../media/audio8.wav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jpeg"/><Relationship Id="rId4" Type="http://schemas.openxmlformats.org/officeDocument/2006/relationships/audio" Target="../media/audio21.wav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audio" Target="../media/audio21.wav"/><Relationship Id="rId7" Type="http://schemas.openxmlformats.org/officeDocument/2006/relationships/image" Target="../media/image11.png"/><Relationship Id="rId2" Type="http://schemas.openxmlformats.org/officeDocument/2006/relationships/audio" Target="../media/audio8.wav"/><Relationship Id="rId1" Type="http://schemas.openxmlformats.org/officeDocument/2006/relationships/slideLayout" Target="../slideLayouts/slideLayout7.xml"/><Relationship Id="rId6" Type="http://schemas.openxmlformats.org/officeDocument/2006/relationships/audio" Target="../media/audio40.wav"/><Relationship Id="rId5" Type="http://schemas.openxmlformats.org/officeDocument/2006/relationships/audio" Target="../media/audio38.wav"/><Relationship Id="rId4" Type="http://schemas.openxmlformats.org/officeDocument/2006/relationships/audio" Target="../media/audio22.wav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audio" Target="../media/audio22.wav"/><Relationship Id="rId2" Type="http://schemas.openxmlformats.org/officeDocument/2006/relationships/audio" Target="../media/audio8.wav"/><Relationship Id="rId1" Type="http://schemas.openxmlformats.org/officeDocument/2006/relationships/slideLayout" Target="../slideLayouts/slideLayout7.xml"/><Relationship Id="rId5" Type="http://schemas.openxmlformats.org/officeDocument/2006/relationships/audio" Target="../media/audio41.wav"/><Relationship Id="rId4" Type="http://schemas.openxmlformats.org/officeDocument/2006/relationships/audio" Target="../media/audio40.wav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audio" Target="../media/audio22.wav"/><Relationship Id="rId2" Type="http://schemas.openxmlformats.org/officeDocument/2006/relationships/audio" Target="../media/audio8.wav"/><Relationship Id="rId1" Type="http://schemas.openxmlformats.org/officeDocument/2006/relationships/slideLayout" Target="../slideLayouts/slideLayout7.xml"/><Relationship Id="rId5" Type="http://schemas.openxmlformats.org/officeDocument/2006/relationships/audio" Target="../media/audio41.wav"/><Relationship Id="rId4" Type="http://schemas.openxmlformats.org/officeDocument/2006/relationships/audio" Target="../media/audio40.wav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audio" Target="../media/audio42.wav"/><Relationship Id="rId2" Type="http://schemas.openxmlformats.org/officeDocument/2006/relationships/audio" Target="../media/audio8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jpe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audio" Target="../media/audio24.wav"/><Relationship Id="rId2" Type="http://schemas.openxmlformats.org/officeDocument/2006/relationships/audio" Target="../media/audio8.wav"/><Relationship Id="rId1" Type="http://schemas.openxmlformats.org/officeDocument/2006/relationships/slideLayout" Target="../slideLayouts/slideLayout7.xml"/><Relationship Id="rId4" Type="http://schemas.openxmlformats.org/officeDocument/2006/relationships/audio" Target="../media/audio22.wav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audio" Target="../media/audio43.wav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2.xml"/><Relationship Id="rId4" Type="http://schemas.openxmlformats.org/officeDocument/2006/relationships/audio" Target="../media/audio44.wav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audio" Target="../media/audio18.wav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audio" Target="../media/audio20.wav"/><Relationship Id="rId4" Type="http://schemas.openxmlformats.org/officeDocument/2006/relationships/audio" Target="../media/audio19.wav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audio" Target="../media/audio43.wav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2.xml"/><Relationship Id="rId4" Type="http://schemas.openxmlformats.org/officeDocument/2006/relationships/audio" Target="../media/audio44.wav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audio" Target="../media/audio43.wav"/><Relationship Id="rId2" Type="http://schemas.openxmlformats.org/officeDocument/2006/relationships/audio" Target="../media/audio8.wav"/><Relationship Id="rId1" Type="http://schemas.openxmlformats.org/officeDocument/2006/relationships/slideLayout" Target="../slideLayouts/slideLayout7.xml"/><Relationship Id="rId5" Type="http://schemas.openxmlformats.org/officeDocument/2006/relationships/audio" Target="../media/audio44.wav"/><Relationship Id="rId4" Type="http://schemas.openxmlformats.org/officeDocument/2006/relationships/audio" Target="../media/audio38.wav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audio" Target="../media/audio24.wav"/><Relationship Id="rId2" Type="http://schemas.openxmlformats.org/officeDocument/2006/relationships/audio" Target="../media/audio8.wav"/><Relationship Id="rId1" Type="http://schemas.openxmlformats.org/officeDocument/2006/relationships/slideLayout" Target="../slideLayouts/slideLayout7.xml"/><Relationship Id="rId5" Type="http://schemas.openxmlformats.org/officeDocument/2006/relationships/audio" Target="../media/audio42.wav"/><Relationship Id="rId4" Type="http://schemas.openxmlformats.org/officeDocument/2006/relationships/audio" Target="../media/audio28.wav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audio" Target="../media/audio20.wav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audio" Target="../media/audio21.wav"/><Relationship Id="rId2" Type="http://schemas.openxmlformats.org/officeDocument/2006/relationships/audio" Target="../media/audio8.wav"/><Relationship Id="rId1" Type="http://schemas.openxmlformats.org/officeDocument/2006/relationships/slideLayout" Target="../slideLayouts/slideLayout7.xml"/><Relationship Id="rId5" Type="http://schemas.openxmlformats.org/officeDocument/2006/relationships/audio" Target="../media/audio23.wav"/><Relationship Id="rId4" Type="http://schemas.openxmlformats.org/officeDocument/2006/relationships/audio" Target="../media/audio22.wav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audio" Target="../media/audio24.wav"/><Relationship Id="rId2" Type="http://schemas.openxmlformats.org/officeDocument/2006/relationships/audio" Target="../media/audio8.wav"/><Relationship Id="rId1" Type="http://schemas.openxmlformats.org/officeDocument/2006/relationships/slideLayout" Target="../slideLayouts/slideLayout7.xml"/><Relationship Id="rId4" Type="http://schemas.openxmlformats.org/officeDocument/2006/relationships/audio" Target="../media/audio25.wav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audio" Target="../media/audio26.wav"/><Relationship Id="rId2" Type="http://schemas.openxmlformats.org/officeDocument/2006/relationships/audio" Target="../media/audio8.wav"/><Relationship Id="rId1" Type="http://schemas.openxmlformats.org/officeDocument/2006/relationships/slideLayout" Target="../slideLayouts/slideLayout7.xml"/><Relationship Id="rId4" Type="http://schemas.openxmlformats.org/officeDocument/2006/relationships/audio" Target="../media/audio27.wav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audio" Target="../media/audio20.wav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لبة 2"/>
          <p:cNvSpPr/>
          <p:nvPr/>
        </p:nvSpPr>
        <p:spPr bwMode="auto">
          <a:xfrm>
            <a:off x="1428750" y="3143250"/>
            <a:ext cx="5929313" cy="1857375"/>
          </a:xfrm>
          <a:prstGeom prst="can">
            <a:avLst/>
          </a:prstGeom>
          <a:ln>
            <a:solidFill>
              <a:srgbClr val="FFFF00"/>
            </a:solidFill>
            <a:headEnd type="none" w="med" len="med"/>
            <a:tailEnd type="none" w="med" len="med"/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1"/>
          <a:lstStyle/>
          <a:p>
            <a:pPr algn="ctr" rtl="0">
              <a:defRPr/>
            </a:pPr>
            <a:r>
              <a:rPr lang="ar-SA" sz="3600" dirty="0">
                <a:solidFill>
                  <a:schemeClr val="tx1"/>
                </a:solidFill>
              </a:rPr>
              <a:t>(4-4)</a:t>
            </a:r>
          </a:p>
          <a:p>
            <a:pPr algn="ctr" rtl="0">
              <a:defRPr/>
            </a:pPr>
            <a:r>
              <a:rPr lang="ar-EG" sz="3600" dirty="0">
                <a:solidFill>
                  <a:schemeClr val="tx1"/>
                </a:solidFill>
              </a:rPr>
              <a:t>اكتشافُ قَاعِدةٍ مِن جدولٍ</a:t>
            </a:r>
          </a:p>
        </p:txBody>
      </p:sp>
    </p:spTree>
  </p:cSld>
  <p:clrMapOvr>
    <a:masterClrMapping/>
  </p:clrMapOvr>
  <p:transition spd="med">
    <p:dissolve/>
    <p:sndAc>
      <p:stSnd>
        <p:snd r:embed="rId2" name="coin.wav" builtIn="1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اتاري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كعب 1"/>
          <p:cNvSpPr/>
          <p:nvPr/>
        </p:nvSpPr>
        <p:spPr>
          <a:xfrm>
            <a:off x="714348" y="71438"/>
            <a:ext cx="7358114" cy="1214422"/>
          </a:xfrm>
          <a:prstGeom prst="cube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1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ar-EG" sz="3600" dirty="0"/>
              <a:t>مثال من واقع الحياة : اكتشاف قاعدةٍ وتطبِيقُها</a:t>
            </a:r>
          </a:p>
        </p:txBody>
      </p:sp>
      <p:sp>
        <p:nvSpPr>
          <p:cNvPr id="3" name="دمعة 2"/>
          <p:cNvSpPr/>
          <p:nvPr/>
        </p:nvSpPr>
        <p:spPr>
          <a:xfrm>
            <a:off x="6143636" y="1357298"/>
            <a:ext cx="2571768" cy="1214446"/>
          </a:xfrm>
          <a:prstGeom prst="teardrop">
            <a:avLst>
              <a:gd name="adj" fmla="val 127210"/>
            </a:avLst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1" anchor="ctr"/>
          <a:lstStyle/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ar-EG" sz="3600" dirty="0"/>
              <a:t>1- الهندسة</a:t>
            </a:r>
          </a:p>
        </p:txBody>
      </p:sp>
      <p:sp>
        <p:nvSpPr>
          <p:cNvPr id="4" name="علبة 3"/>
          <p:cNvSpPr/>
          <p:nvPr/>
        </p:nvSpPr>
        <p:spPr>
          <a:xfrm>
            <a:off x="71406" y="1428736"/>
            <a:ext cx="4643470" cy="1000132"/>
          </a:xfrm>
          <a:prstGeom prst="can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1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ar-EG" sz="3600" dirty="0"/>
              <a:t>الخُطوةُ 2: </a:t>
            </a:r>
            <a:r>
              <a:rPr lang="ar-EG" sz="3600" b="1" dirty="0"/>
              <a:t>طَبِّقِ القاعدةَ</a:t>
            </a:r>
            <a:endParaRPr lang="ar-EG" sz="3600" dirty="0"/>
          </a:p>
        </p:txBody>
      </p:sp>
      <p:sp>
        <p:nvSpPr>
          <p:cNvPr id="5" name="مخطط انسيابي: متعدد المستندات 4"/>
          <p:cNvSpPr/>
          <p:nvPr/>
        </p:nvSpPr>
        <p:spPr>
          <a:xfrm>
            <a:off x="142875" y="2643188"/>
            <a:ext cx="8786813" cy="4143375"/>
          </a:xfrm>
          <a:prstGeom prst="flowChartMultidocumen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1" anchor="ctr"/>
          <a:lstStyle/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ar-EG" sz="3200" dirty="0"/>
              <a:t>لإيجادِ عددِ </a:t>
            </a:r>
            <a:r>
              <a:rPr lang="ar-EG" sz="3200" dirty="0" smtClean="0"/>
              <a:t>الأقلام الَّتي </a:t>
            </a:r>
            <a:r>
              <a:rPr lang="ar-EG" sz="3200" dirty="0"/>
              <a:t>يحتاجُ إليها يزيدُ لتكوِينِ 5</a:t>
            </a: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ar-EG" sz="3200" dirty="0"/>
              <a:t>مُثلَّثاتٍ،اِتْبَعِ القاعدةَ نفسَها:</a:t>
            </a: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ar-EG" sz="3200" dirty="0"/>
              <a:t>عددُ </a:t>
            </a:r>
            <a:r>
              <a:rPr lang="ar-EG" sz="3200" dirty="0" smtClean="0"/>
              <a:t>الأقلام لـ4 </a:t>
            </a:r>
            <a:r>
              <a:rPr lang="ar-EG" sz="3200" dirty="0"/>
              <a:t>مُثلَّثاتٍ =4 × 3= 12 </a:t>
            </a:r>
            <a:r>
              <a:rPr lang="ar-EG" sz="3200" dirty="0" smtClean="0"/>
              <a:t>قلماً</a:t>
            </a:r>
            <a:endParaRPr lang="ar-EG" sz="3200" dirty="0"/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ar-EG" sz="3200" dirty="0"/>
              <a:t>عددُ </a:t>
            </a:r>
            <a:r>
              <a:rPr lang="ar-EG" sz="3200" dirty="0" smtClean="0"/>
              <a:t>الأقلام لـ5 </a:t>
            </a:r>
            <a:r>
              <a:rPr lang="ar-EG" sz="3200" dirty="0"/>
              <a:t>مُثلَّثاتٍ = 5×3 = 15 </a:t>
            </a:r>
            <a:r>
              <a:rPr lang="ar-EG" sz="3200" dirty="0" smtClean="0"/>
              <a:t>قلماً</a:t>
            </a:r>
            <a:endParaRPr lang="ar-EG" sz="3200" dirty="0"/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ar-EG" sz="3200" dirty="0" smtClean="0"/>
              <a:t>إِذَن، </a:t>
            </a:r>
            <a:r>
              <a:rPr lang="ar-EG" sz="3200" dirty="0"/>
              <a:t>يحتاجُ يزيدُ إلى 15 </a:t>
            </a:r>
            <a:r>
              <a:rPr lang="ar-EG" sz="3200" dirty="0" smtClean="0"/>
              <a:t>قلماً لِيُكَوِّنَ </a:t>
            </a:r>
            <a:r>
              <a:rPr lang="ar-EG" sz="3200" dirty="0"/>
              <a:t>5 مُثلَّثاتٍ.</a:t>
            </a: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endParaRPr lang="ar-EG" sz="32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 spd="med">
    <p:dissolve/>
    <p:sndAc>
      <p:stSnd>
        <p:snd r:embed="rId2" name="coin.wav" builtIn="1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ظهور كارتون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انفجار 2 1"/>
          <p:cNvSpPr/>
          <p:nvPr/>
        </p:nvSpPr>
        <p:spPr>
          <a:xfrm>
            <a:off x="71406" y="1571612"/>
            <a:ext cx="8929750" cy="3571900"/>
          </a:xfrm>
          <a:prstGeom prst="irregularSeal2">
            <a:avLst/>
          </a:prstGeom>
          <a:effectLst>
            <a:glow rad="228600">
              <a:schemeClr val="accent1">
                <a:satMod val="175000"/>
                <a:alpha val="40000"/>
              </a:schemeClr>
            </a:glow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1" anchor="ctr"/>
          <a:lstStyle/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ar-EG" sz="3200" b="1" u="sng" dirty="0"/>
              <a:t>تذك</a:t>
            </a:r>
            <a:r>
              <a:rPr lang="ar-EG" sz="3200" b="1" dirty="0"/>
              <a:t>ر</a:t>
            </a: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ar-EG" sz="3200" b="1" dirty="0"/>
              <a:t>يساعدك إنشاء جدول على اكتشاف النمط</a:t>
            </a:r>
          </a:p>
        </p:txBody>
      </p:sp>
    </p:spTree>
  </p:cSld>
  <p:clrMapOvr>
    <a:masterClrMapping/>
  </p:clrMapOvr>
  <p:transition spd="med">
    <p:dissolve/>
    <p:sndAc>
      <p:stSnd>
        <p:snd r:embed="rId2" name="coin.wav" builtIn="1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ك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ك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ك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allAtOnce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مكعب 2"/>
          <p:cNvSpPr/>
          <p:nvPr/>
        </p:nvSpPr>
        <p:spPr>
          <a:xfrm>
            <a:off x="714375" y="71438"/>
            <a:ext cx="7358063" cy="1214437"/>
          </a:xfrm>
          <a:prstGeom prst="cube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1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ar-EG" sz="3600" dirty="0"/>
              <a:t>مثال من واقع الحياة : اكتشاف قاعدةٍ وتطبِيقُها</a:t>
            </a:r>
          </a:p>
        </p:txBody>
      </p:sp>
      <p:sp>
        <p:nvSpPr>
          <p:cNvPr id="4" name="نجمة مكونة من 6 نقاط 3"/>
          <p:cNvSpPr/>
          <p:nvPr/>
        </p:nvSpPr>
        <p:spPr>
          <a:xfrm>
            <a:off x="6572232" y="714356"/>
            <a:ext cx="2571768" cy="1714512"/>
          </a:xfrm>
          <a:prstGeom prst="star6">
            <a:avLst/>
          </a:prstGeom>
        </p:spPr>
        <p:style>
          <a:lnRef idx="2">
            <a:schemeClr val="accent1">
              <a:shade val="50000"/>
            </a:schemeClr>
          </a:lnRef>
          <a:fillRef idx="1002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ar-EG" sz="3600" dirty="0">
                <a:solidFill>
                  <a:schemeClr val="tx1"/>
                </a:solidFill>
              </a:rPr>
              <a:t>2- </a:t>
            </a:r>
            <a:r>
              <a:rPr lang="ar-EG" sz="3600" dirty="0" smtClean="0">
                <a:solidFill>
                  <a:schemeClr val="tx1"/>
                </a:solidFill>
              </a:rPr>
              <a:t>نقود</a:t>
            </a:r>
            <a:endParaRPr lang="ar-EG" sz="3600" dirty="0">
              <a:solidFill>
                <a:schemeClr val="tx1"/>
              </a:solidFill>
            </a:endParaRPr>
          </a:p>
        </p:txBody>
      </p:sp>
      <p:sp>
        <p:nvSpPr>
          <p:cNvPr id="5" name="نجمة مكونة من 6 نقاط 4"/>
          <p:cNvSpPr/>
          <p:nvPr/>
        </p:nvSpPr>
        <p:spPr>
          <a:xfrm>
            <a:off x="285720" y="2571744"/>
            <a:ext cx="8429652" cy="3857652"/>
          </a:xfrm>
          <a:prstGeom prst="star6">
            <a:avLst>
              <a:gd name="adj" fmla="val 41686"/>
              <a:gd name="hf" fmla="val 115470"/>
            </a:avLst>
          </a:prstGeom>
          <a:solidFill>
            <a:schemeClr val="accent2">
              <a:lumMod val="40000"/>
              <a:lumOff val="60000"/>
            </a:schemeClr>
          </a:solidFill>
          <a:ln w="76200">
            <a:solidFill>
              <a:srgbClr val="CC00FF"/>
            </a:solidFill>
          </a:ln>
          <a:effectLst>
            <a:outerShdw blurRad="50800" dist="38100" dir="13500000" algn="br" rotWithShape="0">
              <a:prstClr val="black">
                <a:alpha val="40000"/>
              </a:prstClr>
            </a:outerShdw>
            <a:reflection blurRad="6350" stA="50000" endA="300" endPos="55500" dist="101600" dir="5400000" sy="-100000" algn="bl" rotWithShape="0"/>
          </a:effectLst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1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ar-EG" sz="3600" b="1" dirty="0" smtClean="0">
                <a:solidFill>
                  <a:schemeClr val="tx1"/>
                </a:solidFill>
              </a:rPr>
              <a:t>يزيد ما مع جمانة من نقود على ما مع </a:t>
            </a:r>
            <a:r>
              <a:rPr lang="ar-EG" sz="3600" b="1" dirty="0" err="1" smtClean="0">
                <a:solidFill>
                  <a:schemeClr val="tx1"/>
                </a:solidFill>
              </a:rPr>
              <a:t>ميسون</a:t>
            </a:r>
            <a:r>
              <a:rPr lang="ar-EG" sz="3600" b="1" dirty="0" smtClean="0">
                <a:solidFill>
                  <a:schemeClr val="tx1"/>
                </a:solidFill>
              </a:rPr>
              <a:t> 6، 7، 8، 9 ريالات</a:t>
            </a:r>
            <a:endParaRPr lang="ar-EG" sz="36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 spd="med">
    <p:dissolve/>
    <p:sndAc>
      <p:stSnd>
        <p:snd r:embed="rId2" name="coin.wav" builtIn="1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ظهور كارتون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كارتون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4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6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كارتون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19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ك فرحان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build="allAtOnce" animBg="1"/>
      <p:bldP spid="5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كعب 1"/>
          <p:cNvSpPr/>
          <p:nvPr/>
        </p:nvSpPr>
        <p:spPr>
          <a:xfrm>
            <a:off x="714348" y="71438"/>
            <a:ext cx="7358114" cy="1214422"/>
          </a:xfrm>
          <a:prstGeom prst="cube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1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ar-EG" sz="3600" dirty="0"/>
              <a:t>مثال من واقع الحياة : اكتشاف قاعدةٍ وتطبِيقُها</a:t>
            </a:r>
          </a:p>
        </p:txBody>
      </p:sp>
      <p:sp>
        <p:nvSpPr>
          <p:cNvPr id="3" name="نجمة مكونة من 6 نقاط 2"/>
          <p:cNvSpPr/>
          <p:nvPr/>
        </p:nvSpPr>
        <p:spPr>
          <a:xfrm>
            <a:off x="6572232" y="714356"/>
            <a:ext cx="2571768" cy="1714512"/>
          </a:xfrm>
          <a:prstGeom prst="star6">
            <a:avLst/>
          </a:prstGeom>
        </p:spPr>
        <p:style>
          <a:lnRef idx="2">
            <a:schemeClr val="accent1">
              <a:shade val="50000"/>
            </a:schemeClr>
          </a:lnRef>
          <a:fillRef idx="1002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ar-EG" sz="3600" dirty="0">
                <a:solidFill>
                  <a:schemeClr val="tx1"/>
                </a:solidFill>
              </a:rPr>
              <a:t>2- بيانات </a:t>
            </a:r>
          </a:p>
        </p:txBody>
      </p:sp>
      <p:sp>
        <p:nvSpPr>
          <p:cNvPr id="4" name="شريط منحني إلى الأسفل 3"/>
          <p:cNvSpPr/>
          <p:nvPr/>
        </p:nvSpPr>
        <p:spPr>
          <a:xfrm rot="20702421">
            <a:off x="693738" y="2681288"/>
            <a:ext cx="5505450" cy="2219325"/>
          </a:xfrm>
          <a:prstGeom prst="ellipseRibbon">
            <a:avLst>
              <a:gd name="adj1" fmla="val 15203"/>
              <a:gd name="adj2" fmla="val 52557"/>
              <a:gd name="adj3" fmla="val 6085"/>
            </a:avLst>
          </a:prstGeom>
          <a:solidFill>
            <a:srgbClr val="FF66CC">
              <a:alpha val="44000"/>
            </a:srgbClr>
          </a:solidFill>
          <a:ln w="28575">
            <a:solidFill>
              <a:srgbClr val="FFFF00"/>
            </a:solidFill>
            <a:prstDash val="solid"/>
          </a:ln>
        </p:spPr>
        <p:style>
          <a:lnRef idx="1">
            <a:schemeClr val="accent3"/>
          </a:lnRef>
          <a:fillRef idx="1002">
            <a:schemeClr val="lt2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1" anchor="ctr"/>
          <a:lstStyle/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endParaRPr lang="ar-EG" sz="3200" b="1" dirty="0">
              <a:solidFill>
                <a:srgbClr val="FF0000"/>
              </a:solidFill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ar-EG" sz="3200" b="1" dirty="0">
                <a:solidFill>
                  <a:srgbClr val="FF0000"/>
                </a:solidFill>
              </a:rPr>
              <a:t>* الخُطوةُ 1 اِكْتَشِفِ القاعدةَ</a:t>
            </a:r>
            <a:endParaRPr lang="ar-EG" sz="3200" b="1" baseline="540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 spd="med">
    <p:dissolve/>
    <p:sndAc>
      <p:stSnd>
        <p:snd r:embed="rId2" name="coin.wav" builtIn="1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افريقيا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افريقيا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allAtOnce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357158" y="1785926"/>
            <a:ext cx="8358246" cy="1500198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ctr" eaLnBrk="1" hangingPunct="1">
              <a:buFontTx/>
              <a:buNone/>
              <a:defRPr/>
            </a:pPr>
            <a:r>
              <a:rPr lang="ar-EG" sz="3600" dirty="0" smtClean="0"/>
              <a:t>يتضح من الجدول أن القاعدة هي: أضف 5 ريالات لما مع </a:t>
            </a:r>
            <a:r>
              <a:rPr lang="ar-EG" sz="3600" dirty="0" err="1" smtClean="0"/>
              <a:t>ميسون</a:t>
            </a:r>
            <a:r>
              <a:rPr lang="ar-EG" sz="3600" dirty="0" smtClean="0"/>
              <a:t> أو    +5</a:t>
            </a:r>
            <a:endParaRPr lang="ar-EG" sz="3600" dirty="0">
              <a:solidFill>
                <a:schemeClr val="bg1"/>
              </a:solidFill>
            </a:endParaRPr>
          </a:p>
        </p:txBody>
      </p:sp>
      <p:sp>
        <p:nvSpPr>
          <p:cNvPr id="4" name="مثلث متساوي الساقين 3"/>
          <p:cNvSpPr/>
          <p:nvPr/>
        </p:nvSpPr>
        <p:spPr bwMode="auto">
          <a:xfrm>
            <a:off x="3500430" y="2428868"/>
            <a:ext cx="357190" cy="357190"/>
          </a:xfrm>
          <a:prstGeom prst="triangl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wrap="square" lIns="91440" tIns="45720" rIns="91440" bIns="45720" numCol="1" rtlCol="1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ar-EG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" charset="0"/>
            </a:endParaRPr>
          </a:p>
        </p:txBody>
      </p:sp>
    </p:spTree>
  </p:cSld>
  <p:clrMapOvr>
    <a:masterClrMapping/>
  </p:clrMapOvr>
  <p:transition spd="med">
    <p:dissolve/>
    <p:sndAc>
      <p:stSnd>
        <p:snd r:embed="rId2" name="coin.wav" builtIn="1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Music_Theme_1_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Music_Theme_1_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3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  <p:bldP spid="4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شريط منحني إلى الأسفل 3"/>
          <p:cNvSpPr/>
          <p:nvPr/>
        </p:nvSpPr>
        <p:spPr>
          <a:xfrm>
            <a:off x="357158" y="1"/>
            <a:ext cx="5505450" cy="1285860"/>
          </a:xfrm>
          <a:prstGeom prst="ellipseRibbon">
            <a:avLst>
              <a:gd name="adj1" fmla="val 15203"/>
              <a:gd name="adj2" fmla="val 52557"/>
              <a:gd name="adj3" fmla="val 6085"/>
            </a:avLst>
          </a:prstGeom>
          <a:solidFill>
            <a:srgbClr val="FF66CC">
              <a:alpha val="44000"/>
            </a:srgbClr>
          </a:solidFill>
          <a:ln w="28575">
            <a:solidFill>
              <a:srgbClr val="FFFF00"/>
            </a:solidFill>
            <a:prstDash val="solid"/>
          </a:ln>
        </p:spPr>
        <p:style>
          <a:lnRef idx="1">
            <a:schemeClr val="accent3"/>
          </a:lnRef>
          <a:fillRef idx="1002">
            <a:schemeClr val="lt2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1" anchor="ctr"/>
          <a:lstStyle/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endParaRPr lang="ar-EG" sz="3200" b="1" dirty="0">
              <a:solidFill>
                <a:srgbClr val="FF0000"/>
              </a:solidFill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ar-EG" sz="3200" b="1" dirty="0">
                <a:solidFill>
                  <a:srgbClr val="FF0000"/>
                </a:solidFill>
              </a:rPr>
              <a:t>* الخُطوةُ </a:t>
            </a:r>
            <a:r>
              <a:rPr lang="ar-EG" sz="3200" b="1" dirty="0" smtClean="0">
                <a:solidFill>
                  <a:srgbClr val="FF0000"/>
                </a:solidFill>
              </a:rPr>
              <a:t>2 طبق القاعدةَ</a:t>
            </a:r>
            <a:endParaRPr lang="ar-EG" sz="3200" b="1" baseline="54000" dirty="0">
              <a:solidFill>
                <a:srgbClr val="FF0000"/>
              </a:solidFill>
            </a:endParaRPr>
          </a:p>
        </p:txBody>
      </p:sp>
      <p:sp>
        <p:nvSpPr>
          <p:cNvPr id="5" name="عنصر نائب للمحتوى 2"/>
          <p:cNvSpPr>
            <a:spLocks noGrp="1"/>
          </p:cNvSpPr>
          <p:nvPr>
            <p:ph idx="1"/>
          </p:nvPr>
        </p:nvSpPr>
        <p:spPr>
          <a:xfrm>
            <a:off x="357158" y="1785926"/>
            <a:ext cx="8358246" cy="4857784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ctr" eaLnBrk="1" hangingPunct="1">
              <a:buFontTx/>
              <a:buNone/>
              <a:defRPr/>
            </a:pPr>
            <a:r>
              <a:rPr lang="ar-EG" sz="3600" dirty="0" smtClean="0"/>
              <a:t>6+5= 11</a:t>
            </a:r>
          </a:p>
          <a:p>
            <a:pPr algn="ctr" eaLnBrk="1" hangingPunct="1">
              <a:buFontTx/>
              <a:buNone/>
              <a:defRPr/>
            </a:pPr>
            <a:r>
              <a:rPr lang="ar-EG" sz="3600" dirty="0" smtClean="0">
                <a:solidFill>
                  <a:schemeClr val="bg1"/>
                </a:solidFill>
              </a:rPr>
              <a:t>7+5= 12</a:t>
            </a:r>
          </a:p>
          <a:p>
            <a:pPr algn="ctr" eaLnBrk="1" hangingPunct="1">
              <a:buFontTx/>
              <a:buNone/>
              <a:defRPr/>
            </a:pPr>
            <a:r>
              <a:rPr lang="ar-EG" sz="3600" dirty="0" smtClean="0">
                <a:solidFill>
                  <a:schemeClr val="bg1"/>
                </a:solidFill>
              </a:rPr>
              <a:t>8+5= 13</a:t>
            </a:r>
          </a:p>
          <a:p>
            <a:pPr algn="ctr" eaLnBrk="1" hangingPunct="1">
              <a:buFontTx/>
              <a:buNone/>
              <a:defRPr/>
            </a:pPr>
            <a:r>
              <a:rPr lang="ar-EG" sz="3600" dirty="0" smtClean="0">
                <a:solidFill>
                  <a:schemeClr val="bg1"/>
                </a:solidFill>
              </a:rPr>
              <a:t>9+5= 14</a:t>
            </a:r>
          </a:p>
          <a:p>
            <a:pPr algn="ctr" eaLnBrk="1" hangingPunct="1">
              <a:buFontTx/>
              <a:buNone/>
              <a:defRPr/>
            </a:pPr>
            <a:r>
              <a:rPr lang="ar-EG" sz="3600" dirty="0" smtClean="0">
                <a:solidFill>
                  <a:schemeClr val="bg1"/>
                </a:solidFill>
              </a:rPr>
              <a:t>نلاحظ من الجدول أن النقود مع جمانة تشكل نمطاً يزداد كل عدد فيه عن سابقه بمقدار 5</a:t>
            </a:r>
          </a:p>
          <a:p>
            <a:pPr algn="ctr" eaLnBrk="1" hangingPunct="1">
              <a:buFontTx/>
              <a:buNone/>
              <a:defRPr/>
            </a:pPr>
            <a:r>
              <a:rPr lang="ar-EG" sz="3600" dirty="0" smtClean="0">
                <a:solidFill>
                  <a:schemeClr val="bg1"/>
                </a:solidFill>
              </a:rPr>
              <a:t>إذن ما مع جمانة يصبح 11، 12، 13، 14 ريالاً</a:t>
            </a:r>
          </a:p>
          <a:p>
            <a:pPr algn="ctr" eaLnBrk="1" hangingPunct="1">
              <a:buFontTx/>
              <a:buNone/>
              <a:defRPr/>
            </a:pPr>
            <a:endParaRPr lang="ar-EG" sz="36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spd="med">
    <p:dissolve/>
    <p:sndAc>
      <p:stSnd>
        <p:snd r:embed="rId2" name="coin.wav" builtIn="1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افريقيا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افريقيا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Music_Theme_1_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0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Music_Theme_1_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5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Music_Theme_1_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0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Music_Theme_1_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5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Music_Theme_1_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0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Music_Theme_1_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5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Music_Theme_1_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allAtOnce" animBg="1"/>
      <p:bldP spid="5" grpId="0" uiExpand="1" build="p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كعب 1"/>
          <p:cNvSpPr/>
          <p:nvPr/>
        </p:nvSpPr>
        <p:spPr>
          <a:xfrm>
            <a:off x="714348" y="71438"/>
            <a:ext cx="7358114" cy="1214422"/>
          </a:xfrm>
          <a:prstGeom prst="cube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1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ar-EG" sz="3600" dirty="0"/>
              <a:t>مثال من واقع الحياة : اكتشاف قاعدةٍ وتطبِيقُها</a:t>
            </a:r>
          </a:p>
        </p:txBody>
      </p:sp>
      <p:graphicFrame>
        <p:nvGraphicFramePr>
          <p:cNvPr id="4" name="جدول 3"/>
          <p:cNvGraphicFramePr>
            <a:graphicFrameLocks noGrp="1"/>
          </p:cNvGraphicFramePr>
          <p:nvPr/>
        </p:nvGraphicFramePr>
        <p:xfrm>
          <a:off x="214313" y="2143125"/>
          <a:ext cx="6096000" cy="4023360"/>
        </p:xfrm>
        <a:graphic>
          <a:graphicData uri="http://schemas.openxmlformats.org/drawingml/2006/table">
            <a:tbl>
              <a:tblPr rtl="1" firstRow="1" bandRow="1">
                <a:tableStyleId>{616DA210-FB5B-4158-B5E0-FEB733F419BA}</a:tableStyleId>
              </a:tblPr>
              <a:tblGrid>
                <a:gridCol w="3048000"/>
                <a:gridCol w="3048000"/>
              </a:tblGrid>
              <a:tr h="370840">
                <a:tc gridSpan="2">
                  <a:txBody>
                    <a:bodyPr/>
                    <a:lstStyle/>
                    <a:p>
                      <a:pPr algn="ctr" rtl="1"/>
                      <a:r>
                        <a:rPr lang="ar-EG" sz="3600" dirty="0" smtClean="0"/>
                        <a:t>القاعدة      ×5</a:t>
                      </a:r>
                      <a:endParaRPr lang="ar-EG" sz="3600" dirty="0"/>
                    </a:p>
                  </a:txBody>
                  <a:tcPr>
                    <a:solidFill>
                      <a:srgbClr val="FF3399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rtl="1"/>
                      <a:endParaRPr lang="ar-EG" sz="3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 rtl="1"/>
                      <a:r>
                        <a:rPr lang="ar-EG" sz="2400" b="1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ما مع </a:t>
                      </a:r>
                      <a:r>
                        <a:rPr lang="ar-EG" sz="2400" b="1" kern="1200" baseline="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ميسون</a:t>
                      </a:r>
                      <a:r>
                        <a:rPr lang="ar-EG" sz="2400" b="1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بالريال المدخلة (     )</a:t>
                      </a:r>
                      <a:endParaRPr lang="ar-EG" sz="2400" dirty="0"/>
                    </a:p>
                  </a:txBody>
                  <a:tcPr>
                    <a:solidFill>
                      <a:schemeClr val="tx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EG" sz="2400" b="1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ما مع </a:t>
                      </a:r>
                      <a:r>
                        <a:rPr lang="ar-EG" sz="2400" b="1" kern="1200" baseline="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ميسون</a:t>
                      </a:r>
                      <a:r>
                        <a:rPr lang="ar-EG" sz="2400" b="1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بالريال المدخلة (     )</a:t>
                      </a:r>
                      <a:endParaRPr lang="ar-EG" sz="2400" dirty="0"/>
                    </a:p>
                  </a:txBody>
                  <a:tcPr>
                    <a:solidFill>
                      <a:srgbClr val="00B050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 rtl="1"/>
                      <a:r>
                        <a:rPr lang="ar-EG" sz="3600" dirty="0" smtClean="0"/>
                        <a:t>6</a:t>
                      </a:r>
                      <a:endParaRPr lang="ar-EG" sz="3600" dirty="0"/>
                    </a:p>
                  </a:txBody>
                  <a:tcPr>
                    <a:solidFill>
                      <a:srgbClr val="CC00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EG" sz="3600" dirty="0" smtClean="0"/>
                        <a:t>11</a:t>
                      </a:r>
                      <a:endParaRPr lang="ar-EG" sz="3600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 rtl="1"/>
                      <a:r>
                        <a:rPr lang="ar-EG" sz="3600" dirty="0" smtClean="0"/>
                        <a:t>7</a:t>
                      </a:r>
                      <a:endParaRPr lang="ar-EG" sz="3600" dirty="0"/>
                    </a:p>
                  </a:txBody>
                  <a:tcPr>
                    <a:solidFill>
                      <a:srgbClr val="00B0F0">
                        <a:alpha val="86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EG" sz="3600" dirty="0" smtClean="0"/>
                        <a:t>12</a:t>
                      </a:r>
                      <a:endParaRPr lang="ar-EG" sz="3600" dirty="0"/>
                    </a:p>
                  </a:txBody>
                  <a:tcPr>
                    <a:solidFill>
                      <a:srgbClr val="00B050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 rtl="1"/>
                      <a:r>
                        <a:rPr lang="ar-EG" sz="3600" dirty="0" smtClean="0"/>
                        <a:t>8</a:t>
                      </a:r>
                      <a:endParaRPr lang="ar-EG" sz="3600" dirty="0"/>
                    </a:p>
                  </a:txBody>
                  <a:tcPr>
                    <a:solidFill>
                      <a:srgbClr val="66FF6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ar-EG" sz="3600" dirty="0"/>
                    </a:p>
                  </a:txBody>
                  <a:tcPr>
                    <a:solidFill>
                      <a:schemeClr val="accent4">
                        <a:lumMod val="75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 rtl="1"/>
                      <a:r>
                        <a:rPr lang="ar-EG" sz="3600" dirty="0" smtClean="0"/>
                        <a:t>9</a:t>
                      </a:r>
                      <a:endParaRPr lang="ar-EG" sz="3600" dirty="0"/>
                    </a:p>
                  </a:txBody>
                  <a:tcPr>
                    <a:solidFill>
                      <a:srgbClr val="C00000">
                        <a:alpha val="91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ar-EG" sz="3600" dirty="0"/>
                    </a:p>
                  </a:txBody>
                  <a:tcPr>
                    <a:solidFill>
                      <a:srgbClr val="FF0000"/>
                    </a:solidFill>
                  </a:tcPr>
                </a:tc>
              </a:tr>
            </a:tbl>
          </a:graphicData>
        </a:graphic>
      </p:graphicFrame>
      <p:sp>
        <p:nvSpPr>
          <p:cNvPr id="5" name="مستطيل مستدير الزوايا 4"/>
          <p:cNvSpPr/>
          <p:nvPr/>
        </p:nvSpPr>
        <p:spPr>
          <a:xfrm>
            <a:off x="1500166" y="5000636"/>
            <a:ext cx="500066" cy="357190"/>
          </a:xfrm>
          <a:prstGeom prst="roundRect">
            <a:avLst/>
          </a:prstGeom>
        </p:spPr>
        <p:style>
          <a:lnRef idx="1">
            <a:schemeClr val="accent3"/>
          </a:lnRef>
          <a:fillRef idx="1002">
            <a:schemeClr val="lt2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1" anchor="ctr"/>
          <a:lstStyle/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endParaRPr lang="ar-EG" sz="3600" dirty="0"/>
          </a:p>
        </p:txBody>
      </p:sp>
      <p:sp>
        <p:nvSpPr>
          <p:cNvPr id="6" name="مستطيل مستدير الزوايا 5"/>
          <p:cNvSpPr/>
          <p:nvPr/>
        </p:nvSpPr>
        <p:spPr>
          <a:xfrm>
            <a:off x="1571604" y="5643578"/>
            <a:ext cx="500066" cy="357190"/>
          </a:xfrm>
          <a:prstGeom prst="roundRect">
            <a:avLst/>
          </a:prstGeom>
        </p:spPr>
        <p:style>
          <a:lnRef idx="1">
            <a:schemeClr val="accent3"/>
          </a:lnRef>
          <a:fillRef idx="1002">
            <a:schemeClr val="lt2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1" anchor="ctr"/>
          <a:lstStyle/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endParaRPr lang="ar-EG" sz="3600" dirty="0"/>
          </a:p>
        </p:txBody>
      </p:sp>
      <p:sp>
        <p:nvSpPr>
          <p:cNvPr id="7" name="مثلث متساوي الساقين 6"/>
          <p:cNvSpPr/>
          <p:nvPr/>
        </p:nvSpPr>
        <p:spPr bwMode="auto">
          <a:xfrm>
            <a:off x="2786050" y="2214554"/>
            <a:ext cx="357190" cy="357190"/>
          </a:xfrm>
          <a:prstGeom prst="triangl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wrap="square" lIns="91440" tIns="45720" rIns="91440" bIns="45720" numCol="1" rtlCol="1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ar-EG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" charset="0"/>
            </a:endParaRPr>
          </a:p>
        </p:txBody>
      </p:sp>
      <p:sp>
        <p:nvSpPr>
          <p:cNvPr id="8" name="مثلث متساوي الساقين 7"/>
          <p:cNvSpPr/>
          <p:nvPr/>
        </p:nvSpPr>
        <p:spPr bwMode="auto">
          <a:xfrm>
            <a:off x="4214810" y="3214686"/>
            <a:ext cx="357190" cy="357190"/>
          </a:xfrm>
          <a:prstGeom prst="triangl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wrap="square" lIns="91440" tIns="45720" rIns="91440" bIns="45720" numCol="1" rtlCol="1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ar-EG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" charset="0"/>
            </a:endParaRPr>
          </a:p>
        </p:txBody>
      </p:sp>
      <p:sp>
        <p:nvSpPr>
          <p:cNvPr id="9" name="مستطيل مستدير الزوايا 8"/>
          <p:cNvSpPr/>
          <p:nvPr/>
        </p:nvSpPr>
        <p:spPr bwMode="auto">
          <a:xfrm>
            <a:off x="1214414" y="3214686"/>
            <a:ext cx="285752" cy="285752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wrap="square" lIns="91440" tIns="45720" rIns="91440" bIns="45720" numCol="1" rtlCol="1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ar-EG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" charset="0"/>
            </a:endParaRPr>
          </a:p>
        </p:txBody>
      </p:sp>
    </p:spTree>
  </p:cSld>
  <p:clrMapOvr>
    <a:masterClrMapping/>
  </p:clrMapOvr>
  <p:transition spd="med">
    <p:dissolve/>
    <p:sndAc>
      <p:stSnd>
        <p:snd r:embed="rId2" name="coin.wav" builtIn="1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Spitballبيك بيك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0" dur="1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1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3" dur="1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4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شكل بيضاوي 6"/>
          <p:cNvSpPr/>
          <p:nvPr/>
        </p:nvSpPr>
        <p:spPr>
          <a:xfrm>
            <a:off x="7500958" y="2214554"/>
            <a:ext cx="1500198" cy="2786082"/>
          </a:xfrm>
          <a:prstGeom prst="ellipse">
            <a:avLst/>
          </a:prstGeom>
          <a:effectLst>
            <a:glow rad="228600">
              <a:schemeClr val="accent1">
                <a:satMod val="175000"/>
                <a:alpha val="40000"/>
              </a:schemeClr>
            </a:glow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defRPr/>
            </a:pPr>
            <a:r>
              <a:rPr lang="ar-EG" sz="3600" b="1" dirty="0">
                <a:solidFill>
                  <a:schemeClr val="tx1"/>
                </a:solidFill>
              </a:rPr>
              <a:t>تأكد</a:t>
            </a:r>
          </a:p>
        </p:txBody>
      </p:sp>
      <p:sp>
        <p:nvSpPr>
          <p:cNvPr id="3" name="مخطط انسيابي: بيانات 2"/>
          <p:cNvSpPr/>
          <p:nvPr/>
        </p:nvSpPr>
        <p:spPr>
          <a:xfrm>
            <a:off x="642910" y="571480"/>
            <a:ext cx="6429388" cy="1714512"/>
          </a:xfrm>
          <a:prstGeom prst="flowChartInputOutpu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defRPr/>
            </a:pPr>
            <a:endParaRPr lang="ar-EG" sz="3600" dirty="0"/>
          </a:p>
          <a:p>
            <a:pPr algn="ctr">
              <a:defRPr/>
            </a:pPr>
            <a:r>
              <a:rPr lang="ar-SA" sz="3600" dirty="0"/>
              <a:t>1- اِكْتَشِفِ القَاعدةَ ثُمَّ طَبِّقْهَا لِتُكْمِلَ الجدولَ :</a:t>
            </a:r>
          </a:p>
          <a:p>
            <a:pPr algn="ctr">
              <a:defRPr/>
            </a:pPr>
            <a:endParaRPr lang="ar-EG" sz="3600" dirty="0"/>
          </a:p>
        </p:txBody>
      </p:sp>
      <p:graphicFrame>
        <p:nvGraphicFramePr>
          <p:cNvPr id="8" name="جدول 7"/>
          <p:cNvGraphicFramePr>
            <a:graphicFrameLocks noGrp="1"/>
          </p:cNvGraphicFramePr>
          <p:nvPr/>
        </p:nvGraphicFramePr>
        <p:xfrm>
          <a:off x="500034" y="3000372"/>
          <a:ext cx="6453190" cy="1857387"/>
        </p:xfrm>
        <a:graphic>
          <a:graphicData uri="http://schemas.openxmlformats.org/drawingml/2006/table">
            <a:tbl>
              <a:tblPr rtl="1" firstRow="1" bandRow="1">
                <a:tableStyleId>{5C22544A-7EE6-4342-B048-85BDC9FD1C3A}</a:tableStyleId>
              </a:tblPr>
              <a:tblGrid>
                <a:gridCol w="1290638"/>
                <a:gridCol w="1290638"/>
                <a:gridCol w="1290638"/>
                <a:gridCol w="1290638"/>
                <a:gridCol w="1290638"/>
              </a:tblGrid>
              <a:tr h="619129">
                <a:tc gridSpan="5">
                  <a:txBody>
                    <a:bodyPr/>
                    <a:lstStyle/>
                    <a:p>
                      <a:pPr algn="ctr" rtl="1"/>
                      <a:r>
                        <a:rPr lang="ar-EG" sz="3200" dirty="0" smtClean="0">
                          <a:solidFill>
                            <a:schemeClr val="bg1"/>
                          </a:solidFill>
                        </a:rPr>
                        <a:t>القاعدة ........................</a:t>
                      </a:r>
                      <a:endParaRPr lang="ar-EG" sz="320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ar-EG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ar-EG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ar-EG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ar-EG" dirty="0"/>
                    </a:p>
                  </a:txBody>
                  <a:tcPr/>
                </a:tc>
              </a:tr>
              <a:tr h="619129">
                <a:tc>
                  <a:txBody>
                    <a:bodyPr/>
                    <a:lstStyle/>
                    <a:p>
                      <a:pPr algn="ctr" rtl="1"/>
                      <a:r>
                        <a:rPr lang="ar-EG" dirty="0" smtClean="0"/>
                        <a:t>المدخلة</a:t>
                      </a:r>
                      <a:endParaRPr lang="ar-EG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EG" sz="3200" dirty="0" smtClean="0"/>
                        <a:t>1</a:t>
                      </a:r>
                      <a:endParaRPr lang="ar-EG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EG" sz="3200" dirty="0" smtClean="0"/>
                        <a:t>2</a:t>
                      </a:r>
                      <a:endParaRPr lang="ar-EG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EG" sz="3200" dirty="0" smtClean="0"/>
                        <a:t>3</a:t>
                      </a:r>
                      <a:endParaRPr lang="ar-EG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EG" sz="3200" dirty="0" smtClean="0"/>
                        <a:t>4</a:t>
                      </a:r>
                      <a:endParaRPr lang="ar-EG" sz="3200" dirty="0"/>
                    </a:p>
                  </a:txBody>
                  <a:tcPr/>
                </a:tc>
              </a:tr>
              <a:tr h="619129">
                <a:tc>
                  <a:txBody>
                    <a:bodyPr/>
                    <a:lstStyle/>
                    <a:p>
                      <a:pPr algn="ctr" rtl="1"/>
                      <a:r>
                        <a:rPr lang="ar-EG" dirty="0" smtClean="0"/>
                        <a:t>المخرجة</a:t>
                      </a:r>
                      <a:endParaRPr lang="ar-EG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EG" sz="3200" dirty="0" smtClean="0"/>
                        <a:t>3</a:t>
                      </a:r>
                      <a:endParaRPr lang="ar-EG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EG" sz="3200" dirty="0" smtClean="0"/>
                        <a:t>4</a:t>
                      </a:r>
                      <a:endParaRPr lang="ar-EG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EG" sz="3200" dirty="0" smtClean="0"/>
                        <a:t>5</a:t>
                      </a:r>
                      <a:endParaRPr lang="ar-EG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endParaRPr lang="ar-EG" sz="32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9" name="مثلث متساوي الساقين 8"/>
          <p:cNvSpPr/>
          <p:nvPr/>
        </p:nvSpPr>
        <p:spPr bwMode="auto">
          <a:xfrm>
            <a:off x="5715008" y="3643314"/>
            <a:ext cx="357190" cy="357190"/>
          </a:xfrm>
          <a:prstGeom prst="triangl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wrap="square" lIns="91440" tIns="45720" rIns="91440" bIns="45720" numCol="1" rtlCol="1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ar-EG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" charset="0"/>
            </a:endParaRPr>
          </a:p>
        </p:txBody>
      </p:sp>
      <p:sp>
        <p:nvSpPr>
          <p:cNvPr id="10" name="مستطيل مستدير الزوايا 9"/>
          <p:cNvSpPr/>
          <p:nvPr/>
        </p:nvSpPr>
        <p:spPr bwMode="auto">
          <a:xfrm>
            <a:off x="5715008" y="4429132"/>
            <a:ext cx="285752" cy="285752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wrap="square" lIns="91440" tIns="45720" rIns="91440" bIns="45720" numCol="1" rtlCol="1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ar-EG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" charset="0"/>
            </a:endParaRPr>
          </a:p>
        </p:txBody>
      </p:sp>
      <p:sp>
        <p:nvSpPr>
          <p:cNvPr id="11" name="مستطيل مستدير الزوايا 10"/>
          <p:cNvSpPr/>
          <p:nvPr/>
        </p:nvSpPr>
        <p:spPr bwMode="auto">
          <a:xfrm>
            <a:off x="1000100" y="4429132"/>
            <a:ext cx="285752" cy="285752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wrap="square" lIns="91440" tIns="45720" rIns="91440" bIns="45720" numCol="1" rtlCol="1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ar-EG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" charset="0"/>
            </a:endParaRPr>
          </a:p>
        </p:txBody>
      </p:sp>
    </p:spTree>
  </p:cSld>
  <p:clrMapOvr>
    <a:masterClrMapping/>
  </p:clrMapOvr>
  <p:transition spd="med">
    <p:dissolve/>
    <p:sndAc>
      <p:stSnd>
        <p:snd r:embed="rId2" name="coin.wav" builtIn="1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رقائق معدنيه باب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SlideDown كارتون حلو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شكل بيضاوي 6"/>
          <p:cNvSpPr/>
          <p:nvPr/>
        </p:nvSpPr>
        <p:spPr>
          <a:xfrm>
            <a:off x="7500958" y="2214554"/>
            <a:ext cx="1500198" cy="2786082"/>
          </a:xfrm>
          <a:prstGeom prst="ellipse">
            <a:avLst/>
          </a:prstGeom>
          <a:effectLst>
            <a:glow rad="228600">
              <a:schemeClr val="accent1">
                <a:satMod val="175000"/>
                <a:alpha val="40000"/>
              </a:schemeClr>
            </a:glow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defRPr/>
            </a:pPr>
            <a:r>
              <a:rPr lang="ar-EG" sz="3600" b="1" dirty="0" smtClean="0">
                <a:solidFill>
                  <a:schemeClr val="bg1"/>
                </a:solidFill>
              </a:rPr>
              <a:t>الحل</a:t>
            </a:r>
            <a:endParaRPr lang="ar-EG" sz="3600" b="1" dirty="0">
              <a:solidFill>
                <a:schemeClr val="bg1"/>
              </a:solidFill>
            </a:endParaRPr>
          </a:p>
        </p:txBody>
      </p:sp>
      <p:graphicFrame>
        <p:nvGraphicFramePr>
          <p:cNvPr id="8" name="جدول 7"/>
          <p:cNvGraphicFramePr>
            <a:graphicFrameLocks noGrp="1"/>
          </p:cNvGraphicFramePr>
          <p:nvPr/>
        </p:nvGraphicFramePr>
        <p:xfrm>
          <a:off x="500034" y="3000372"/>
          <a:ext cx="6453190" cy="1857387"/>
        </p:xfrm>
        <a:graphic>
          <a:graphicData uri="http://schemas.openxmlformats.org/drawingml/2006/table">
            <a:tbl>
              <a:tblPr rtl="1" firstRow="1" bandRow="1">
                <a:tableStyleId>{5C22544A-7EE6-4342-B048-85BDC9FD1C3A}</a:tableStyleId>
              </a:tblPr>
              <a:tblGrid>
                <a:gridCol w="1290638"/>
                <a:gridCol w="1290638"/>
                <a:gridCol w="1290638"/>
                <a:gridCol w="1290638"/>
                <a:gridCol w="1290638"/>
              </a:tblGrid>
              <a:tr h="619129">
                <a:tc gridSpan="5">
                  <a:txBody>
                    <a:bodyPr/>
                    <a:lstStyle/>
                    <a:p>
                      <a:pPr algn="ctr" rtl="1"/>
                      <a:r>
                        <a:rPr lang="ar-EG" sz="3200" dirty="0" smtClean="0">
                          <a:solidFill>
                            <a:schemeClr val="bg1"/>
                          </a:solidFill>
                        </a:rPr>
                        <a:t>القاعدة</a:t>
                      </a:r>
                      <a:r>
                        <a:rPr lang="ar-EG" sz="3200" baseline="0" dirty="0" smtClean="0">
                          <a:solidFill>
                            <a:schemeClr val="bg1"/>
                          </a:solidFill>
                        </a:rPr>
                        <a:t>    </a:t>
                      </a:r>
                      <a:r>
                        <a:rPr lang="ar-EG" sz="3200" dirty="0" smtClean="0">
                          <a:solidFill>
                            <a:schemeClr val="bg1"/>
                          </a:solidFill>
                        </a:rPr>
                        <a:t>   +2</a:t>
                      </a:r>
                      <a:endParaRPr lang="ar-EG" sz="320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ar-EG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ar-EG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ar-EG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ar-EG" dirty="0"/>
                    </a:p>
                  </a:txBody>
                  <a:tcPr/>
                </a:tc>
              </a:tr>
              <a:tr h="619129">
                <a:tc>
                  <a:txBody>
                    <a:bodyPr/>
                    <a:lstStyle/>
                    <a:p>
                      <a:pPr algn="ctr" rtl="1"/>
                      <a:r>
                        <a:rPr lang="ar-EG" dirty="0" smtClean="0"/>
                        <a:t>المدخلة</a:t>
                      </a:r>
                      <a:endParaRPr lang="ar-EG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EG" sz="3200" dirty="0" smtClean="0"/>
                        <a:t>1</a:t>
                      </a:r>
                      <a:endParaRPr lang="ar-EG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EG" sz="3200" dirty="0" smtClean="0"/>
                        <a:t>2</a:t>
                      </a:r>
                      <a:endParaRPr lang="ar-EG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EG" sz="3200" dirty="0" smtClean="0"/>
                        <a:t>3</a:t>
                      </a:r>
                      <a:endParaRPr lang="ar-EG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EG" sz="3200" dirty="0" smtClean="0"/>
                        <a:t>4</a:t>
                      </a:r>
                      <a:endParaRPr lang="ar-EG" sz="3200" dirty="0"/>
                    </a:p>
                  </a:txBody>
                  <a:tcPr/>
                </a:tc>
              </a:tr>
              <a:tr h="619129">
                <a:tc>
                  <a:txBody>
                    <a:bodyPr/>
                    <a:lstStyle/>
                    <a:p>
                      <a:pPr algn="ctr" rtl="1"/>
                      <a:r>
                        <a:rPr lang="ar-EG" dirty="0" smtClean="0"/>
                        <a:t>المخرجة</a:t>
                      </a:r>
                      <a:endParaRPr lang="ar-EG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EG" sz="3200" dirty="0" smtClean="0"/>
                        <a:t>3</a:t>
                      </a:r>
                      <a:endParaRPr lang="ar-EG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EG" sz="3200" dirty="0" smtClean="0"/>
                        <a:t>4</a:t>
                      </a:r>
                      <a:endParaRPr lang="ar-EG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EG" sz="3200" dirty="0" smtClean="0"/>
                        <a:t>5</a:t>
                      </a:r>
                      <a:endParaRPr lang="ar-EG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EG" sz="3200" dirty="0" smtClean="0"/>
                        <a:t>6</a:t>
                      </a:r>
                      <a:endParaRPr lang="ar-EG" sz="32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9" name="مثلث متساوي الساقين 8"/>
          <p:cNvSpPr/>
          <p:nvPr/>
        </p:nvSpPr>
        <p:spPr bwMode="auto">
          <a:xfrm>
            <a:off x="5715008" y="3643314"/>
            <a:ext cx="357190" cy="357190"/>
          </a:xfrm>
          <a:prstGeom prst="triangl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wrap="square" lIns="91440" tIns="45720" rIns="91440" bIns="45720" numCol="1" rtlCol="1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ar-EG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" charset="0"/>
            </a:endParaRPr>
          </a:p>
        </p:txBody>
      </p:sp>
      <p:sp>
        <p:nvSpPr>
          <p:cNvPr id="10" name="مستطيل مستدير الزوايا 9"/>
          <p:cNvSpPr/>
          <p:nvPr/>
        </p:nvSpPr>
        <p:spPr bwMode="auto">
          <a:xfrm>
            <a:off x="5715008" y="4429132"/>
            <a:ext cx="285752" cy="285752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wrap="square" lIns="91440" tIns="45720" rIns="91440" bIns="45720" numCol="1" rtlCol="1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ar-EG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" charset="0"/>
            </a:endParaRPr>
          </a:p>
        </p:txBody>
      </p:sp>
      <p:sp>
        <p:nvSpPr>
          <p:cNvPr id="12" name="مثلث متساوي الساقين 11"/>
          <p:cNvSpPr/>
          <p:nvPr/>
        </p:nvSpPr>
        <p:spPr bwMode="auto">
          <a:xfrm>
            <a:off x="3286116" y="3071810"/>
            <a:ext cx="357190" cy="357190"/>
          </a:xfrm>
          <a:prstGeom prst="triangl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wrap="square" lIns="91440" tIns="45720" rIns="91440" bIns="45720" numCol="1" rtlCol="1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ar-EG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" charset="0"/>
            </a:endParaRPr>
          </a:p>
        </p:txBody>
      </p:sp>
    </p:spTree>
  </p:cSld>
  <p:clrMapOvr>
    <a:masterClrMapping/>
  </p:clrMapOvr>
  <p:transition spd="med">
    <p:dissolve/>
    <p:sndAc>
      <p:stSnd>
        <p:snd r:embed="rId2" name="coin.wav" builtIn="1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رقائق معدنيه باب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2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شكل بيضاوي 1"/>
          <p:cNvSpPr/>
          <p:nvPr/>
        </p:nvSpPr>
        <p:spPr>
          <a:xfrm>
            <a:off x="7500958" y="2214554"/>
            <a:ext cx="1500198" cy="2786082"/>
          </a:xfrm>
          <a:prstGeom prst="ellipse">
            <a:avLst/>
          </a:prstGeom>
          <a:effectLst>
            <a:glow rad="228600">
              <a:schemeClr val="accent1">
                <a:satMod val="175000"/>
                <a:alpha val="40000"/>
              </a:schemeClr>
            </a:glow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defRPr/>
            </a:pPr>
            <a:r>
              <a:rPr lang="ar-EG" sz="3600" b="1" dirty="0">
                <a:solidFill>
                  <a:schemeClr val="tx1"/>
                </a:solidFill>
              </a:rPr>
              <a:t>تأكد</a:t>
            </a:r>
          </a:p>
        </p:txBody>
      </p:sp>
      <p:sp>
        <p:nvSpPr>
          <p:cNvPr id="3" name="مكعب 2"/>
          <p:cNvSpPr/>
          <p:nvPr/>
        </p:nvSpPr>
        <p:spPr>
          <a:xfrm>
            <a:off x="571500" y="857250"/>
            <a:ext cx="6429375" cy="5357813"/>
          </a:xfrm>
          <a:prstGeom prst="cube">
            <a:avLst>
              <a:gd name="adj" fmla="val 10287"/>
            </a:avLst>
          </a:prstGeom>
          <a:ln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defRPr/>
            </a:pPr>
            <a:r>
              <a:rPr lang="ar-SA" sz="3600" dirty="0">
                <a:solidFill>
                  <a:schemeClr val="bg1"/>
                </a:solidFill>
              </a:rPr>
              <a:t>2- وَضعَ أحمدُ كتابينِ </a:t>
            </a:r>
            <a:r>
              <a:rPr lang="ar-EG" sz="3600" dirty="0" smtClean="0">
                <a:solidFill>
                  <a:schemeClr val="bg1"/>
                </a:solidFill>
              </a:rPr>
              <a:t>على </a:t>
            </a:r>
            <a:r>
              <a:rPr lang="ar-SA" sz="3600" dirty="0" smtClean="0">
                <a:solidFill>
                  <a:schemeClr val="bg1"/>
                </a:solidFill>
              </a:rPr>
              <a:t>الرَّفِّ </a:t>
            </a:r>
            <a:r>
              <a:rPr lang="ar-SA" sz="3600" dirty="0">
                <a:solidFill>
                  <a:schemeClr val="bg1"/>
                </a:solidFill>
              </a:rPr>
              <a:t>الأوَّلِ، وأربعةَ كُتبٍ </a:t>
            </a:r>
            <a:r>
              <a:rPr lang="ar-EG" sz="3600" dirty="0" smtClean="0">
                <a:solidFill>
                  <a:schemeClr val="bg1"/>
                </a:solidFill>
              </a:rPr>
              <a:t>على </a:t>
            </a:r>
            <a:r>
              <a:rPr lang="ar-SA" sz="3600" dirty="0" smtClean="0">
                <a:solidFill>
                  <a:schemeClr val="bg1"/>
                </a:solidFill>
              </a:rPr>
              <a:t>الرَّفِّ </a:t>
            </a:r>
            <a:r>
              <a:rPr lang="ar-SA" sz="3600" dirty="0">
                <a:solidFill>
                  <a:schemeClr val="bg1"/>
                </a:solidFill>
              </a:rPr>
              <a:t>الثَّانِي، وسِتَّةَ كُتبٍ </a:t>
            </a:r>
            <a:r>
              <a:rPr lang="ar-EG" sz="3600" dirty="0" smtClean="0">
                <a:solidFill>
                  <a:schemeClr val="bg1"/>
                </a:solidFill>
              </a:rPr>
              <a:t>على </a:t>
            </a:r>
            <a:r>
              <a:rPr lang="ar-SA" sz="3600" dirty="0" smtClean="0">
                <a:solidFill>
                  <a:schemeClr val="bg1"/>
                </a:solidFill>
              </a:rPr>
              <a:t>الرَّفِّ </a:t>
            </a:r>
            <a:r>
              <a:rPr lang="ar-SA" sz="3600" dirty="0">
                <a:solidFill>
                  <a:schemeClr val="bg1"/>
                </a:solidFill>
              </a:rPr>
              <a:t>الثَّالثِ، </a:t>
            </a:r>
            <a:r>
              <a:rPr lang="ar-SA" sz="3600" dirty="0" smtClean="0">
                <a:solidFill>
                  <a:schemeClr val="bg1"/>
                </a:solidFill>
              </a:rPr>
              <a:t>إذا </a:t>
            </a:r>
            <a:r>
              <a:rPr lang="ar-SA" sz="3600" dirty="0">
                <a:solidFill>
                  <a:schemeClr val="bg1"/>
                </a:solidFill>
              </a:rPr>
              <a:t>اتَّبَعَ النَّمطَ نفسَه فكمْ كتابًا </a:t>
            </a:r>
            <a:r>
              <a:rPr lang="ar-SA" sz="3600" dirty="0" smtClean="0">
                <a:solidFill>
                  <a:schemeClr val="bg1"/>
                </a:solidFill>
              </a:rPr>
              <a:t>سيضعُه </a:t>
            </a:r>
            <a:r>
              <a:rPr lang="ar-SA" sz="3600" dirty="0">
                <a:solidFill>
                  <a:schemeClr val="bg1"/>
                </a:solidFill>
              </a:rPr>
              <a:t>أحمدُ </a:t>
            </a:r>
            <a:r>
              <a:rPr lang="ar-EG" sz="3600" dirty="0" smtClean="0">
                <a:solidFill>
                  <a:schemeClr val="bg1"/>
                </a:solidFill>
              </a:rPr>
              <a:t>على </a:t>
            </a:r>
            <a:r>
              <a:rPr lang="ar-SA" sz="3600" dirty="0" smtClean="0">
                <a:solidFill>
                  <a:schemeClr val="bg1"/>
                </a:solidFill>
              </a:rPr>
              <a:t>الرَّفِّ </a:t>
            </a:r>
            <a:r>
              <a:rPr lang="ar-SA" sz="3600" dirty="0">
                <a:solidFill>
                  <a:schemeClr val="bg1"/>
                </a:solidFill>
              </a:rPr>
              <a:t>الخَامسِ؟ أَنْشِئْ جدولاً لتكتشفَ القاعدةَ وتَحُلَّ المسألةَ</a:t>
            </a:r>
            <a:r>
              <a:rPr lang="ar-SA" sz="3600" dirty="0" smtClean="0">
                <a:solidFill>
                  <a:schemeClr val="bg1"/>
                </a:solidFill>
              </a:rPr>
              <a:t>.</a:t>
            </a:r>
            <a:r>
              <a:rPr lang="ar-EG" sz="3600" dirty="0" smtClean="0">
                <a:solidFill>
                  <a:schemeClr val="bg1"/>
                </a:solidFill>
              </a:rPr>
              <a:t> المثالان 1، 2.</a:t>
            </a:r>
            <a:endParaRPr lang="ar-EG" sz="36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spd="med">
    <p:dissolve/>
    <p:sndAc>
      <p:stSnd>
        <p:snd r:embed="rId2" name="coin.wav" builtIn="1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كارتون5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كعب 1"/>
          <p:cNvSpPr/>
          <p:nvPr/>
        </p:nvSpPr>
        <p:spPr>
          <a:xfrm>
            <a:off x="1285852" y="1500174"/>
            <a:ext cx="5857916" cy="3214710"/>
          </a:xfrm>
          <a:prstGeom prst="cube">
            <a:avLst/>
          </a:prstGeom>
          <a:ln w="76200">
            <a:solidFill>
              <a:srgbClr val="FF3399"/>
            </a:solidFill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1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ar-EG" sz="3600" dirty="0">
                <a:solidFill>
                  <a:schemeClr val="tx1"/>
                </a:solidFill>
              </a:rPr>
              <a:t>فِكْرَةُ الدَّرْس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ar-EG" sz="3600" b="1" dirty="0">
                <a:solidFill>
                  <a:schemeClr val="tx1"/>
                </a:solidFill>
              </a:rPr>
              <a:t>أبحثُ عن قاعدةٍ مِن جدولٍ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ar-EG" sz="3600" b="1" dirty="0">
                <a:solidFill>
                  <a:schemeClr val="tx1"/>
                </a:solidFill>
              </a:rPr>
              <a:t>ثُمَّ أُطبِّقُها لأَحُلَّ مسألةً. </a:t>
            </a:r>
          </a:p>
        </p:txBody>
      </p:sp>
    </p:spTree>
  </p:cSld>
  <p:clrMapOvr>
    <a:masterClrMapping/>
  </p:clrMapOvr>
  <p:transition spd="med">
    <p:dissolve/>
    <p:sndAc>
      <p:stSnd>
        <p:snd r:embed="rId2" name="coin.wav" builtIn="1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كارتون5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شكل بيضاوي 1"/>
          <p:cNvSpPr/>
          <p:nvPr/>
        </p:nvSpPr>
        <p:spPr>
          <a:xfrm>
            <a:off x="7643802" y="0"/>
            <a:ext cx="1500198" cy="2786082"/>
          </a:xfrm>
          <a:prstGeom prst="ellipse">
            <a:avLst/>
          </a:prstGeom>
          <a:effectLst>
            <a:glow rad="228600">
              <a:schemeClr val="accent1">
                <a:satMod val="175000"/>
                <a:alpha val="40000"/>
              </a:schemeClr>
            </a:glow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defRPr/>
            </a:pPr>
            <a:r>
              <a:rPr lang="ar-EG" sz="3600" b="1" dirty="0" smtClean="0">
                <a:solidFill>
                  <a:schemeClr val="tx1"/>
                </a:solidFill>
              </a:rPr>
              <a:t>الحل</a:t>
            </a:r>
            <a:endParaRPr lang="ar-EG" sz="3600" b="1" dirty="0">
              <a:solidFill>
                <a:schemeClr val="tx1"/>
              </a:solidFill>
            </a:endParaRPr>
          </a:p>
        </p:txBody>
      </p:sp>
      <p:graphicFrame>
        <p:nvGraphicFramePr>
          <p:cNvPr id="4" name="جدول 3"/>
          <p:cNvGraphicFramePr>
            <a:graphicFrameLocks noGrp="1"/>
          </p:cNvGraphicFramePr>
          <p:nvPr/>
        </p:nvGraphicFramePr>
        <p:xfrm>
          <a:off x="142875" y="2643188"/>
          <a:ext cx="8858250" cy="3171826"/>
        </p:xfrm>
        <a:graphic>
          <a:graphicData uri="http://schemas.openxmlformats.org/drawingml/2006/table">
            <a:tbl>
              <a:tblPr rtl="1">
                <a:tableStyleId>{775DCB02-9BB8-47FD-8907-85C794F793BA}</a:tableStyleId>
              </a:tblPr>
              <a:tblGrid>
                <a:gridCol w="1614487"/>
                <a:gridCol w="1414463"/>
                <a:gridCol w="1414462"/>
                <a:gridCol w="1414463"/>
                <a:gridCol w="1416050"/>
                <a:gridCol w="1467772"/>
                <a:gridCol w="116553"/>
              </a:tblGrid>
              <a:tr h="1101725">
                <a:tc gridSpan="7">
                  <a:txBody>
                    <a:bodyPr/>
                    <a:lstStyle/>
                    <a:p>
                      <a:pPr marL="68263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EG" sz="3200" b="1" u="none" strike="noStrike" cap="none" normalizeH="0" baseline="0" dirty="0" smtClean="0">
                          <a:ln>
                            <a:noFill/>
                          </a:ln>
                          <a:effectLst/>
                          <a:cs typeface="+mj-cs"/>
                        </a:rPr>
                        <a:t>القاعدة: ضرب </a:t>
                      </a:r>
                      <a:r>
                        <a:rPr kumimoji="0" lang="ar-EG" sz="3200" b="1" u="none" strike="noStrike" cap="none" normalizeH="0" baseline="0" dirty="0" err="1" smtClean="0">
                          <a:ln>
                            <a:noFill/>
                          </a:ln>
                          <a:effectLst/>
                          <a:cs typeface="+mj-cs"/>
                        </a:rPr>
                        <a:t>المدخلات</a:t>
                      </a:r>
                      <a:r>
                        <a:rPr kumimoji="0" lang="ar-EG" sz="3200" b="1" u="none" strike="noStrike" cap="none" normalizeH="0" baseline="0" dirty="0" smtClean="0">
                          <a:ln>
                            <a:noFill/>
                          </a:ln>
                          <a:effectLst/>
                          <a:cs typeface="+mj-cs"/>
                        </a:rPr>
                        <a:t> × 2</a:t>
                      </a:r>
                      <a:endParaRPr kumimoji="0" lang="en-US" sz="3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+mj-cs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pPr rtl="1"/>
                      <a:endParaRPr lang="ar-EG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ar-EG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ar-EG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ar-EG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ar-EG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ar-EG"/>
                    </a:p>
                  </a:txBody>
                  <a:tcPr/>
                </a:tc>
              </a:tr>
              <a:tr h="1065213">
                <a:tc>
                  <a:txBody>
                    <a:bodyPr/>
                    <a:lstStyle/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EG" sz="3200" b="1" u="none" strike="noStrike" cap="none" normalizeH="0" baseline="0" smtClean="0">
                          <a:ln>
                            <a:noFill/>
                          </a:ln>
                          <a:effectLst/>
                          <a:cs typeface="+mj-cs"/>
                        </a:rPr>
                        <a:t>المدخلات</a:t>
                      </a:r>
                      <a:endParaRPr kumimoji="0" lang="en-US" sz="3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+mj-cs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EG" sz="3200" b="1" u="none" strike="noStrike" cap="none" normalizeH="0" baseline="0" smtClean="0">
                          <a:ln>
                            <a:noFill/>
                          </a:ln>
                          <a:effectLst/>
                          <a:cs typeface="+mj-cs"/>
                        </a:rPr>
                        <a:t>1</a:t>
                      </a:r>
                      <a:endParaRPr kumimoji="0" lang="en-US" sz="3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+mj-cs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EG" sz="3200" b="1" u="none" strike="noStrike" cap="none" normalizeH="0" baseline="0" smtClean="0">
                          <a:ln>
                            <a:noFill/>
                          </a:ln>
                          <a:effectLst/>
                          <a:cs typeface="+mj-cs"/>
                        </a:rPr>
                        <a:t>2</a:t>
                      </a:r>
                      <a:endParaRPr kumimoji="0" lang="en-US" sz="3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+mj-cs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EG" sz="3200" b="1" u="none" strike="noStrike" cap="none" normalizeH="0" baseline="0" smtClean="0">
                          <a:ln>
                            <a:noFill/>
                          </a:ln>
                          <a:effectLst/>
                          <a:cs typeface="+mj-cs"/>
                        </a:rPr>
                        <a:t>3</a:t>
                      </a:r>
                      <a:endParaRPr kumimoji="0" lang="en-US" sz="3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+mj-cs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EG" sz="3200" b="1" u="none" strike="noStrike" cap="none" normalizeH="0" baseline="0" smtClean="0">
                          <a:ln>
                            <a:noFill/>
                          </a:ln>
                          <a:effectLst/>
                          <a:cs typeface="+mj-cs"/>
                        </a:rPr>
                        <a:t>4</a:t>
                      </a:r>
                      <a:endParaRPr kumimoji="0" lang="en-US" sz="3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+mj-cs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EG" sz="3200" b="1" u="none" strike="noStrike" cap="none" normalizeH="0" baseline="0" smtClean="0">
                          <a:ln>
                            <a:noFill/>
                          </a:ln>
                          <a:effectLst/>
                          <a:cs typeface="+mj-cs"/>
                        </a:rPr>
                        <a:t>5</a:t>
                      </a:r>
                      <a:endParaRPr kumimoji="0" lang="en-US" sz="3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+mj-cs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ar-EG" dirty="0"/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1004888">
                <a:tc>
                  <a:txBody>
                    <a:bodyPr/>
                    <a:lstStyle/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EG" sz="3200" b="1" u="none" strike="noStrike" cap="none" normalizeH="0" baseline="0" smtClean="0">
                          <a:ln>
                            <a:noFill/>
                          </a:ln>
                          <a:effectLst/>
                          <a:cs typeface="+mj-cs"/>
                        </a:rPr>
                        <a:t>المخرجات</a:t>
                      </a:r>
                      <a:endParaRPr kumimoji="0" lang="en-US" sz="3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+mj-cs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EG" sz="3200" b="1" u="none" strike="noStrike" cap="none" normalizeH="0" baseline="0" smtClean="0">
                          <a:ln>
                            <a:noFill/>
                          </a:ln>
                          <a:effectLst/>
                          <a:cs typeface="+mj-cs"/>
                        </a:rPr>
                        <a:t>2</a:t>
                      </a:r>
                      <a:endParaRPr kumimoji="0" lang="en-US" sz="3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+mj-cs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EG" sz="3200" b="1" u="none" strike="noStrike" cap="none" normalizeH="0" baseline="0" smtClean="0">
                          <a:ln>
                            <a:noFill/>
                          </a:ln>
                          <a:effectLst/>
                          <a:cs typeface="+mj-cs"/>
                        </a:rPr>
                        <a:t>4</a:t>
                      </a:r>
                      <a:endParaRPr kumimoji="0" lang="en-US" sz="3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+mj-cs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EG" sz="3200" b="1" u="none" strike="noStrike" cap="none" normalizeH="0" baseline="0" smtClean="0">
                          <a:ln>
                            <a:noFill/>
                          </a:ln>
                          <a:effectLst/>
                          <a:cs typeface="+mj-cs"/>
                        </a:rPr>
                        <a:t>6</a:t>
                      </a:r>
                      <a:endParaRPr kumimoji="0" lang="en-US" sz="3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+mj-cs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EG" sz="3200" b="1" u="none" strike="noStrike" cap="none" normalizeH="0" baseline="0" smtClean="0">
                          <a:ln>
                            <a:noFill/>
                          </a:ln>
                          <a:effectLst/>
                          <a:cs typeface="+mj-cs"/>
                        </a:rPr>
                        <a:t>8</a:t>
                      </a:r>
                      <a:endParaRPr kumimoji="0" lang="en-US" sz="3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+mj-cs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EG" sz="3200" b="1" u="none" strike="noStrike" cap="none" normalizeH="0" baseline="0" smtClean="0">
                          <a:ln>
                            <a:noFill/>
                          </a:ln>
                          <a:effectLst/>
                          <a:cs typeface="+mj-cs"/>
                        </a:rPr>
                        <a:t>10</a:t>
                      </a:r>
                      <a:endParaRPr kumimoji="0" lang="en-US" sz="3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+mj-cs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ar-EG" dirty="0"/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sp>
        <p:nvSpPr>
          <p:cNvPr id="5" name="مربع نص 4"/>
          <p:cNvSpPr txBox="1"/>
          <p:nvPr/>
        </p:nvSpPr>
        <p:spPr>
          <a:xfrm>
            <a:off x="714348" y="5929330"/>
            <a:ext cx="6715172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3200" b="1" dirty="0" smtClean="0">
                <a:solidFill>
                  <a:srgbClr val="FF0066"/>
                </a:solidFill>
              </a:rPr>
              <a:t>سيضع أحمد على الرف الخامس 10 كتب</a:t>
            </a:r>
            <a:endParaRPr lang="en-US" sz="3200" dirty="0" smtClean="0">
              <a:solidFill>
                <a:srgbClr val="FF0066"/>
              </a:solidFill>
            </a:endParaRPr>
          </a:p>
        </p:txBody>
      </p:sp>
    </p:spTree>
  </p:cSld>
  <p:clrMapOvr>
    <a:masterClrMapping/>
  </p:clrMapOvr>
  <p:transition spd="med">
    <p:dissolve/>
    <p:sndAc>
      <p:stSnd>
        <p:snd r:embed="rId2" name="coin.wav" builtIn="1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اتاري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voltage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شكل بيضاوي 1"/>
          <p:cNvSpPr/>
          <p:nvPr/>
        </p:nvSpPr>
        <p:spPr>
          <a:xfrm>
            <a:off x="7500958" y="2214554"/>
            <a:ext cx="1500198" cy="2786082"/>
          </a:xfrm>
          <a:prstGeom prst="ellipse">
            <a:avLst/>
          </a:prstGeom>
          <a:effectLst>
            <a:glow rad="228600">
              <a:schemeClr val="accent1">
                <a:satMod val="175000"/>
                <a:alpha val="40000"/>
              </a:schemeClr>
            </a:glow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defRPr/>
            </a:pPr>
            <a:r>
              <a:rPr lang="ar-EG" sz="3600" b="1" dirty="0">
                <a:solidFill>
                  <a:schemeClr val="tx1"/>
                </a:solidFill>
              </a:rPr>
              <a:t>تأكد</a:t>
            </a:r>
          </a:p>
        </p:txBody>
      </p:sp>
      <p:sp>
        <p:nvSpPr>
          <p:cNvPr id="3" name="مستطيل مستدير الزوايا 2"/>
          <p:cNvSpPr/>
          <p:nvPr/>
        </p:nvSpPr>
        <p:spPr>
          <a:xfrm>
            <a:off x="1071538" y="642918"/>
            <a:ext cx="6357982" cy="1643074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defRPr/>
            </a:pPr>
            <a:r>
              <a:rPr lang="ar-SA" sz="3600" dirty="0">
                <a:solidFill>
                  <a:schemeClr val="bg1"/>
                </a:solidFill>
              </a:rPr>
              <a:t>3- تحدث :</a:t>
            </a:r>
          </a:p>
          <a:p>
            <a:pPr algn="ctr">
              <a:defRPr/>
            </a:pPr>
            <a:r>
              <a:rPr lang="ar-SA" sz="3600" dirty="0">
                <a:solidFill>
                  <a:schemeClr val="bg1"/>
                </a:solidFill>
              </a:rPr>
              <a:t>اِشْرَحْ كيفَ يمكنُ لعمليةِ الضَّربِ أنْ تُساعدَكَ على تَوْسِعَةِ نمطٍ مَا.</a:t>
            </a:r>
            <a:endParaRPr lang="ar-EG" sz="3600" dirty="0">
              <a:solidFill>
                <a:schemeClr val="bg1"/>
              </a:solidFill>
            </a:endParaRPr>
          </a:p>
        </p:txBody>
      </p:sp>
      <p:sp>
        <p:nvSpPr>
          <p:cNvPr id="19462" name="Rectangle 6"/>
          <p:cNvSpPr>
            <a:spLocks noChangeArrowheads="1"/>
          </p:cNvSpPr>
          <p:nvPr/>
        </p:nvSpPr>
        <p:spPr bwMode="auto">
          <a:xfrm>
            <a:off x="1714480" y="2643182"/>
            <a:ext cx="5143500" cy="1754326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>
            <a:spAutoFit/>
          </a:bodyPr>
          <a:lstStyle/>
          <a:p>
            <a:pPr algn="ctr"/>
            <a:r>
              <a:rPr lang="ar-SA" sz="3600" b="1" dirty="0" smtClean="0"/>
              <a:t>عند اكتشاف القاعدة أو النمط نضرب كل مدخلة وفق القاعدة بتوسعة النمط.</a:t>
            </a:r>
            <a:endParaRPr lang="en-US" sz="36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928794" y="4857760"/>
            <a:ext cx="4406900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dissolve/>
    <p:sndAc>
      <p:stSnd>
        <p:snd r:embed="rId2" name="coin.wav" builtIn="1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1946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shreg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62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صر نائب للمحتوى 2"/>
          <p:cNvSpPr txBox="1">
            <a:spLocks/>
          </p:cNvSpPr>
          <p:nvPr/>
        </p:nvSpPr>
        <p:spPr>
          <a:xfrm>
            <a:off x="428596" y="1428736"/>
            <a:ext cx="8572560" cy="785818"/>
          </a:xfrm>
          <a:prstGeom prst="rect">
            <a:avLst/>
          </a:prstGeom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l">
              <a:rot lat="0" lon="0" rev="8700000"/>
            </a:lightRig>
          </a:scene3d>
          <a:sp3d>
            <a:bevelT w="190500" h="38100"/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/>
          <a:lstStyle/>
          <a:p>
            <a:pPr marL="342900" indent="-342900" algn="ctr">
              <a:spcBef>
                <a:spcPct val="20000"/>
              </a:spcBef>
              <a:defRPr/>
            </a:pPr>
            <a:r>
              <a:rPr lang="ar-SA" sz="3600" b="1" kern="0" dirty="0"/>
              <a:t>اِكْتَشِفِ القاعدةَ ثُمَّ طَبِّقْهَا لِتُكْمِلَ الجدولَ</a:t>
            </a:r>
            <a:r>
              <a:rPr lang="ar-SA" sz="3600" b="1" kern="0" dirty="0" smtClean="0"/>
              <a:t>:</a:t>
            </a:r>
            <a:r>
              <a:rPr lang="ar-EG" sz="3600" b="1" kern="0" dirty="0" smtClean="0"/>
              <a:t> المثالان 1، 2</a:t>
            </a:r>
            <a:endParaRPr lang="ar-EG" sz="3600" kern="0" dirty="0">
              <a:solidFill>
                <a:schemeClr val="bg1"/>
              </a:solidFill>
            </a:endParaRPr>
          </a:p>
        </p:txBody>
      </p:sp>
      <p:sp>
        <p:nvSpPr>
          <p:cNvPr id="4" name="انفجار 2 3"/>
          <p:cNvSpPr/>
          <p:nvPr/>
        </p:nvSpPr>
        <p:spPr>
          <a:xfrm>
            <a:off x="71406" y="71414"/>
            <a:ext cx="8929750" cy="1285884"/>
          </a:xfrm>
          <a:prstGeom prst="irregularSeal2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1" anchor="ctr"/>
          <a:lstStyle/>
          <a:p>
            <a:pPr algn="just">
              <a:defRPr/>
            </a:pPr>
            <a:r>
              <a:rPr lang="ar-EG" sz="3200" dirty="0"/>
              <a:t>تدرب وحل المسائل</a:t>
            </a:r>
          </a:p>
        </p:txBody>
      </p:sp>
      <p:sp>
        <p:nvSpPr>
          <p:cNvPr id="5" name="وسيلة شرح مستطيلة مستديرة الزوايا 4"/>
          <p:cNvSpPr/>
          <p:nvPr/>
        </p:nvSpPr>
        <p:spPr>
          <a:xfrm>
            <a:off x="3857620" y="2357430"/>
            <a:ext cx="4286248" cy="3571876"/>
          </a:xfrm>
          <a:prstGeom prst="wedgeRoundRectCallout">
            <a:avLst>
              <a:gd name="adj1" fmla="val 32918"/>
              <a:gd name="adj2" fmla="val -57584"/>
              <a:gd name="adj3" fmla="val 16667"/>
            </a:avLst>
          </a:prstGeom>
          <a:solidFill>
            <a:srgbClr val="CC00FF"/>
          </a:solidFill>
        </p:spPr>
        <p:style>
          <a:lnRef idx="0">
            <a:schemeClr val="accent6"/>
          </a:lnRef>
          <a:fillRef idx="1002">
            <a:schemeClr val="dk2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1" anchor="ctr"/>
          <a:lstStyle/>
          <a:p>
            <a:pPr algn="just">
              <a:defRPr/>
            </a:pPr>
            <a:r>
              <a:rPr lang="ar-EG" sz="3600" dirty="0" smtClean="0"/>
              <a:t>4</a:t>
            </a:r>
            <a:r>
              <a:rPr lang="ar-SA" sz="3600" dirty="0" smtClean="0"/>
              <a:t>- </a:t>
            </a:r>
            <a:r>
              <a:rPr lang="ar-SA" sz="3600" dirty="0"/>
              <a:t>يُبَيِّنُ الجدولُ المُجاوِرُ عددَ الأشْرِعةِ لعددٍ مِن القَوَارِبِ. باعتبارِ أنَّ كلَّ قارِبٍ لهُ العددُ نفسُه مِن الأشرعةِ.</a:t>
            </a:r>
            <a:endParaRPr lang="ar-EG" sz="3600" dirty="0">
              <a:solidFill>
                <a:srgbClr val="C00000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7">
            <a:lum bright="-8000" contrast="26000"/>
          </a:blip>
          <a:srcRect/>
          <a:stretch>
            <a:fillRect/>
          </a:stretch>
        </p:blipFill>
        <p:spPr bwMode="auto">
          <a:xfrm>
            <a:off x="214282" y="3000372"/>
            <a:ext cx="3565525" cy="19288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dissolve/>
    <p:sndAc>
      <p:stSnd>
        <p:snd r:embed="rId2" name="coin.wav" builtIn="1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اتاري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Music_Theme_1_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800" decel="100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ك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8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push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6">
            <a:lum bright="-8000" contrast="26000"/>
          </a:blip>
          <a:srcRect/>
          <a:stretch>
            <a:fillRect/>
          </a:stretch>
        </p:blipFill>
        <p:spPr bwMode="auto">
          <a:xfrm>
            <a:off x="1500166" y="2143116"/>
            <a:ext cx="6349796" cy="16430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مثلث متساوي الساقين 2"/>
          <p:cNvSpPr/>
          <p:nvPr/>
        </p:nvSpPr>
        <p:spPr bwMode="auto">
          <a:xfrm>
            <a:off x="4714876" y="2214554"/>
            <a:ext cx="357190" cy="357190"/>
          </a:xfrm>
          <a:prstGeom prst="triangl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wrap="square" lIns="91440" tIns="45720" rIns="91440" bIns="45720" numCol="1" rtlCol="1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ar-EG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" charset="0"/>
            </a:endParaRPr>
          </a:p>
        </p:txBody>
      </p:sp>
      <p:sp>
        <p:nvSpPr>
          <p:cNvPr id="4" name="مربع نص 3"/>
          <p:cNvSpPr txBox="1"/>
          <p:nvPr/>
        </p:nvSpPr>
        <p:spPr>
          <a:xfrm>
            <a:off x="3500430" y="2071678"/>
            <a:ext cx="1214446" cy="83099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EG" sz="4800" dirty="0" smtClean="0">
                <a:solidFill>
                  <a:srgbClr val="FF0066"/>
                </a:solidFill>
              </a:rPr>
              <a:t>×9</a:t>
            </a:r>
            <a:endParaRPr lang="ar-EG" sz="4800" dirty="0">
              <a:solidFill>
                <a:srgbClr val="FF0066"/>
              </a:solidFill>
            </a:endParaRPr>
          </a:p>
        </p:txBody>
      </p:sp>
      <p:sp>
        <p:nvSpPr>
          <p:cNvPr id="5" name="مربع نص 4"/>
          <p:cNvSpPr txBox="1"/>
          <p:nvPr/>
        </p:nvSpPr>
        <p:spPr>
          <a:xfrm>
            <a:off x="1857356" y="2526565"/>
            <a:ext cx="500066" cy="83099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EG" sz="4800" dirty="0" smtClean="0">
                <a:solidFill>
                  <a:srgbClr val="FF0066"/>
                </a:solidFill>
              </a:rPr>
              <a:t>2</a:t>
            </a:r>
            <a:endParaRPr lang="ar-EG" sz="4800" dirty="0">
              <a:solidFill>
                <a:srgbClr val="FF0066"/>
              </a:solidFill>
            </a:endParaRPr>
          </a:p>
        </p:txBody>
      </p:sp>
      <p:sp>
        <p:nvSpPr>
          <p:cNvPr id="6" name="مربع نص 5"/>
          <p:cNvSpPr txBox="1"/>
          <p:nvPr/>
        </p:nvSpPr>
        <p:spPr>
          <a:xfrm>
            <a:off x="2571736" y="3026631"/>
            <a:ext cx="1071570" cy="83099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EG" sz="4800" dirty="0" smtClean="0">
                <a:solidFill>
                  <a:srgbClr val="FF0066"/>
                </a:solidFill>
              </a:rPr>
              <a:t>27</a:t>
            </a:r>
            <a:endParaRPr lang="ar-EG" sz="4800" dirty="0">
              <a:solidFill>
                <a:srgbClr val="FF0066"/>
              </a:solidFill>
            </a:endParaRPr>
          </a:p>
        </p:txBody>
      </p:sp>
      <p:sp>
        <p:nvSpPr>
          <p:cNvPr id="7" name="نجمة مكونة من 12 نقطة 6"/>
          <p:cNvSpPr/>
          <p:nvPr/>
        </p:nvSpPr>
        <p:spPr>
          <a:xfrm>
            <a:off x="-142908" y="-214338"/>
            <a:ext cx="2000264" cy="2786082"/>
          </a:xfrm>
          <a:prstGeom prst="star12">
            <a:avLst/>
          </a:prstGeom>
          <a:ln>
            <a:noFill/>
          </a:ln>
          <a:effectLst>
            <a:glow rad="228600">
              <a:schemeClr val="accent1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defRPr/>
            </a:pPr>
            <a:r>
              <a:rPr lang="ar-EG" sz="3600" b="1" dirty="0" smtClean="0">
                <a:solidFill>
                  <a:schemeClr val="bg1"/>
                </a:solidFill>
              </a:rPr>
              <a:t>الحل</a:t>
            </a:r>
            <a:endParaRPr lang="ar-EG" sz="36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spd="med">
    <p:dissolve/>
    <p:sndAc>
      <p:stSnd>
        <p:snd r:embed="rId2" name="coin.wav" builtIn="1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رقائق معدنيه باب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shreg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push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4" presetID="39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push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push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push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  <p:bldP spid="5" grpId="0"/>
      <p:bldP spid="6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انفجار 2 2"/>
          <p:cNvSpPr/>
          <p:nvPr/>
        </p:nvSpPr>
        <p:spPr>
          <a:xfrm>
            <a:off x="71406" y="71414"/>
            <a:ext cx="8929750" cy="1285884"/>
          </a:xfrm>
          <a:prstGeom prst="irregularSeal2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1" anchor="ctr"/>
          <a:lstStyle/>
          <a:p>
            <a:pPr algn="just">
              <a:defRPr/>
            </a:pPr>
            <a:r>
              <a:rPr lang="ar-EG" sz="3200" dirty="0"/>
              <a:t>تدرب وحل المسائل</a:t>
            </a:r>
          </a:p>
        </p:txBody>
      </p:sp>
      <p:sp>
        <p:nvSpPr>
          <p:cNvPr id="4" name="سداسي 3"/>
          <p:cNvSpPr/>
          <p:nvPr/>
        </p:nvSpPr>
        <p:spPr>
          <a:xfrm>
            <a:off x="3643306" y="2500306"/>
            <a:ext cx="5286380" cy="3357562"/>
          </a:xfrm>
          <a:prstGeom prst="hexagon">
            <a:avLst/>
          </a:prstGeom>
          <a:effectLst>
            <a:glow rad="228600">
              <a:schemeClr val="accent2">
                <a:satMod val="175000"/>
                <a:alpha val="40000"/>
              </a:schemeClr>
            </a:glow>
            <a:outerShdw blurRad="152400" dist="317500" dir="5400000" sx="90000" sy="-19000" rotWithShape="0">
              <a:srgbClr val="C00000">
                <a:alpha val="15000"/>
              </a:srgbClr>
            </a:outerShdw>
          </a:effectLst>
        </p:spPr>
        <p:style>
          <a:lnRef idx="0">
            <a:schemeClr val="accent2"/>
          </a:lnRef>
          <a:fillRef idx="1003">
            <a:schemeClr val="lt1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1" anchor="ctr"/>
          <a:lstStyle/>
          <a:p>
            <a:pPr lvl="0" algn="ctr">
              <a:defRPr/>
            </a:pPr>
            <a:r>
              <a:rPr lang="ar-EG" sz="2400" dirty="0" smtClean="0">
                <a:solidFill>
                  <a:srgbClr val="FF0066"/>
                </a:solidFill>
              </a:rPr>
              <a:t>5- </a:t>
            </a:r>
            <a:r>
              <a:rPr lang="ar-SA" sz="2400" b="1" dirty="0" smtClean="0">
                <a:solidFill>
                  <a:srgbClr val="FF0066"/>
                </a:solidFill>
              </a:rPr>
              <a:t>يزيد عدد الصفحات التي قرأتها ليلى 5 صفحات على عدد الصفحات التي قرأتها سمر. أوجد عدد الصفحات التي قرأتها ليلى, عندما قرأت سمر 2, 5, 9, 13 صفحة؟</a:t>
            </a:r>
            <a:endParaRPr lang="en-US" sz="2400" dirty="0" smtClean="0">
              <a:solidFill>
                <a:srgbClr val="FF0066"/>
              </a:solidFill>
            </a:endParaRPr>
          </a:p>
          <a:p>
            <a:pPr algn="ctr">
              <a:defRPr/>
            </a:pPr>
            <a:endParaRPr lang="ar-EG" sz="2400" dirty="0">
              <a:solidFill>
                <a:srgbClr val="FF0066"/>
              </a:solidFill>
            </a:endParaRPr>
          </a:p>
        </p:txBody>
      </p:sp>
      <p:sp>
        <p:nvSpPr>
          <p:cNvPr id="7" name="عنصر نائب للمحتوى 2"/>
          <p:cNvSpPr txBox="1">
            <a:spLocks/>
          </p:cNvSpPr>
          <p:nvPr/>
        </p:nvSpPr>
        <p:spPr>
          <a:xfrm>
            <a:off x="428596" y="1428736"/>
            <a:ext cx="8572560" cy="785818"/>
          </a:xfrm>
          <a:prstGeom prst="rect">
            <a:avLst/>
          </a:prstGeom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l">
              <a:rot lat="0" lon="0" rev="8700000"/>
            </a:lightRig>
          </a:scene3d>
          <a:sp3d>
            <a:bevelT w="190500" h="38100"/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/>
          <a:lstStyle/>
          <a:p>
            <a:pPr marL="342900" indent="-342900" algn="ctr">
              <a:spcBef>
                <a:spcPct val="20000"/>
              </a:spcBef>
              <a:defRPr/>
            </a:pPr>
            <a:r>
              <a:rPr lang="ar-SA" sz="3600" b="1" kern="0" dirty="0"/>
              <a:t>اِكْتَشِفِ القاعدةَ ثُمَّ طَبِّقْهَا لِتُكْمِلَ الجدولَ</a:t>
            </a:r>
            <a:r>
              <a:rPr lang="ar-SA" sz="3600" b="1" kern="0" dirty="0" smtClean="0"/>
              <a:t>:</a:t>
            </a:r>
            <a:r>
              <a:rPr lang="ar-EG" sz="3600" b="1" kern="0" dirty="0" smtClean="0"/>
              <a:t> المثالان 1، 2</a:t>
            </a:r>
            <a:endParaRPr lang="ar-EG" sz="3600" kern="0" dirty="0">
              <a:solidFill>
                <a:schemeClr val="bg1"/>
              </a:solidFill>
            </a:endParaRP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6">
            <a:lum bright="-8000" contrast="26000"/>
          </a:blip>
          <a:srcRect/>
          <a:stretch>
            <a:fillRect/>
          </a:stretch>
        </p:blipFill>
        <p:spPr bwMode="auto">
          <a:xfrm>
            <a:off x="0" y="5219497"/>
            <a:ext cx="4857784" cy="16385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dissolve/>
    <p:sndAc>
      <p:stSnd>
        <p:snd r:embed="rId2" name="coin.wav" builtIn="1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Spitballبيك بيك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Music_Theme_1_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laser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6">
            <a:lum bright="-8000" contrast="26000"/>
          </a:blip>
          <a:srcRect/>
          <a:stretch>
            <a:fillRect/>
          </a:stretch>
        </p:blipFill>
        <p:spPr bwMode="auto">
          <a:xfrm>
            <a:off x="642910" y="357166"/>
            <a:ext cx="6777440" cy="2285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مثلث متساوي الساقين 2"/>
          <p:cNvSpPr/>
          <p:nvPr/>
        </p:nvSpPr>
        <p:spPr bwMode="auto">
          <a:xfrm>
            <a:off x="3643306" y="428604"/>
            <a:ext cx="357190" cy="357190"/>
          </a:xfrm>
          <a:prstGeom prst="triangl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wrap="square" lIns="91440" tIns="45720" rIns="91440" bIns="45720" numCol="1" rtlCol="1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ar-EG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" charset="0"/>
            </a:endParaRPr>
          </a:p>
        </p:txBody>
      </p:sp>
      <p:sp>
        <p:nvSpPr>
          <p:cNvPr id="4" name="مربع نص 3"/>
          <p:cNvSpPr txBox="1"/>
          <p:nvPr/>
        </p:nvSpPr>
        <p:spPr>
          <a:xfrm>
            <a:off x="2428860" y="285728"/>
            <a:ext cx="1214446" cy="83099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EG" sz="4800" dirty="0" smtClean="0">
                <a:solidFill>
                  <a:srgbClr val="FF0066"/>
                </a:solidFill>
              </a:rPr>
              <a:t>+5</a:t>
            </a:r>
            <a:endParaRPr lang="ar-EG" sz="4800" dirty="0">
              <a:solidFill>
                <a:srgbClr val="FF0066"/>
              </a:solidFill>
            </a:endParaRPr>
          </a:p>
        </p:txBody>
      </p:sp>
      <p:sp>
        <p:nvSpPr>
          <p:cNvPr id="5" name="مربع نص 4"/>
          <p:cNvSpPr txBox="1"/>
          <p:nvPr/>
        </p:nvSpPr>
        <p:spPr>
          <a:xfrm>
            <a:off x="3000364" y="1714488"/>
            <a:ext cx="1000132" cy="83099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EG" sz="4800" dirty="0" smtClean="0">
                <a:solidFill>
                  <a:srgbClr val="FF0066"/>
                </a:solidFill>
              </a:rPr>
              <a:t>10</a:t>
            </a:r>
            <a:endParaRPr lang="ar-EG" sz="4800" dirty="0">
              <a:solidFill>
                <a:srgbClr val="FF0066"/>
              </a:solidFill>
            </a:endParaRPr>
          </a:p>
        </p:txBody>
      </p:sp>
      <p:sp>
        <p:nvSpPr>
          <p:cNvPr id="6" name="مربع نص 5"/>
          <p:cNvSpPr txBox="1"/>
          <p:nvPr/>
        </p:nvSpPr>
        <p:spPr>
          <a:xfrm>
            <a:off x="785786" y="1643050"/>
            <a:ext cx="1071570" cy="83099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EG" sz="4800" dirty="0" smtClean="0">
                <a:solidFill>
                  <a:srgbClr val="FF0066"/>
                </a:solidFill>
              </a:rPr>
              <a:t>18</a:t>
            </a:r>
            <a:endParaRPr lang="ar-EG" sz="4800" dirty="0">
              <a:solidFill>
                <a:srgbClr val="FF0066"/>
              </a:solidFill>
            </a:endParaRPr>
          </a:p>
        </p:txBody>
      </p:sp>
      <p:sp>
        <p:nvSpPr>
          <p:cNvPr id="7" name="مربع نص 6"/>
          <p:cNvSpPr txBox="1"/>
          <p:nvPr/>
        </p:nvSpPr>
        <p:spPr>
          <a:xfrm>
            <a:off x="1071538" y="3286124"/>
            <a:ext cx="6286544" cy="156966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400" b="1" dirty="0" smtClean="0">
                <a:solidFill>
                  <a:schemeClr val="accent5">
                    <a:lumMod val="50000"/>
                  </a:schemeClr>
                </a:solidFill>
              </a:rPr>
              <a:t>عدد الصفحات التي قرأتها ليلى, عندما قرأت سمر 2 = 7</a:t>
            </a:r>
            <a:endParaRPr lang="en-US" sz="2400" dirty="0" smtClean="0">
              <a:solidFill>
                <a:schemeClr val="accent5">
                  <a:lumMod val="50000"/>
                </a:schemeClr>
              </a:solidFill>
            </a:endParaRPr>
          </a:p>
          <a:p>
            <a:r>
              <a:rPr lang="ar-SA" sz="2400" b="1" dirty="0" smtClean="0">
                <a:solidFill>
                  <a:schemeClr val="accent5">
                    <a:lumMod val="50000"/>
                  </a:schemeClr>
                </a:solidFill>
              </a:rPr>
              <a:t>عدد الصفحات التي قرأتها ليلى, عندما قرأت سمر 5 = 10</a:t>
            </a:r>
            <a:endParaRPr lang="en-US" sz="2400" dirty="0" smtClean="0">
              <a:solidFill>
                <a:schemeClr val="accent5">
                  <a:lumMod val="50000"/>
                </a:schemeClr>
              </a:solidFill>
            </a:endParaRPr>
          </a:p>
          <a:p>
            <a:r>
              <a:rPr lang="ar-SA" sz="2400" b="1" dirty="0" smtClean="0">
                <a:solidFill>
                  <a:schemeClr val="accent5">
                    <a:lumMod val="50000"/>
                  </a:schemeClr>
                </a:solidFill>
              </a:rPr>
              <a:t>عدد الصفحات التي قرأتها ليلى, عندما قرأت سمر 9 = 14</a:t>
            </a:r>
            <a:endParaRPr lang="en-US" sz="2400" dirty="0" smtClean="0">
              <a:solidFill>
                <a:schemeClr val="accent5">
                  <a:lumMod val="50000"/>
                </a:schemeClr>
              </a:solidFill>
            </a:endParaRPr>
          </a:p>
          <a:p>
            <a:r>
              <a:rPr lang="ar-SA" sz="2400" b="1" dirty="0" smtClean="0">
                <a:solidFill>
                  <a:schemeClr val="accent5">
                    <a:lumMod val="50000"/>
                  </a:schemeClr>
                </a:solidFill>
              </a:rPr>
              <a:t>عدد الصفحات التي قرأتها ليلى, عندما قرأت سمر 13 = </a:t>
            </a:r>
            <a:r>
              <a:rPr lang="ar-SA" sz="2400" b="1" dirty="0" smtClean="0">
                <a:solidFill>
                  <a:schemeClr val="accent5">
                    <a:lumMod val="50000"/>
                  </a:schemeClr>
                </a:solidFill>
              </a:rPr>
              <a:t>18</a:t>
            </a:r>
            <a:endParaRPr lang="en-US" sz="2400" dirty="0" smtClean="0">
              <a:solidFill>
                <a:schemeClr val="accent5">
                  <a:lumMod val="50000"/>
                </a:schemeClr>
              </a:solidFill>
            </a:endParaRPr>
          </a:p>
        </p:txBody>
      </p:sp>
    </p:spTree>
  </p:cSld>
  <p:clrMapOvr>
    <a:masterClrMapping/>
  </p:clrMapOvr>
  <p:transition spd="med">
    <p:dissolve/>
    <p:sndAc>
      <p:stSnd>
        <p:snd r:embed="rId2" name="coin.wav" builtIn="1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push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6" presetID="39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push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push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push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4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shreg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  <p:bldP spid="5" grpId="0"/>
      <p:bldP spid="6" grpId="0"/>
      <p:bldP spid="7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انفجار 2 2"/>
          <p:cNvSpPr/>
          <p:nvPr/>
        </p:nvSpPr>
        <p:spPr>
          <a:xfrm>
            <a:off x="71406" y="71414"/>
            <a:ext cx="8929750" cy="1285884"/>
          </a:xfrm>
          <a:prstGeom prst="irregularSeal2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1" anchor="ctr"/>
          <a:lstStyle/>
          <a:p>
            <a:pPr algn="just">
              <a:defRPr/>
            </a:pPr>
            <a:r>
              <a:rPr lang="ar-EG" sz="3200" dirty="0"/>
              <a:t>تدرب وحل المسائل</a:t>
            </a:r>
          </a:p>
        </p:txBody>
      </p:sp>
      <p:sp>
        <p:nvSpPr>
          <p:cNvPr id="4" name="مكعب 3"/>
          <p:cNvSpPr/>
          <p:nvPr/>
        </p:nvSpPr>
        <p:spPr>
          <a:xfrm>
            <a:off x="142876" y="1357298"/>
            <a:ext cx="8858280" cy="928670"/>
          </a:xfrm>
          <a:prstGeom prst="cube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defRPr/>
            </a:pPr>
            <a:r>
              <a:rPr lang="ar-SA" sz="2800" b="1" dirty="0"/>
              <a:t>في السؤالين </a:t>
            </a:r>
            <a:r>
              <a:rPr lang="ar-EG" sz="2800" b="1" dirty="0" smtClean="0"/>
              <a:t>7</a:t>
            </a:r>
            <a:r>
              <a:rPr lang="ar-SA" sz="2800" b="1" dirty="0" smtClean="0"/>
              <a:t>،</a:t>
            </a:r>
            <a:r>
              <a:rPr lang="ar-EG" sz="2800" b="1" dirty="0" smtClean="0"/>
              <a:t>6</a:t>
            </a:r>
            <a:r>
              <a:rPr lang="ar-SA" sz="2800" b="1" dirty="0" smtClean="0"/>
              <a:t>كَوِّنْ </a:t>
            </a:r>
            <a:r>
              <a:rPr lang="ar-SA" sz="2800" b="1" dirty="0"/>
              <a:t>جدولاً لتكتشفَ القاعدةَ، ثُمَّ طَبِّقْهَا لِتَحُلَّ المسألةَ</a:t>
            </a:r>
            <a:endParaRPr lang="ar-EG" sz="2800" dirty="0"/>
          </a:p>
        </p:txBody>
      </p:sp>
      <p:sp>
        <p:nvSpPr>
          <p:cNvPr id="5" name="مخطط انسيابي: متعدد المستندات 4"/>
          <p:cNvSpPr/>
          <p:nvPr/>
        </p:nvSpPr>
        <p:spPr>
          <a:xfrm>
            <a:off x="285750" y="2786063"/>
            <a:ext cx="7000875" cy="3714750"/>
          </a:xfrm>
          <a:prstGeom prst="flowChartMultidocumen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1" anchor="ctr"/>
          <a:lstStyle/>
          <a:p>
            <a:pPr lvl="0" algn="ctr"/>
            <a:r>
              <a:rPr lang="ar-EG" sz="3600" b="1" dirty="0" smtClean="0"/>
              <a:t>6- </a:t>
            </a:r>
            <a:r>
              <a:rPr lang="ar-SA" sz="3600" b="1" dirty="0" smtClean="0"/>
              <a:t>تبيع الألعاب البطاقات في مجموعات (7, 5, 10, 15, 20) بطاقة. إذا كان ثمن 20 بطاقة 100 ريال, فما ثمن 5 بطاقات؟</a:t>
            </a:r>
            <a:endParaRPr lang="en-US" sz="3600" dirty="0"/>
          </a:p>
        </p:txBody>
      </p:sp>
    </p:spTree>
  </p:cSld>
  <p:clrMapOvr>
    <a:masterClrMapping/>
  </p:clrMapOvr>
  <p:transition spd="med">
    <p:dissolve/>
    <p:sndAc>
      <p:stSnd>
        <p:snd r:embed="rId2" name="coin.wav" builtIn="1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shreg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انفجار 2 2"/>
          <p:cNvSpPr/>
          <p:nvPr/>
        </p:nvSpPr>
        <p:spPr>
          <a:xfrm>
            <a:off x="71406" y="71414"/>
            <a:ext cx="8929750" cy="1285884"/>
          </a:xfrm>
          <a:prstGeom prst="irregularSeal2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1" anchor="ctr"/>
          <a:lstStyle/>
          <a:p>
            <a:pPr algn="just">
              <a:defRPr/>
            </a:pPr>
            <a:r>
              <a:rPr lang="ar-EG" sz="3200" dirty="0"/>
              <a:t>تدرب وحل المسائل</a:t>
            </a:r>
          </a:p>
        </p:txBody>
      </p:sp>
      <p:sp>
        <p:nvSpPr>
          <p:cNvPr id="4" name="مكعب 3"/>
          <p:cNvSpPr/>
          <p:nvPr/>
        </p:nvSpPr>
        <p:spPr>
          <a:xfrm>
            <a:off x="142876" y="1357298"/>
            <a:ext cx="8858280" cy="928670"/>
          </a:xfrm>
          <a:prstGeom prst="cube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defRPr/>
            </a:pPr>
            <a:r>
              <a:rPr lang="ar-SA" sz="2800" b="1" dirty="0"/>
              <a:t>في السؤالين </a:t>
            </a:r>
            <a:r>
              <a:rPr lang="ar-EG" sz="2800" b="1" dirty="0" smtClean="0"/>
              <a:t>7</a:t>
            </a:r>
            <a:r>
              <a:rPr lang="ar-SA" sz="2800" b="1" dirty="0" smtClean="0"/>
              <a:t>،</a:t>
            </a:r>
            <a:r>
              <a:rPr lang="ar-EG" sz="2800" b="1" dirty="0" smtClean="0"/>
              <a:t>6</a:t>
            </a:r>
            <a:r>
              <a:rPr lang="ar-SA" sz="2800" b="1" dirty="0" smtClean="0"/>
              <a:t>كَوِّنْ </a:t>
            </a:r>
            <a:r>
              <a:rPr lang="ar-SA" sz="2800" b="1" dirty="0"/>
              <a:t>جدولاً لتكتشفَ القاعدةَ، ثُمَّ طَبِّقْهَا لِتَحُلَّ المسألةَ</a:t>
            </a:r>
            <a:endParaRPr lang="ar-EG" sz="2800" dirty="0"/>
          </a:p>
        </p:txBody>
      </p:sp>
      <p:graphicFrame>
        <p:nvGraphicFramePr>
          <p:cNvPr id="6" name="جدول 5"/>
          <p:cNvGraphicFramePr>
            <a:graphicFrameLocks noGrp="1"/>
          </p:cNvGraphicFramePr>
          <p:nvPr/>
        </p:nvGraphicFramePr>
        <p:xfrm>
          <a:off x="357158" y="3286124"/>
          <a:ext cx="8244701" cy="1099820"/>
        </p:xfrm>
        <a:graphic>
          <a:graphicData uri="http://schemas.openxmlformats.org/drawingml/2006/table">
            <a:tbl>
              <a:tblPr rtl="1"/>
              <a:tblGrid>
                <a:gridCol w="1750323"/>
                <a:gridCol w="928512"/>
                <a:gridCol w="1051552"/>
                <a:gridCol w="1043822"/>
                <a:gridCol w="986166"/>
                <a:gridCol w="727146"/>
                <a:gridCol w="734876"/>
                <a:gridCol w="1022304"/>
              </a:tblGrid>
              <a:tr h="673100">
                <a:tc>
                  <a:txBody>
                    <a:bodyPr/>
                    <a:lstStyle/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EG" sz="2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المدخلات</a:t>
                      </a: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2B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EG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2B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EG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2B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EG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2B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EG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2B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EG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2B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EG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</a:t>
                      </a: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2B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EG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</a:t>
                      </a: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2B0"/>
                    </a:solidFill>
                  </a:tcPr>
                </a:tc>
              </a:tr>
              <a:tr h="230188">
                <a:tc>
                  <a:txBody>
                    <a:bodyPr/>
                    <a:lstStyle/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EG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المخرجات</a:t>
                      </a: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2B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EG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2B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EG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</a:t>
                      </a: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2B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EG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15</a:t>
                      </a: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2B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EG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</a:t>
                      </a: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2B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EG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25</a:t>
                      </a: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2B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EG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30</a:t>
                      </a: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2B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EG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35</a:t>
                      </a: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2B0"/>
                    </a:solidFill>
                  </a:tcPr>
                </a:tc>
              </a:tr>
            </a:tbl>
          </a:graphicData>
        </a:graphic>
      </p:graphicFrame>
      <p:sp>
        <p:nvSpPr>
          <p:cNvPr id="8" name="مربع نص 7"/>
          <p:cNvSpPr txBox="1"/>
          <p:nvPr/>
        </p:nvSpPr>
        <p:spPr>
          <a:xfrm>
            <a:off x="1643042" y="5143512"/>
            <a:ext cx="5214974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 smtClean="0">
                <a:solidFill>
                  <a:srgbClr val="FF0066"/>
                </a:solidFill>
              </a:rPr>
              <a:t>ثمن 5 بطاقات = 25</a:t>
            </a:r>
            <a:endParaRPr lang="en-US" sz="3600" dirty="0" smtClean="0">
              <a:solidFill>
                <a:srgbClr val="FF0066"/>
              </a:solidFill>
            </a:endParaRPr>
          </a:p>
        </p:txBody>
      </p:sp>
    </p:spTree>
  </p:cSld>
  <p:clrMapOvr>
    <a:masterClrMapping/>
  </p:clrMapOvr>
  <p:transition spd="med">
    <p:dissolve/>
    <p:sndAc>
      <p:stSnd>
        <p:snd r:embed="rId2" name="coin.wav" builtIn="1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انفجار 2 2"/>
          <p:cNvSpPr/>
          <p:nvPr/>
        </p:nvSpPr>
        <p:spPr>
          <a:xfrm>
            <a:off x="71406" y="71414"/>
            <a:ext cx="8929750" cy="1285884"/>
          </a:xfrm>
          <a:prstGeom prst="irregularSeal2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1" anchor="ctr"/>
          <a:lstStyle/>
          <a:p>
            <a:pPr algn="just">
              <a:defRPr/>
            </a:pPr>
            <a:r>
              <a:rPr lang="ar-EG" sz="3200" dirty="0"/>
              <a:t>تدرب وحل المسائل</a:t>
            </a:r>
          </a:p>
        </p:txBody>
      </p:sp>
      <p:sp>
        <p:nvSpPr>
          <p:cNvPr id="4" name="مكعب 3"/>
          <p:cNvSpPr/>
          <p:nvPr/>
        </p:nvSpPr>
        <p:spPr>
          <a:xfrm>
            <a:off x="142876" y="1357298"/>
            <a:ext cx="8858280" cy="928670"/>
          </a:xfrm>
          <a:prstGeom prst="cube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defRPr/>
            </a:pPr>
            <a:r>
              <a:rPr lang="ar-SA" sz="2800" b="1" dirty="0"/>
              <a:t>في السؤالين </a:t>
            </a:r>
            <a:r>
              <a:rPr lang="ar-EG" sz="2800" b="1" dirty="0" smtClean="0"/>
              <a:t>7</a:t>
            </a:r>
            <a:r>
              <a:rPr lang="ar-SA" sz="2800" b="1" dirty="0" smtClean="0"/>
              <a:t>،</a:t>
            </a:r>
            <a:r>
              <a:rPr lang="ar-EG" sz="2800" b="1" dirty="0" smtClean="0"/>
              <a:t>6</a:t>
            </a:r>
            <a:r>
              <a:rPr lang="ar-SA" sz="2800" b="1" dirty="0" smtClean="0"/>
              <a:t>كَوِّنْ </a:t>
            </a:r>
            <a:r>
              <a:rPr lang="ar-SA" sz="2800" b="1" dirty="0"/>
              <a:t>جدولاً لتكتشفَ القاعدةَ، ثُمَّ طَبِّقْهَا لِتَحُلَّ المسألةَ</a:t>
            </a:r>
            <a:endParaRPr lang="ar-EG" sz="2800" dirty="0"/>
          </a:p>
        </p:txBody>
      </p:sp>
      <p:sp>
        <p:nvSpPr>
          <p:cNvPr id="5" name="مخطط انسيابي: متعدد المستندات 4"/>
          <p:cNvSpPr/>
          <p:nvPr/>
        </p:nvSpPr>
        <p:spPr>
          <a:xfrm>
            <a:off x="285750" y="2786063"/>
            <a:ext cx="7000875" cy="3714750"/>
          </a:xfrm>
          <a:prstGeom prst="flowChartMultidocumen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EG" sz="2800" b="1" dirty="0" smtClean="0"/>
              <a:t>7- </a:t>
            </a:r>
            <a:r>
              <a:rPr lang="ar-SA" sz="2800" b="1" dirty="0" smtClean="0"/>
              <a:t>زرعت سعاد 5 زهرات في الصف </a:t>
            </a:r>
            <a:r>
              <a:rPr lang="ar-SA" sz="2800" b="1" dirty="0" err="1" smtClean="0"/>
              <a:t>الامامي</a:t>
            </a:r>
            <a:r>
              <a:rPr lang="ar-SA" sz="2800" b="1" dirty="0" smtClean="0"/>
              <a:t> من حديقتها, وزرعت 10 زهرات في الصف الثاني, </a:t>
            </a:r>
            <a:r>
              <a:rPr lang="ar-SA" sz="2800" b="1" dirty="0" err="1" smtClean="0"/>
              <a:t>و</a:t>
            </a:r>
            <a:r>
              <a:rPr lang="ar-SA" sz="2800" b="1" dirty="0" smtClean="0"/>
              <a:t> 15 زهرة في الصف الثالث وهكذا. فما عدد الأزهار في الصف السابع؟ </a:t>
            </a:r>
            <a:endParaRPr lang="en-US" sz="2800" dirty="0" smtClean="0"/>
          </a:p>
          <a:p>
            <a:pPr lvl="0" algn="ctr"/>
            <a:endParaRPr lang="en-US" sz="2800" dirty="0"/>
          </a:p>
        </p:txBody>
      </p:sp>
    </p:spTree>
  </p:cSld>
  <p:clrMapOvr>
    <a:masterClrMapping/>
  </p:clrMapOvr>
  <p:transition spd="med">
    <p:dissolve/>
    <p:sndAc>
      <p:stSnd>
        <p:snd r:embed="rId2" name="coin.wav" builtIn="1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shreg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جدول 1"/>
          <p:cNvGraphicFramePr>
            <a:graphicFrameLocks noGrp="1"/>
          </p:cNvGraphicFramePr>
          <p:nvPr/>
        </p:nvGraphicFramePr>
        <p:xfrm>
          <a:off x="285720" y="4071942"/>
          <a:ext cx="8501121" cy="1280160"/>
        </p:xfrm>
        <a:graphic>
          <a:graphicData uri="http://schemas.openxmlformats.org/drawingml/2006/table">
            <a:tbl>
              <a:tblPr rtl="1"/>
              <a:tblGrid>
                <a:gridCol w="1334204"/>
                <a:gridCol w="1050833"/>
                <a:gridCol w="1050833"/>
                <a:gridCol w="1050833"/>
                <a:gridCol w="1050833"/>
                <a:gridCol w="987369"/>
                <a:gridCol w="988846"/>
                <a:gridCol w="987370"/>
              </a:tblGrid>
              <a:tr h="258763">
                <a:tc gridSpan="8">
                  <a:txBody>
                    <a:bodyPr/>
                    <a:lstStyle/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EG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القاعدة:</a:t>
                      </a: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2B0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2B0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2B0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2B0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2B0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2B0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2B0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2B0"/>
                    </a:solidFill>
                  </a:tcPr>
                </a:tc>
              </a:tr>
              <a:tr h="258763">
                <a:tc>
                  <a:txBody>
                    <a:bodyPr/>
                    <a:lstStyle/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EG" sz="2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المدخلات</a:t>
                      </a: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2B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EG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2B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EG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2B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EG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2B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EG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2B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EG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2B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EG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</a:t>
                      </a: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2B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EG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</a:t>
                      </a: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2B0"/>
                    </a:solidFill>
                  </a:tcPr>
                </a:tc>
              </a:tr>
              <a:tr h="230188">
                <a:tc>
                  <a:txBody>
                    <a:bodyPr/>
                    <a:lstStyle/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EG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المخرجات</a:t>
                      </a: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2B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EG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2B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EG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</a:t>
                      </a: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2B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EG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15</a:t>
                      </a: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2B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EG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</a:t>
                      </a: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2B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EG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25</a:t>
                      </a: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2B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EG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30</a:t>
                      </a: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2B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EG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66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35</a:t>
                      </a: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66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2B0"/>
                    </a:solidFill>
                  </a:tcPr>
                </a:tc>
              </a:tr>
            </a:tbl>
          </a:graphicData>
        </a:graphic>
      </p:graphicFrame>
      <p:sp>
        <p:nvSpPr>
          <p:cNvPr id="3" name="نجمة مكونة من 12 نقطة 2"/>
          <p:cNvSpPr/>
          <p:nvPr/>
        </p:nvSpPr>
        <p:spPr>
          <a:xfrm>
            <a:off x="357158" y="500042"/>
            <a:ext cx="2000264" cy="2786082"/>
          </a:xfrm>
          <a:prstGeom prst="star12">
            <a:avLst/>
          </a:prstGeom>
          <a:ln>
            <a:noFill/>
          </a:ln>
          <a:effectLst>
            <a:glow rad="228600">
              <a:schemeClr val="accent1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defRPr/>
            </a:pPr>
            <a:r>
              <a:rPr lang="ar-EG" sz="3600" b="1" dirty="0" smtClean="0">
                <a:solidFill>
                  <a:schemeClr val="bg1"/>
                </a:solidFill>
              </a:rPr>
              <a:t>الحل</a:t>
            </a:r>
            <a:endParaRPr lang="ar-EG" sz="3600" b="1" dirty="0">
              <a:solidFill>
                <a:schemeClr val="bg1"/>
              </a:solidFill>
            </a:endParaRPr>
          </a:p>
        </p:txBody>
      </p:sp>
      <p:sp>
        <p:nvSpPr>
          <p:cNvPr id="4" name="مثلث متساوي الساقين 3"/>
          <p:cNvSpPr/>
          <p:nvPr/>
        </p:nvSpPr>
        <p:spPr bwMode="auto">
          <a:xfrm>
            <a:off x="3714744" y="4071942"/>
            <a:ext cx="357190" cy="357190"/>
          </a:xfrm>
          <a:prstGeom prst="triangl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wrap="square" lIns="91440" tIns="45720" rIns="91440" bIns="45720" numCol="1" rtlCol="1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ar-EG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" charset="0"/>
            </a:endParaRPr>
          </a:p>
        </p:txBody>
      </p:sp>
      <p:sp>
        <p:nvSpPr>
          <p:cNvPr id="5" name="مربع نص 4"/>
          <p:cNvSpPr txBox="1"/>
          <p:nvPr/>
        </p:nvSpPr>
        <p:spPr>
          <a:xfrm>
            <a:off x="3071802" y="3929066"/>
            <a:ext cx="642942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EG" sz="3200" dirty="0" smtClean="0">
                <a:solidFill>
                  <a:srgbClr val="FF0066"/>
                </a:solidFill>
              </a:rPr>
              <a:t>×5</a:t>
            </a:r>
            <a:endParaRPr lang="ar-EG" sz="3200" dirty="0">
              <a:solidFill>
                <a:srgbClr val="FF0066"/>
              </a:solidFill>
            </a:endParaRPr>
          </a:p>
        </p:txBody>
      </p:sp>
    </p:spTree>
  </p:cSld>
  <p:clrMapOvr>
    <a:masterClrMapping/>
  </p:clrMapOvr>
  <p:transition spd="med">
    <p:dissolve/>
    <p:sndAc>
      <p:stSnd>
        <p:snd r:embed="rId2" name="coin.wav" builtIn="1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رقائق معدنيه باب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SlideDown كارتون حلو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push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3" presetID="39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push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شكل بيضاوي 6"/>
          <p:cNvSpPr/>
          <p:nvPr/>
        </p:nvSpPr>
        <p:spPr>
          <a:xfrm>
            <a:off x="0" y="1857364"/>
            <a:ext cx="9144000" cy="2857520"/>
          </a:xfrm>
          <a:prstGeom prst="ellipse">
            <a:avLst/>
          </a:prstGeom>
          <a:effectLst>
            <a:glow rad="228600">
              <a:schemeClr val="accent1">
                <a:satMod val="175000"/>
                <a:alpha val="40000"/>
              </a:schemeClr>
            </a:glow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ar-EG" sz="3600" b="1" dirty="0">
                <a:solidFill>
                  <a:schemeClr val="tx1"/>
                </a:solidFill>
              </a:rPr>
              <a:t>الْمُفْرَداتُ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ar-EG" sz="4000" b="1" dirty="0" smtClean="0">
                <a:solidFill>
                  <a:schemeClr val="tx1"/>
                </a:solidFill>
              </a:rPr>
              <a:t>النمط – القاعدة –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ar-EG" sz="4000" b="1" dirty="0" smtClean="0">
                <a:solidFill>
                  <a:schemeClr val="tx1"/>
                </a:solidFill>
              </a:rPr>
              <a:t> </a:t>
            </a:r>
            <a:endParaRPr lang="ar-EG" sz="4000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 spd="med">
    <p:dissolve/>
    <p:sndAc>
      <p:stSnd>
        <p:snd r:embed="rId2" name="coin.wav" builtIn="1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رقائق معدنيه باب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لبة 1"/>
          <p:cNvSpPr/>
          <p:nvPr/>
        </p:nvSpPr>
        <p:spPr>
          <a:xfrm>
            <a:off x="2214546" y="71414"/>
            <a:ext cx="4643470" cy="1000132"/>
          </a:xfrm>
          <a:prstGeom prst="can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defRPr/>
            </a:pPr>
            <a:r>
              <a:rPr lang="ar-EG" sz="3600" dirty="0"/>
              <a:t>مسائل مهارات التفكير العليا </a:t>
            </a:r>
          </a:p>
        </p:txBody>
      </p:sp>
      <p:sp>
        <p:nvSpPr>
          <p:cNvPr id="3" name="شريط منحني إلى الأسفل 2"/>
          <p:cNvSpPr/>
          <p:nvPr/>
        </p:nvSpPr>
        <p:spPr>
          <a:xfrm>
            <a:off x="428596" y="2357430"/>
            <a:ext cx="7878762" cy="3176588"/>
          </a:xfrm>
          <a:prstGeom prst="ellipseRibbon">
            <a:avLst>
              <a:gd name="adj1" fmla="val 15203"/>
              <a:gd name="adj2" fmla="val 52557"/>
              <a:gd name="adj3" fmla="val 6085"/>
            </a:avLst>
          </a:prstGeom>
          <a:ln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1" anchor="ctr"/>
          <a:lstStyle/>
          <a:p>
            <a:pPr algn="just">
              <a:defRPr/>
            </a:pPr>
            <a:endParaRPr lang="ar-EG" sz="3200" b="1" dirty="0">
              <a:solidFill>
                <a:schemeClr val="bg1"/>
              </a:solidFill>
            </a:endParaRPr>
          </a:p>
          <a:p>
            <a:pPr algn="ctr">
              <a:defRPr/>
            </a:pPr>
            <a:r>
              <a:rPr lang="ar-EG" sz="3200" b="1" dirty="0" smtClean="0">
                <a:solidFill>
                  <a:schemeClr val="bg1"/>
                </a:solidFill>
              </a:rPr>
              <a:t>8</a:t>
            </a:r>
            <a:r>
              <a:rPr lang="ar-SA" sz="3200" b="1" dirty="0" smtClean="0">
                <a:solidFill>
                  <a:schemeClr val="bg1"/>
                </a:solidFill>
              </a:rPr>
              <a:t>- </a:t>
            </a:r>
            <a:r>
              <a:rPr lang="ar-SA" sz="3200" b="1" dirty="0">
                <a:solidFill>
                  <a:schemeClr val="bg1"/>
                </a:solidFill>
              </a:rPr>
              <a:t>تحََد:ٍّ كَوِّنْ جدولاً يستعملُ قاعدةَ ضَرْبٍ، ثمَّ اكْتُبْ أزواجَ المُدخَلاتِ والمُخرَجاتِ .</a:t>
            </a:r>
            <a:endParaRPr lang="ar-EG" sz="3200" b="1" baseline="540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spd="med">
    <p:dissolve/>
    <p:sndAc>
      <p:stSnd>
        <p:snd r:embed="rId2" name="coin.wav" builtIn="1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ظهور كارتون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افريقيا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 autoUpdateAnimBg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جدول 1"/>
          <p:cNvGraphicFramePr>
            <a:graphicFrameLocks noGrp="1"/>
          </p:cNvGraphicFramePr>
          <p:nvPr/>
        </p:nvGraphicFramePr>
        <p:xfrm>
          <a:off x="1500166" y="3857628"/>
          <a:ext cx="5537536" cy="1280160"/>
        </p:xfrm>
        <a:graphic>
          <a:graphicData uri="http://schemas.openxmlformats.org/drawingml/2006/table">
            <a:tbl>
              <a:tblPr rtl="1"/>
              <a:tblGrid>
                <a:gridCol w="1334204"/>
                <a:gridCol w="1050833"/>
                <a:gridCol w="1050833"/>
                <a:gridCol w="1050833"/>
                <a:gridCol w="1050833"/>
              </a:tblGrid>
              <a:tr h="258763">
                <a:tc gridSpan="5">
                  <a:txBody>
                    <a:bodyPr/>
                    <a:lstStyle/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EG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القاعدة:</a:t>
                      </a: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2B0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2B0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2B0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2B0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2B0"/>
                    </a:solidFill>
                  </a:tcPr>
                </a:tc>
              </a:tr>
              <a:tr h="258763">
                <a:tc>
                  <a:txBody>
                    <a:bodyPr/>
                    <a:lstStyle/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EG" sz="2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المدخلات</a:t>
                      </a: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2B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EG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2B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EG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2B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EG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2B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EG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2B0"/>
                    </a:solidFill>
                  </a:tcPr>
                </a:tc>
              </a:tr>
              <a:tr h="230188">
                <a:tc>
                  <a:txBody>
                    <a:bodyPr/>
                    <a:lstStyle/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EG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المخرجات</a:t>
                      </a: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2B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EG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2B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EG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</a:t>
                      </a: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2B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EG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15</a:t>
                      </a: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2B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EG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</a:t>
                      </a: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2B0"/>
                    </a:solidFill>
                  </a:tcPr>
                </a:tc>
              </a:tr>
            </a:tbl>
          </a:graphicData>
        </a:graphic>
      </p:graphicFrame>
      <p:sp>
        <p:nvSpPr>
          <p:cNvPr id="3" name="نجمة مكونة من 12 نقطة 2"/>
          <p:cNvSpPr/>
          <p:nvPr/>
        </p:nvSpPr>
        <p:spPr>
          <a:xfrm>
            <a:off x="357158" y="500042"/>
            <a:ext cx="2000264" cy="2786082"/>
          </a:xfrm>
          <a:prstGeom prst="star12">
            <a:avLst/>
          </a:prstGeom>
          <a:ln>
            <a:noFill/>
          </a:ln>
          <a:effectLst>
            <a:glow rad="228600">
              <a:schemeClr val="accent1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defRPr/>
            </a:pPr>
            <a:r>
              <a:rPr lang="ar-EG" sz="3600" b="1" dirty="0" smtClean="0">
                <a:solidFill>
                  <a:schemeClr val="bg1"/>
                </a:solidFill>
              </a:rPr>
              <a:t>الحل</a:t>
            </a:r>
            <a:endParaRPr lang="ar-EG" sz="3600" b="1" dirty="0">
              <a:solidFill>
                <a:schemeClr val="bg1"/>
              </a:solidFill>
            </a:endParaRPr>
          </a:p>
        </p:txBody>
      </p:sp>
      <p:sp>
        <p:nvSpPr>
          <p:cNvPr id="4" name="مثلث متساوي الساقين 3"/>
          <p:cNvSpPr/>
          <p:nvPr/>
        </p:nvSpPr>
        <p:spPr bwMode="auto">
          <a:xfrm>
            <a:off x="3357554" y="3857628"/>
            <a:ext cx="357190" cy="357190"/>
          </a:xfrm>
          <a:prstGeom prst="triangl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wrap="square" lIns="91440" tIns="45720" rIns="91440" bIns="45720" numCol="1" rtlCol="1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ar-EG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" charset="0"/>
            </a:endParaRPr>
          </a:p>
        </p:txBody>
      </p:sp>
      <p:sp>
        <p:nvSpPr>
          <p:cNvPr id="5" name="مربع نص 4"/>
          <p:cNvSpPr txBox="1"/>
          <p:nvPr/>
        </p:nvSpPr>
        <p:spPr>
          <a:xfrm>
            <a:off x="2643174" y="3772919"/>
            <a:ext cx="642942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EG" sz="3200" dirty="0" smtClean="0">
                <a:solidFill>
                  <a:srgbClr val="FF0066"/>
                </a:solidFill>
              </a:rPr>
              <a:t>×2</a:t>
            </a:r>
            <a:endParaRPr lang="ar-EG" sz="3200" dirty="0">
              <a:solidFill>
                <a:srgbClr val="FF0066"/>
              </a:solidFill>
            </a:endParaRPr>
          </a:p>
        </p:txBody>
      </p:sp>
    </p:spTree>
  </p:cSld>
  <p:clrMapOvr>
    <a:masterClrMapping/>
  </p:clrMapOvr>
  <p:transition spd="med">
    <p:dissolve/>
    <p:sndAc>
      <p:stSnd>
        <p:snd r:embed="rId2" name="coin.wav" builtIn="1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رقائق معدنيه باب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SlideDown كارتون حلو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push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3" presetID="39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push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لبة 1"/>
          <p:cNvSpPr/>
          <p:nvPr/>
        </p:nvSpPr>
        <p:spPr>
          <a:xfrm>
            <a:off x="2214546" y="71414"/>
            <a:ext cx="4643470" cy="1000132"/>
          </a:xfrm>
          <a:prstGeom prst="can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defRPr/>
            </a:pPr>
            <a:r>
              <a:rPr lang="ar-EG" sz="3600" dirty="0"/>
              <a:t>مسائل مهارات التفكير العليا </a:t>
            </a:r>
          </a:p>
        </p:txBody>
      </p:sp>
      <p:sp>
        <p:nvSpPr>
          <p:cNvPr id="3" name="تمرير أفقي 2"/>
          <p:cNvSpPr/>
          <p:nvPr/>
        </p:nvSpPr>
        <p:spPr>
          <a:xfrm>
            <a:off x="500063" y="1428750"/>
            <a:ext cx="8215312" cy="2643188"/>
          </a:xfrm>
          <a:prstGeom prst="horizontalScroll">
            <a:avLst>
              <a:gd name="adj" fmla="val 9663"/>
            </a:avLst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defRPr/>
            </a:pPr>
            <a:r>
              <a:rPr lang="ar-EG" sz="3600" dirty="0" smtClean="0"/>
              <a:t>9</a:t>
            </a:r>
            <a:r>
              <a:rPr lang="ar-SA" sz="3600" dirty="0" smtClean="0"/>
              <a:t>- </a:t>
            </a:r>
            <a:r>
              <a:rPr lang="ar-EG" sz="3600" dirty="0" smtClean="0"/>
              <a:t>اكتشف المختلف: </a:t>
            </a:r>
            <a:r>
              <a:rPr lang="ar-SA" sz="3600" dirty="0" smtClean="0"/>
              <a:t>عَيِّنْ </a:t>
            </a:r>
            <a:r>
              <a:rPr lang="ar-SA" sz="3600" dirty="0"/>
              <a:t>زوجَ الأعدادِ الَّذِي لا يُمكنُ أن تراهُ في جدولٍ قاعدتُه «اضْرِبْ في 6 » ،اذكرِ السَّببَ. </a:t>
            </a:r>
            <a:endParaRPr lang="ar-EG" sz="3600" dirty="0">
              <a:solidFill>
                <a:schemeClr val="tx1"/>
              </a:solidFill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4071938"/>
            <a:ext cx="9144000" cy="159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7" name="Picture 7"/>
          <p:cNvPicPr>
            <a:picLocks noChangeAspect="1" noChangeArrowheads="1"/>
          </p:cNvPicPr>
          <p:nvPr/>
        </p:nvPicPr>
        <p:blipFill>
          <a:blip r:embed="rId5">
            <a:duotone>
              <a:schemeClr val="accent5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5286380" y="5929313"/>
            <a:ext cx="2443163" cy="928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مربع نص 5"/>
          <p:cNvSpPr txBox="1"/>
          <p:nvPr/>
        </p:nvSpPr>
        <p:spPr>
          <a:xfrm>
            <a:off x="1428728" y="6000768"/>
            <a:ext cx="4286280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3200" b="1" dirty="0" smtClean="0">
                <a:solidFill>
                  <a:srgbClr val="FF0066"/>
                </a:solidFill>
              </a:rPr>
              <a:t>لأن 6 × 8 = 48 وليس </a:t>
            </a:r>
            <a:r>
              <a:rPr lang="ar-SA" sz="3200" b="1" dirty="0" smtClean="0">
                <a:solidFill>
                  <a:srgbClr val="FF0066"/>
                </a:solidFill>
              </a:rPr>
              <a:t>24</a:t>
            </a:r>
            <a:endParaRPr lang="en-US" sz="3200" dirty="0" smtClean="0">
              <a:solidFill>
                <a:srgbClr val="FF0066"/>
              </a:solidFill>
            </a:endParaRPr>
          </a:p>
        </p:txBody>
      </p:sp>
    </p:spTree>
  </p:cSld>
  <p:clrMapOvr>
    <a:masterClrMapping/>
  </p:clrMapOvr>
  <p:transition spd="med">
    <p:dissolve/>
    <p:sndAc>
      <p:stSnd>
        <p:snd r:embed="rId2" name="coin.wav" builtIn="1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3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reeze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4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reeze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1" dur="2000"/>
                                        <p:tgtEl>
                                          <p:spTgt spid="2560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reeze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2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4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6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لبة 1"/>
          <p:cNvSpPr/>
          <p:nvPr/>
        </p:nvSpPr>
        <p:spPr>
          <a:xfrm>
            <a:off x="2214546" y="71414"/>
            <a:ext cx="4643470" cy="1000132"/>
          </a:xfrm>
          <a:prstGeom prst="can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defRPr/>
            </a:pPr>
            <a:r>
              <a:rPr lang="ar-EG" sz="3600" dirty="0"/>
              <a:t>مسائل مهارات التفكير العليا </a:t>
            </a:r>
          </a:p>
        </p:txBody>
      </p:sp>
      <p:sp>
        <p:nvSpPr>
          <p:cNvPr id="3" name="موجة 2"/>
          <p:cNvSpPr/>
          <p:nvPr/>
        </p:nvSpPr>
        <p:spPr>
          <a:xfrm>
            <a:off x="1000100" y="1571612"/>
            <a:ext cx="6929486" cy="2500330"/>
          </a:xfrm>
          <a:prstGeom prst="wave">
            <a:avLst/>
          </a:prstGeom>
          <a:blipFill>
            <a:blip r:embed="rId5" cstate="print"/>
            <a:tile tx="0" ty="0" sx="100000" sy="100000" flip="none" algn="tl"/>
          </a:blipFill>
          <a:effectLst>
            <a:outerShdw blurRad="63500" dist="25400" dir="5400000" rotWithShape="0">
              <a:srgbClr val="000000">
                <a:alpha val="43137"/>
              </a:srgbClr>
            </a:outerShdw>
            <a:reflection blurRad="6350" stA="50000" endA="295" endPos="92000" dist="101600" dir="5400000" sy="-100000" algn="bl" rotWithShape="0"/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defRPr/>
            </a:pPr>
            <a:r>
              <a:rPr lang="ar-EG" sz="3600" dirty="0" smtClean="0">
                <a:solidFill>
                  <a:srgbClr val="FFFF00"/>
                </a:solidFill>
              </a:rPr>
              <a:t>10</a:t>
            </a:r>
            <a:r>
              <a:rPr lang="ar-SA" sz="3600" dirty="0" smtClean="0">
                <a:solidFill>
                  <a:srgbClr val="FFFF00"/>
                </a:solidFill>
              </a:rPr>
              <a:t>- </a:t>
            </a:r>
            <a:r>
              <a:rPr lang="ar-SA" sz="3600" dirty="0">
                <a:solidFill>
                  <a:srgbClr val="FFFF00"/>
                </a:solidFill>
              </a:rPr>
              <a:t>اكتب :</a:t>
            </a:r>
          </a:p>
          <a:p>
            <a:pPr algn="ctr">
              <a:defRPr/>
            </a:pPr>
            <a:r>
              <a:rPr lang="ar-SA" sz="3600" dirty="0">
                <a:solidFill>
                  <a:srgbClr val="FFFF00"/>
                </a:solidFill>
              </a:rPr>
              <a:t>اِشْرَحْ كيفَ تكتشفُ القاعدةَ مِن جدولٍ .</a:t>
            </a:r>
            <a:endParaRPr lang="ar-EG" sz="3600" dirty="0">
              <a:solidFill>
                <a:srgbClr val="FFFF00"/>
              </a:solidFill>
            </a:endParaRPr>
          </a:p>
        </p:txBody>
      </p:sp>
      <p:sp>
        <p:nvSpPr>
          <p:cNvPr id="5" name="Rectangle 6"/>
          <p:cNvSpPr>
            <a:spLocks noChangeArrowheads="1"/>
          </p:cNvSpPr>
          <p:nvPr/>
        </p:nvSpPr>
        <p:spPr bwMode="auto">
          <a:xfrm>
            <a:off x="1928794" y="5072074"/>
            <a:ext cx="5143500" cy="1200329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>
            <a:spAutoFit/>
          </a:bodyPr>
          <a:lstStyle/>
          <a:p>
            <a:pPr algn="ctr"/>
            <a:r>
              <a:rPr lang="ar-SA" sz="3600" b="1" dirty="0" smtClean="0"/>
              <a:t>نبحث عن علاقة بين قيم </a:t>
            </a:r>
            <a:r>
              <a:rPr lang="ar-SA" sz="3600" b="1" dirty="0" err="1" smtClean="0"/>
              <a:t>المدخلات</a:t>
            </a:r>
            <a:r>
              <a:rPr lang="ar-SA" sz="3600" b="1" dirty="0" smtClean="0"/>
              <a:t> بالمخرجات.</a:t>
            </a:r>
            <a:endParaRPr lang="en-US" sz="3600" dirty="0"/>
          </a:p>
        </p:txBody>
      </p:sp>
    </p:spTree>
  </p:cSld>
  <p:clrMapOvr>
    <a:masterClrMapping/>
  </p:clrMapOvr>
  <p:transition spd="med">
    <p:dissolve/>
    <p:sndAc>
      <p:stSnd>
        <p:snd r:embed="rId2" name="coin.wav" builtIn="1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ظهور كارتون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shreg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وجة 1"/>
          <p:cNvSpPr/>
          <p:nvPr/>
        </p:nvSpPr>
        <p:spPr>
          <a:xfrm>
            <a:off x="2285984" y="214290"/>
            <a:ext cx="3571900" cy="1214422"/>
          </a:xfrm>
          <a:prstGeom prst="wave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3600" b="1" dirty="0" smtClean="0">
                <a:solidFill>
                  <a:schemeClr val="accent6">
                    <a:lumMod val="50000"/>
                  </a:schemeClr>
                </a:solidFill>
              </a:rPr>
              <a:t>تدريب على اختبار:</a:t>
            </a:r>
            <a:endParaRPr lang="en-US" sz="3600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3" name="مربع نص 2"/>
          <p:cNvSpPr txBox="1"/>
          <p:nvPr/>
        </p:nvSpPr>
        <p:spPr>
          <a:xfrm>
            <a:off x="428596" y="1785926"/>
            <a:ext cx="8501122" cy="2009061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pPr lvl="0" algn="ctr"/>
            <a:endParaRPr lang="en-US" sz="2800" dirty="0" smtClean="0"/>
          </a:p>
          <a:p>
            <a:pPr algn="ctr"/>
            <a:r>
              <a:rPr lang="ar-EG" sz="2800" b="1" dirty="0" smtClean="0"/>
              <a:t>11- </a:t>
            </a:r>
            <a:r>
              <a:rPr lang="ar-SA" sz="2800" b="1" dirty="0" smtClean="0"/>
              <a:t>يبين </a:t>
            </a:r>
            <a:r>
              <a:rPr lang="ar-SA" sz="2800" b="1" dirty="0" smtClean="0"/>
              <a:t>الجدول أدناه عدد الأقلام الملونة التي وزعها مدرس التربية الفنية على الطلاب. إذا كان كل طالب يحصل على العدد نفسه من الأقلام. فكم قلماً يحتاج المدرس لتوزيعها على 8 طلاب؟</a:t>
            </a:r>
            <a:r>
              <a:rPr lang="en-US" sz="2800" dirty="0" smtClean="0"/>
              <a:t> </a:t>
            </a:r>
            <a:endParaRPr lang="ar-EG" sz="28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7">
            <a:lum bright="-8000" contrast="26000"/>
          </a:blip>
          <a:srcRect/>
          <a:stretch>
            <a:fillRect/>
          </a:stretch>
        </p:blipFill>
        <p:spPr bwMode="auto">
          <a:xfrm>
            <a:off x="4857752" y="4000504"/>
            <a:ext cx="3948121" cy="28574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مربع نص 4"/>
          <p:cNvSpPr txBox="1"/>
          <p:nvPr/>
        </p:nvSpPr>
        <p:spPr>
          <a:xfrm>
            <a:off x="3571868" y="4057233"/>
            <a:ext cx="1071570" cy="280076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lvl="0" algn="ctr"/>
            <a:r>
              <a:rPr lang="ar-SA" sz="4400" b="1" dirty="0" smtClean="0">
                <a:solidFill>
                  <a:srgbClr val="C00000"/>
                </a:solidFill>
              </a:rPr>
              <a:t>20                   </a:t>
            </a:r>
            <a:endParaRPr lang="ar-EG" sz="4400" b="1" dirty="0" smtClean="0">
              <a:solidFill>
                <a:srgbClr val="C00000"/>
              </a:solidFill>
            </a:endParaRPr>
          </a:p>
          <a:p>
            <a:pPr lvl="0" algn="ctr"/>
            <a:r>
              <a:rPr lang="ar-SA" sz="4400" b="1" dirty="0" smtClean="0">
                <a:solidFill>
                  <a:srgbClr val="C00000"/>
                </a:solidFill>
              </a:rPr>
              <a:t>35</a:t>
            </a:r>
            <a:endParaRPr lang="en-US" sz="4400" dirty="0" smtClean="0">
              <a:solidFill>
                <a:srgbClr val="C00000"/>
              </a:solidFill>
            </a:endParaRPr>
          </a:p>
          <a:p>
            <a:pPr lvl="0" algn="ctr"/>
            <a:r>
              <a:rPr lang="ar-SA" sz="4400" b="1" dirty="0" smtClean="0">
                <a:solidFill>
                  <a:srgbClr val="C00000"/>
                </a:solidFill>
              </a:rPr>
              <a:t>30               </a:t>
            </a:r>
            <a:endParaRPr lang="ar-EG" sz="4400" b="1" dirty="0" smtClean="0">
              <a:solidFill>
                <a:srgbClr val="C00000"/>
              </a:solidFill>
            </a:endParaRPr>
          </a:p>
          <a:p>
            <a:pPr lvl="0" algn="ctr"/>
            <a:r>
              <a:rPr lang="ar-SA" sz="4400" b="1" dirty="0" smtClean="0">
                <a:solidFill>
                  <a:srgbClr val="C00000"/>
                </a:solidFill>
              </a:rPr>
              <a:t>40</a:t>
            </a:r>
            <a:endParaRPr lang="en-US" sz="4400" dirty="0" smtClean="0">
              <a:solidFill>
                <a:srgbClr val="C00000"/>
              </a:solidFill>
            </a:endParaRPr>
          </a:p>
        </p:txBody>
      </p:sp>
    </p:spTree>
  </p:cSld>
  <p:clrMapOvr>
    <a:masterClrMapping/>
  </p:clrMapOvr>
  <p:transition spd="med">
    <p:dissolve/>
    <p:sndAc>
      <p:stSnd>
        <p:snd r:embed="rId2" name="coin.wav" builtIn="1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shreg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3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laser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9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push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type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type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type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type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49" dur="1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>
                                      <p:cBhvr>
                                        <p:cTn id="50" dur="1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51" dur="1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2" dur="1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5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وجة 1"/>
          <p:cNvSpPr/>
          <p:nvPr/>
        </p:nvSpPr>
        <p:spPr>
          <a:xfrm>
            <a:off x="2285984" y="214290"/>
            <a:ext cx="3571900" cy="1214422"/>
          </a:xfrm>
          <a:prstGeom prst="wave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3600" b="1" dirty="0" smtClean="0">
                <a:solidFill>
                  <a:schemeClr val="accent6">
                    <a:lumMod val="50000"/>
                  </a:schemeClr>
                </a:solidFill>
              </a:rPr>
              <a:t>تدريب على اختبار:</a:t>
            </a:r>
            <a:endParaRPr lang="en-US" sz="3600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3" name="مربع نص 2"/>
          <p:cNvSpPr txBox="1"/>
          <p:nvPr/>
        </p:nvSpPr>
        <p:spPr>
          <a:xfrm>
            <a:off x="428596" y="1785926"/>
            <a:ext cx="8501122" cy="1532334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pPr lvl="0" algn="ctr"/>
            <a:endParaRPr lang="en-US" sz="2800" dirty="0" smtClean="0"/>
          </a:p>
          <a:p>
            <a:pPr lvl="0" algn="ctr"/>
            <a:r>
              <a:rPr lang="ar-EG" sz="2800" b="1" dirty="0" smtClean="0"/>
              <a:t>12- </a:t>
            </a:r>
            <a:r>
              <a:rPr lang="ar-SA" sz="2800" b="1" dirty="0" smtClean="0"/>
              <a:t>إذا كان ثمن قلم الحبر الواحد 4 ريالات, وثمن قلمين 8 ريالات, وثمن ثلاثة أقلام 12 ريالاً, فما ثمن أربعة أقلام</a:t>
            </a:r>
            <a:r>
              <a:rPr lang="ar-SA" sz="2800" b="1" dirty="0" smtClean="0"/>
              <a:t>؟</a:t>
            </a:r>
            <a:endParaRPr lang="en-US" sz="2800" dirty="0" smtClean="0"/>
          </a:p>
        </p:txBody>
      </p:sp>
      <p:sp>
        <p:nvSpPr>
          <p:cNvPr id="5" name="مربع نص 4"/>
          <p:cNvSpPr txBox="1"/>
          <p:nvPr/>
        </p:nvSpPr>
        <p:spPr>
          <a:xfrm>
            <a:off x="4214810" y="3643314"/>
            <a:ext cx="2357454" cy="280076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lvl="0"/>
            <a:r>
              <a:rPr lang="ar-SA" sz="4400" b="1" dirty="0" smtClean="0">
                <a:solidFill>
                  <a:srgbClr val="FF9933"/>
                </a:solidFill>
              </a:rPr>
              <a:t>12 </a:t>
            </a:r>
            <a:r>
              <a:rPr lang="ar-SA" sz="4400" b="1" dirty="0" smtClean="0">
                <a:solidFill>
                  <a:srgbClr val="FF9933"/>
                </a:solidFill>
              </a:rPr>
              <a:t>ريالاً</a:t>
            </a:r>
            <a:endParaRPr lang="ar-EG" sz="4400" b="1" dirty="0" smtClean="0">
              <a:solidFill>
                <a:srgbClr val="FF9933"/>
              </a:solidFill>
            </a:endParaRPr>
          </a:p>
          <a:p>
            <a:pPr lvl="0"/>
            <a:r>
              <a:rPr lang="ar-SA" sz="4400" b="1" dirty="0" smtClean="0">
                <a:solidFill>
                  <a:srgbClr val="FF9933"/>
                </a:solidFill>
              </a:rPr>
              <a:t>16 </a:t>
            </a:r>
            <a:r>
              <a:rPr lang="ar-SA" sz="4400" b="1" dirty="0" smtClean="0">
                <a:solidFill>
                  <a:srgbClr val="FF9933"/>
                </a:solidFill>
              </a:rPr>
              <a:t>ريالاً</a:t>
            </a:r>
            <a:endParaRPr lang="en-US" sz="4400" dirty="0" smtClean="0">
              <a:solidFill>
                <a:srgbClr val="FF9933"/>
              </a:solidFill>
            </a:endParaRPr>
          </a:p>
          <a:p>
            <a:pPr lvl="0"/>
            <a:r>
              <a:rPr lang="ar-SA" sz="4400" b="1" dirty="0" smtClean="0">
                <a:solidFill>
                  <a:srgbClr val="FF9933"/>
                </a:solidFill>
              </a:rPr>
              <a:t>14 </a:t>
            </a:r>
            <a:r>
              <a:rPr lang="ar-SA" sz="4400" b="1" dirty="0" smtClean="0">
                <a:solidFill>
                  <a:srgbClr val="FF9933"/>
                </a:solidFill>
              </a:rPr>
              <a:t>ريالاً</a:t>
            </a:r>
            <a:endParaRPr lang="ar-EG" sz="4400" b="1" dirty="0" smtClean="0">
              <a:solidFill>
                <a:srgbClr val="FF9933"/>
              </a:solidFill>
            </a:endParaRPr>
          </a:p>
          <a:p>
            <a:pPr lvl="0"/>
            <a:r>
              <a:rPr lang="ar-SA" sz="4400" b="1" dirty="0" smtClean="0">
                <a:solidFill>
                  <a:srgbClr val="FF9933"/>
                </a:solidFill>
              </a:rPr>
              <a:t>20 </a:t>
            </a:r>
            <a:r>
              <a:rPr lang="ar-SA" sz="4400" b="1" dirty="0" smtClean="0">
                <a:solidFill>
                  <a:srgbClr val="FF9933"/>
                </a:solidFill>
              </a:rPr>
              <a:t>ريالاً</a:t>
            </a:r>
            <a:endParaRPr lang="en-US" sz="4400" dirty="0">
              <a:solidFill>
                <a:srgbClr val="FF9933"/>
              </a:solidFill>
            </a:endParaRPr>
          </a:p>
        </p:txBody>
      </p:sp>
    </p:spTree>
  </p:cSld>
  <p:clrMapOvr>
    <a:masterClrMapping/>
  </p:clrMapOvr>
  <p:transition spd="med">
    <p:dissolve/>
    <p:sndAc>
      <p:stSnd>
        <p:snd r:embed="rId2" name="coin.wav" builtIn="1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type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type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type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type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0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 override="childStyle">
                                        <p:cTn id="35" dur="500" autoRev="1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36" dur="500" autoRev="1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37" dur="500" autoRev="1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applause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وجة 1"/>
          <p:cNvSpPr/>
          <p:nvPr/>
        </p:nvSpPr>
        <p:spPr>
          <a:xfrm>
            <a:off x="2285984" y="214290"/>
            <a:ext cx="3571900" cy="1214422"/>
          </a:xfrm>
          <a:prstGeom prst="wave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3600" b="1" dirty="0" smtClean="0">
                <a:solidFill>
                  <a:schemeClr val="accent6">
                    <a:lumMod val="50000"/>
                  </a:schemeClr>
                </a:solidFill>
              </a:rPr>
              <a:t>تدريب على اختبار:</a:t>
            </a:r>
            <a:endParaRPr lang="en-US" sz="3600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3" name="مربع نص 2"/>
          <p:cNvSpPr txBox="1"/>
          <p:nvPr/>
        </p:nvSpPr>
        <p:spPr>
          <a:xfrm>
            <a:off x="428596" y="1785926"/>
            <a:ext cx="8501122" cy="2009061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pPr lvl="0" algn="ctr"/>
            <a:endParaRPr lang="en-US" sz="2800" dirty="0" smtClean="0"/>
          </a:p>
          <a:p>
            <a:pPr algn="ctr"/>
            <a:r>
              <a:rPr lang="ar-EG" sz="2800" b="1" dirty="0" smtClean="0"/>
              <a:t>13- </a:t>
            </a:r>
            <a:r>
              <a:rPr lang="ar-SA" sz="2800" b="1" dirty="0" smtClean="0"/>
              <a:t>كان طول فاطمة العام الماضي 128 سم, وأصبح طولها هذا العام 135 سم.</a:t>
            </a:r>
            <a:r>
              <a:rPr lang="ar-EG" sz="2800" b="1" dirty="0" smtClean="0"/>
              <a:t> اكتب جملة عددية تعبر عن مقدار زيادة طول فاطمة عن العام الماضي</a:t>
            </a:r>
            <a:r>
              <a:rPr lang="ar-EG" sz="2800" b="1" dirty="0" smtClean="0"/>
              <a:t>؟</a:t>
            </a:r>
            <a:endParaRPr lang="en-US" sz="2800" dirty="0" smtClean="0"/>
          </a:p>
        </p:txBody>
      </p:sp>
      <p:sp>
        <p:nvSpPr>
          <p:cNvPr id="5" name="مربع نص 4"/>
          <p:cNvSpPr txBox="1"/>
          <p:nvPr/>
        </p:nvSpPr>
        <p:spPr>
          <a:xfrm>
            <a:off x="928662" y="4429132"/>
            <a:ext cx="5929354" cy="2062103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3200" b="1" dirty="0" smtClean="0">
                <a:solidFill>
                  <a:srgbClr val="CC00FF"/>
                </a:solidFill>
              </a:rPr>
              <a:t>128 + 135 = 263           </a:t>
            </a:r>
            <a:endParaRPr lang="en-US" sz="3200" dirty="0" smtClean="0">
              <a:solidFill>
                <a:srgbClr val="CC00FF"/>
              </a:solidFill>
            </a:endParaRPr>
          </a:p>
          <a:p>
            <a:r>
              <a:rPr lang="ar-SA" sz="3200" b="1" dirty="0" smtClean="0">
                <a:solidFill>
                  <a:srgbClr val="CC00FF"/>
                </a:solidFill>
              </a:rPr>
              <a:t>135 – 128 = 17</a:t>
            </a:r>
            <a:endParaRPr lang="en-US" sz="3200" dirty="0" smtClean="0">
              <a:solidFill>
                <a:srgbClr val="CC00FF"/>
              </a:solidFill>
            </a:endParaRPr>
          </a:p>
          <a:p>
            <a:r>
              <a:rPr lang="ar-SA" sz="3200" b="1" dirty="0" smtClean="0">
                <a:solidFill>
                  <a:srgbClr val="CC00FF"/>
                </a:solidFill>
              </a:rPr>
              <a:t>135 -  128 = 7              </a:t>
            </a:r>
            <a:endParaRPr lang="en-US" sz="3200" dirty="0" smtClean="0">
              <a:solidFill>
                <a:srgbClr val="CC00FF"/>
              </a:solidFill>
            </a:endParaRPr>
          </a:p>
          <a:p>
            <a:r>
              <a:rPr lang="ar-SA" sz="3200" b="1" dirty="0" smtClean="0">
                <a:solidFill>
                  <a:srgbClr val="CC00FF"/>
                </a:solidFill>
              </a:rPr>
              <a:t>135 + 128 = 7</a:t>
            </a:r>
            <a:endParaRPr lang="en-US" sz="3200" dirty="0">
              <a:solidFill>
                <a:srgbClr val="CC00FF"/>
              </a:solidFill>
            </a:endParaRPr>
          </a:p>
        </p:txBody>
      </p:sp>
    </p:spTree>
  </p:cSld>
  <p:clrMapOvr>
    <a:masterClrMapping/>
  </p:clrMapOvr>
  <p:transition spd="med">
    <p:dissolve/>
    <p:sndAc>
      <p:stSnd>
        <p:snd r:embed="rId2" name="coin.wav" builtIn="1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type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type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type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type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5" dur="2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applause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مراجعة تراكمية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42910" y="1928802"/>
            <a:ext cx="7832129" cy="25717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dissolve/>
    <p:sndAc>
      <p:stSnd>
        <p:snd r:embed="rId2" name="coin.wav" builtIn="1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rrow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ستطيل مستدير الزوايا 1"/>
          <p:cNvSpPr/>
          <p:nvPr/>
        </p:nvSpPr>
        <p:spPr>
          <a:xfrm>
            <a:off x="2143108" y="428604"/>
            <a:ext cx="4643470" cy="1000132"/>
          </a:xfrm>
          <a:prstGeom prst="roundRect">
            <a:avLst/>
          </a:prstGeom>
          <a:solidFill>
            <a:srgbClr val="FFFF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3200" b="1" dirty="0" smtClean="0">
                <a:solidFill>
                  <a:srgbClr val="CC00FF"/>
                </a:solidFill>
              </a:rPr>
              <a:t>استعمل خطة الاستدلال المنطقي لحل المسألة التالية:</a:t>
            </a:r>
            <a:endParaRPr lang="en-US" sz="3200" dirty="0">
              <a:solidFill>
                <a:srgbClr val="CC00FF"/>
              </a:solidFill>
            </a:endParaRPr>
          </a:p>
        </p:txBody>
      </p:sp>
      <p:sp>
        <p:nvSpPr>
          <p:cNvPr id="3" name="مربع نص 2"/>
          <p:cNvSpPr txBox="1"/>
          <p:nvPr/>
        </p:nvSpPr>
        <p:spPr>
          <a:xfrm>
            <a:off x="500034" y="2500306"/>
            <a:ext cx="8501122" cy="2485787"/>
          </a:xfrm>
          <a:prstGeom prst="roundRect">
            <a:avLst/>
          </a:prstGeom>
          <a:ln w="57150">
            <a:prstDash val="sysDash"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pPr algn="ctr"/>
            <a:r>
              <a:rPr lang="ar-EG" sz="2800" dirty="0" smtClean="0"/>
              <a:t>14- </a:t>
            </a:r>
            <a:r>
              <a:rPr lang="ar-SA" sz="2800" b="1" dirty="0" smtClean="0"/>
              <a:t>كانت مواعيد دخول أربعة أشخاص إحدى عيادات الأسنان هي الساعة: 1:00, 2:00, 3:00, 4:00 إذا تأخر سالم في الوصول إلى ما بعد الساعة 2:30, ووصل فيصل في موعده بعد سمير, أما علي فلم يكن الأول ولا الأخير. رتب هؤلاء الأشخاص بحسب وقت دخول كل منهم إلى عيادة الأسنان</a:t>
            </a:r>
            <a:r>
              <a:rPr lang="ar-SA" sz="2800" b="1" dirty="0" smtClean="0"/>
              <a:t>؟</a:t>
            </a:r>
            <a:endParaRPr lang="en-US" sz="2800" dirty="0" smtClean="0"/>
          </a:p>
        </p:txBody>
      </p:sp>
    </p:spTree>
  </p:cSld>
  <p:clrMapOvr>
    <a:masterClrMapping/>
  </p:clrMapOvr>
  <p:transition spd="med">
    <p:dissolve/>
    <p:sndAc>
      <p:stSnd>
        <p:snd r:embed="rId2" name="coin.wav" builtIn="1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ظهور كارتون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3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laser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مجموعة 3"/>
          <p:cNvGrpSpPr>
            <a:grpSpLocks/>
          </p:cNvGrpSpPr>
          <p:nvPr/>
        </p:nvGrpSpPr>
        <p:grpSpPr bwMode="auto">
          <a:xfrm>
            <a:off x="4429124" y="214290"/>
            <a:ext cx="4714876" cy="1201738"/>
            <a:chOff x="1763688" y="548680"/>
            <a:chExt cx="5616624" cy="1202432"/>
          </a:xfrm>
        </p:grpSpPr>
        <p:sp>
          <p:nvSpPr>
            <p:cNvPr id="5" name="متوازي أضلاع 4"/>
            <p:cNvSpPr/>
            <p:nvPr/>
          </p:nvSpPr>
          <p:spPr>
            <a:xfrm>
              <a:off x="1763688" y="548680"/>
              <a:ext cx="5616624" cy="1202432"/>
            </a:xfrm>
            <a:prstGeom prst="parallelogram">
              <a:avLst>
                <a:gd name="adj" fmla="val 138481"/>
              </a:avLst>
            </a:prstGeom>
            <a:solidFill>
              <a:srgbClr val="00B0F0"/>
            </a:solidFill>
            <a:ln>
              <a:gradFill>
                <a:gsLst>
                  <a:gs pos="0">
                    <a:srgbClr val="000000"/>
                  </a:gs>
                  <a:gs pos="39999">
                    <a:srgbClr val="0A128C"/>
                  </a:gs>
                  <a:gs pos="70000">
                    <a:srgbClr val="181CC7"/>
                  </a:gs>
                  <a:gs pos="88000">
                    <a:srgbClr val="7005D4"/>
                  </a:gs>
                  <a:gs pos="100000">
                    <a:srgbClr val="8C3D91"/>
                  </a:gs>
                </a:gsLst>
                <a:lin ang="5400000" scaled="0"/>
              </a:gradFill>
            </a:ln>
            <a:scene3d>
              <a:camera prst="orthographicFront"/>
              <a:lightRig rig="threePt" dir="t"/>
            </a:scene3d>
            <a:sp3d>
              <a:bevelB w="1016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>
                <a:defRPr/>
              </a:pPr>
              <a:endParaRPr lang="ar-SA"/>
            </a:p>
          </p:txBody>
        </p:sp>
        <p:sp>
          <p:nvSpPr>
            <p:cNvPr id="6" name="مستطيل مخدوش من كلا الطرفين 5"/>
            <p:cNvSpPr/>
            <p:nvPr/>
          </p:nvSpPr>
          <p:spPr>
            <a:xfrm>
              <a:off x="2411760" y="692696"/>
              <a:ext cx="4536504" cy="914400"/>
            </a:xfrm>
            <a:prstGeom prst="snip2SameRect">
              <a:avLst/>
            </a:prstGeom>
            <a:solidFill>
              <a:srgbClr val="FFFF00"/>
            </a:solidFill>
            <a:ln>
              <a:gradFill flip="none" rotWithShape="1">
                <a:gsLst>
                  <a:gs pos="0">
                    <a:srgbClr val="A603AB"/>
                  </a:gs>
                  <a:gs pos="21001">
                    <a:srgbClr val="0819FB"/>
                  </a:gs>
                  <a:gs pos="35001">
                    <a:srgbClr val="1A8D48"/>
                  </a:gs>
                  <a:gs pos="52000">
                    <a:srgbClr val="FFFF00"/>
                  </a:gs>
                  <a:gs pos="73000">
                    <a:srgbClr val="EE3F17"/>
                  </a:gs>
                  <a:gs pos="88000">
                    <a:srgbClr val="E81766"/>
                  </a:gs>
                  <a:gs pos="100000">
                    <a:srgbClr val="A603AB"/>
                  </a:gs>
                </a:gsLst>
                <a:lin ang="21594000" scaled="0"/>
                <a:tileRect/>
              </a:gradFill>
            </a:ln>
            <a:scene3d>
              <a:camera prst="orthographicFront"/>
              <a:lightRig rig="threePt" dir="t"/>
            </a:scene3d>
            <a:sp3d>
              <a:bevelB w="1016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>
                <a:defRPr/>
              </a:pPr>
              <a:endParaRPr lang="ar-SA" dirty="0"/>
            </a:p>
          </p:txBody>
        </p:sp>
      </p:grpSp>
      <p:sp>
        <p:nvSpPr>
          <p:cNvPr id="7" name="مربع نص 6"/>
          <p:cNvSpPr txBox="1">
            <a:spLocks noChangeArrowheads="1"/>
          </p:cNvSpPr>
          <p:nvPr/>
        </p:nvSpPr>
        <p:spPr bwMode="auto">
          <a:xfrm>
            <a:off x="5072066" y="571480"/>
            <a:ext cx="3461204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ar-SA" sz="3200" b="1" dirty="0" smtClean="0"/>
              <a:t>افهم ما معطيات المسألة</a:t>
            </a:r>
            <a:r>
              <a:rPr lang="ar-SA" sz="3200" b="1" dirty="0" smtClean="0"/>
              <a:t>؟</a:t>
            </a:r>
            <a:endParaRPr lang="en-US" sz="3200" dirty="0" smtClean="0"/>
          </a:p>
        </p:txBody>
      </p:sp>
      <p:grpSp>
        <p:nvGrpSpPr>
          <p:cNvPr id="3" name="مجموعة 292"/>
          <p:cNvGrpSpPr>
            <a:grpSpLocks/>
          </p:cNvGrpSpPr>
          <p:nvPr/>
        </p:nvGrpSpPr>
        <p:grpSpPr bwMode="auto">
          <a:xfrm>
            <a:off x="0" y="2000240"/>
            <a:ext cx="9144000" cy="3357586"/>
            <a:chOff x="2195736" y="1988840"/>
            <a:chExt cx="4752528" cy="1944216"/>
          </a:xfrm>
        </p:grpSpPr>
        <p:sp>
          <p:nvSpPr>
            <p:cNvPr id="9" name="مخطط انسيابي: رابط 9"/>
            <p:cNvSpPr/>
            <p:nvPr/>
          </p:nvSpPr>
          <p:spPr>
            <a:xfrm>
              <a:off x="2195736" y="1988840"/>
              <a:ext cx="4752528" cy="1944216"/>
            </a:xfrm>
            <a:prstGeom prst="trapezoid">
              <a:avLst/>
            </a:prstGeom>
            <a:solidFill>
              <a:srgbClr val="66FFFF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ar-EG" dirty="0"/>
            </a:p>
          </p:txBody>
        </p:sp>
        <p:sp>
          <p:nvSpPr>
            <p:cNvPr id="10" name="مخطط انسيابي: معالجة 10"/>
            <p:cNvSpPr/>
            <p:nvPr/>
          </p:nvSpPr>
          <p:spPr>
            <a:xfrm>
              <a:off x="2408536" y="2133138"/>
              <a:ext cx="4255995" cy="1584739"/>
            </a:xfrm>
            <a:prstGeom prst="trapezoid">
              <a:avLst/>
            </a:prstGeom>
            <a:solidFill>
              <a:srgbClr val="0070C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ar-EG" dirty="0"/>
            </a:p>
          </p:txBody>
        </p:sp>
      </p:grpSp>
      <p:sp>
        <p:nvSpPr>
          <p:cNvPr id="11" name="مربع نص 10"/>
          <p:cNvSpPr txBox="1">
            <a:spLocks noChangeArrowheads="1"/>
          </p:cNvSpPr>
          <p:nvPr/>
        </p:nvSpPr>
        <p:spPr bwMode="auto">
          <a:xfrm>
            <a:off x="1071538" y="2428868"/>
            <a:ext cx="6835254" cy="22467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lvl="0"/>
            <a:r>
              <a:rPr lang="ar-SA" sz="2800" b="1" dirty="0" smtClean="0">
                <a:solidFill>
                  <a:schemeClr val="bg1"/>
                </a:solidFill>
              </a:rPr>
              <a:t>مواعيد دخول أربعة أشخاص هي الساعة: 1:00, 2:00, 3:00, 4:00</a:t>
            </a:r>
            <a:endParaRPr lang="en-US" sz="2800" dirty="0" smtClean="0">
              <a:solidFill>
                <a:schemeClr val="bg1"/>
              </a:solidFill>
            </a:endParaRPr>
          </a:p>
          <a:p>
            <a:pPr lvl="0"/>
            <a:r>
              <a:rPr lang="ar-SA" sz="2800" b="1" dirty="0" smtClean="0">
                <a:solidFill>
                  <a:schemeClr val="bg1"/>
                </a:solidFill>
              </a:rPr>
              <a:t>وصل سالم بعد الساعة 2:30</a:t>
            </a:r>
            <a:endParaRPr lang="en-US" sz="2800" dirty="0" smtClean="0">
              <a:solidFill>
                <a:schemeClr val="bg1"/>
              </a:solidFill>
            </a:endParaRPr>
          </a:p>
          <a:p>
            <a:pPr lvl="0"/>
            <a:r>
              <a:rPr lang="ar-SA" sz="2800" b="1" dirty="0" smtClean="0">
                <a:solidFill>
                  <a:schemeClr val="bg1"/>
                </a:solidFill>
              </a:rPr>
              <a:t>فيصل بعد سمير</a:t>
            </a:r>
            <a:endParaRPr lang="en-US" sz="2800" dirty="0" smtClean="0">
              <a:solidFill>
                <a:schemeClr val="bg1"/>
              </a:solidFill>
            </a:endParaRPr>
          </a:p>
          <a:p>
            <a:pPr lvl="0"/>
            <a:r>
              <a:rPr lang="ar-SA" sz="2800" b="1" dirty="0" smtClean="0">
                <a:solidFill>
                  <a:schemeClr val="bg1"/>
                </a:solidFill>
              </a:rPr>
              <a:t>علي لم يكن الأول ولا الأخير.</a:t>
            </a:r>
            <a:endParaRPr lang="en-US" sz="28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spd="med">
    <p:dissolve/>
    <p:sndAc>
      <p:stSnd>
        <p:snd r:embed="rId2" name="coin.wav" builtIn="1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3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" presetID="16" presetClass="entr" presetSubtype="2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3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1195 - tada faile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8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357158" y="3643314"/>
            <a:ext cx="8358246" cy="2286016"/>
          </a:xfrm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l">
              <a:rot lat="0" lon="0" rev="8700000"/>
            </a:lightRig>
          </a:scene3d>
          <a:sp3d>
            <a:bevelT w="190500" h="38100"/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pPr algn="just" eaLnBrk="1" hangingPunct="1">
              <a:buFontTx/>
              <a:buNone/>
              <a:defRPr/>
            </a:pPr>
            <a:r>
              <a:rPr lang="ar-EG" sz="3600" dirty="0" smtClean="0"/>
              <a:t>يكَوِّنُ يَزيدُ 5 مثلَّثاتٍ منفصلةٍ باستعمالِ الأقلام.</a:t>
            </a:r>
          </a:p>
          <a:p>
            <a:pPr algn="just" eaLnBrk="1" hangingPunct="1">
              <a:buFontTx/>
              <a:buNone/>
              <a:defRPr/>
            </a:pPr>
            <a:r>
              <a:rPr lang="ar-EG" sz="3600" dirty="0" smtClean="0"/>
              <a:t>   إذا استعمل 3 أقلام للمُثلثِ الأوَّلِ و 3 أقلام أُخرى  للمُثلَّثِ الثَّانِي، فكمْ قلماً يحتاجُ لِتَكْوِينِ 5 مُثلَّثاتٍ ؟  </a:t>
            </a:r>
            <a:endParaRPr lang="ar-EG" sz="3600" dirty="0">
              <a:solidFill>
                <a:schemeClr val="bg1"/>
              </a:solidFill>
            </a:endParaRPr>
          </a:p>
        </p:txBody>
      </p:sp>
      <p:sp>
        <p:nvSpPr>
          <p:cNvPr id="4" name="مخطط انسيابي: بيانات 3"/>
          <p:cNvSpPr/>
          <p:nvPr/>
        </p:nvSpPr>
        <p:spPr>
          <a:xfrm>
            <a:off x="6143636" y="428604"/>
            <a:ext cx="2571736" cy="785818"/>
          </a:xfrm>
          <a:prstGeom prst="flowChartInputOutpu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1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ar-EG" sz="3600" dirty="0"/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ar-EG" sz="3600" dirty="0"/>
              <a:t>استعد</a:t>
            </a:r>
            <a:endParaRPr lang="en-US" sz="3600" baseline="30000" dirty="0"/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endParaRPr lang="ar-EG" sz="36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57250" y="196850"/>
            <a:ext cx="3143250" cy="2589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dissolve/>
    <p:sndAc>
      <p:stSnd>
        <p:snd r:embed="rId2" name="coin.wav" builtIn="1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SlideDown كارتون حلو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2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3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4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5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0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Music_Theme_1_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1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Music_Theme_1_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4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Music_Theme_1_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  <p:bldP spid="4" grpId="0" animBg="1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مجموعة 3"/>
          <p:cNvGrpSpPr>
            <a:grpSpLocks/>
          </p:cNvGrpSpPr>
          <p:nvPr/>
        </p:nvGrpSpPr>
        <p:grpSpPr bwMode="auto">
          <a:xfrm>
            <a:off x="6621464" y="406399"/>
            <a:ext cx="2522536" cy="1201738"/>
            <a:chOff x="1763688" y="548680"/>
            <a:chExt cx="5616624" cy="1202432"/>
          </a:xfrm>
        </p:grpSpPr>
        <p:sp>
          <p:nvSpPr>
            <p:cNvPr id="5" name="متوازي أضلاع 4"/>
            <p:cNvSpPr/>
            <p:nvPr/>
          </p:nvSpPr>
          <p:spPr>
            <a:xfrm>
              <a:off x="1763688" y="548680"/>
              <a:ext cx="5616624" cy="1202432"/>
            </a:xfrm>
            <a:prstGeom prst="parallelogram">
              <a:avLst>
                <a:gd name="adj" fmla="val 138481"/>
              </a:avLst>
            </a:prstGeom>
            <a:solidFill>
              <a:srgbClr val="00B0F0"/>
            </a:solidFill>
            <a:ln>
              <a:gradFill>
                <a:gsLst>
                  <a:gs pos="0">
                    <a:srgbClr val="000000"/>
                  </a:gs>
                  <a:gs pos="39999">
                    <a:srgbClr val="0A128C"/>
                  </a:gs>
                  <a:gs pos="70000">
                    <a:srgbClr val="181CC7"/>
                  </a:gs>
                  <a:gs pos="88000">
                    <a:srgbClr val="7005D4"/>
                  </a:gs>
                  <a:gs pos="100000">
                    <a:srgbClr val="8C3D91"/>
                  </a:gs>
                </a:gsLst>
                <a:lin ang="5400000" scaled="0"/>
              </a:gradFill>
            </a:ln>
            <a:scene3d>
              <a:camera prst="orthographicFront"/>
              <a:lightRig rig="threePt" dir="t"/>
            </a:scene3d>
            <a:sp3d>
              <a:bevelB w="1016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>
                <a:defRPr/>
              </a:pPr>
              <a:endParaRPr lang="ar-SA"/>
            </a:p>
          </p:txBody>
        </p:sp>
        <p:sp>
          <p:nvSpPr>
            <p:cNvPr id="6" name="مستطيل مخدوش من كلا الطرفين 5"/>
            <p:cNvSpPr/>
            <p:nvPr/>
          </p:nvSpPr>
          <p:spPr>
            <a:xfrm>
              <a:off x="2411760" y="692696"/>
              <a:ext cx="4536504" cy="914400"/>
            </a:xfrm>
            <a:prstGeom prst="snip2SameRect">
              <a:avLst/>
            </a:prstGeom>
            <a:solidFill>
              <a:srgbClr val="FFFF00"/>
            </a:solidFill>
            <a:ln>
              <a:gradFill flip="none" rotWithShape="1">
                <a:gsLst>
                  <a:gs pos="0">
                    <a:srgbClr val="A603AB"/>
                  </a:gs>
                  <a:gs pos="21001">
                    <a:srgbClr val="0819FB"/>
                  </a:gs>
                  <a:gs pos="35001">
                    <a:srgbClr val="1A8D48"/>
                  </a:gs>
                  <a:gs pos="52000">
                    <a:srgbClr val="FFFF00"/>
                  </a:gs>
                  <a:gs pos="73000">
                    <a:srgbClr val="EE3F17"/>
                  </a:gs>
                  <a:gs pos="88000">
                    <a:srgbClr val="E81766"/>
                  </a:gs>
                  <a:gs pos="100000">
                    <a:srgbClr val="A603AB"/>
                  </a:gs>
                </a:gsLst>
                <a:lin ang="21594000" scaled="0"/>
                <a:tileRect/>
              </a:gradFill>
            </a:ln>
            <a:scene3d>
              <a:camera prst="orthographicFront"/>
              <a:lightRig rig="threePt" dir="t"/>
            </a:scene3d>
            <a:sp3d>
              <a:bevelB w="1016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>
                <a:defRPr/>
              </a:pPr>
              <a:endParaRPr lang="ar-SA" dirty="0"/>
            </a:p>
          </p:txBody>
        </p:sp>
      </p:grpSp>
      <p:sp>
        <p:nvSpPr>
          <p:cNvPr id="7" name="مربع نص 6"/>
          <p:cNvSpPr txBox="1">
            <a:spLocks noChangeArrowheads="1"/>
          </p:cNvSpPr>
          <p:nvPr/>
        </p:nvSpPr>
        <p:spPr bwMode="auto">
          <a:xfrm>
            <a:off x="7000892" y="714356"/>
            <a:ext cx="1829347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ar-SA" sz="3200" b="1" dirty="0" smtClean="0"/>
              <a:t>ما المطلوب؟</a:t>
            </a:r>
            <a:endParaRPr lang="en-US" sz="3200" dirty="0"/>
          </a:p>
        </p:txBody>
      </p:sp>
      <p:grpSp>
        <p:nvGrpSpPr>
          <p:cNvPr id="3" name="مجموعة 292"/>
          <p:cNvGrpSpPr>
            <a:grpSpLocks/>
          </p:cNvGrpSpPr>
          <p:nvPr/>
        </p:nvGrpSpPr>
        <p:grpSpPr bwMode="auto">
          <a:xfrm>
            <a:off x="0" y="2000240"/>
            <a:ext cx="9144000" cy="1219200"/>
            <a:chOff x="2195736" y="1988840"/>
            <a:chExt cx="4752528" cy="1944216"/>
          </a:xfrm>
        </p:grpSpPr>
        <p:sp>
          <p:nvSpPr>
            <p:cNvPr id="9" name="مخطط انسيابي: رابط 9"/>
            <p:cNvSpPr/>
            <p:nvPr/>
          </p:nvSpPr>
          <p:spPr>
            <a:xfrm>
              <a:off x="2195736" y="1988840"/>
              <a:ext cx="4752528" cy="1944216"/>
            </a:xfrm>
            <a:prstGeom prst="trapezoid">
              <a:avLst/>
            </a:prstGeom>
            <a:solidFill>
              <a:srgbClr val="66FFFF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ar-EG" dirty="0"/>
            </a:p>
          </p:txBody>
        </p:sp>
        <p:sp>
          <p:nvSpPr>
            <p:cNvPr id="10" name="مخطط انسيابي: معالجة 10"/>
            <p:cNvSpPr/>
            <p:nvPr/>
          </p:nvSpPr>
          <p:spPr>
            <a:xfrm>
              <a:off x="2408536" y="2133138"/>
              <a:ext cx="4255995" cy="1584739"/>
            </a:xfrm>
            <a:prstGeom prst="trapezoid">
              <a:avLst/>
            </a:prstGeom>
            <a:solidFill>
              <a:srgbClr val="0070C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ar-EG" dirty="0"/>
            </a:p>
          </p:txBody>
        </p:sp>
      </p:grpSp>
      <p:sp>
        <p:nvSpPr>
          <p:cNvPr id="11" name="مربع نص 10"/>
          <p:cNvSpPr txBox="1">
            <a:spLocks noChangeArrowheads="1"/>
          </p:cNvSpPr>
          <p:nvPr/>
        </p:nvSpPr>
        <p:spPr bwMode="auto">
          <a:xfrm>
            <a:off x="571472" y="2152640"/>
            <a:ext cx="7816878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ar-SA" sz="2800" b="1" dirty="0" smtClean="0">
                <a:solidFill>
                  <a:schemeClr val="bg1"/>
                </a:solidFill>
              </a:rPr>
              <a:t>ترتيب هؤلاء الأشخاص بحسب وقت دخول كل منهم إلى عيادة الأسنان.</a:t>
            </a:r>
            <a:endParaRPr lang="en-US" sz="2800" dirty="0">
              <a:solidFill>
                <a:schemeClr val="bg1"/>
              </a:solidFill>
            </a:endParaRPr>
          </a:p>
        </p:txBody>
      </p:sp>
      <p:grpSp>
        <p:nvGrpSpPr>
          <p:cNvPr id="4" name="مجموعة 11"/>
          <p:cNvGrpSpPr>
            <a:grpSpLocks/>
          </p:cNvGrpSpPr>
          <p:nvPr/>
        </p:nvGrpSpPr>
        <p:grpSpPr bwMode="auto">
          <a:xfrm>
            <a:off x="6621432" y="3687793"/>
            <a:ext cx="2522536" cy="1201738"/>
            <a:chOff x="1763688" y="548680"/>
            <a:chExt cx="5616624" cy="1202432"/>
          </a:xfrm>
        </p:grpSpPr>
        <p:sp>
          <p:nvSpPr>
            <p:cNvPr id="13" name="متوازي أضلاع 12"/>
            <p:cNvSpPr/>
            <p:nvPr/>
          </p:nvSpPr>
          <p:spPr>
            <a:xfrm>
              <a:off x="1763688" y="548680"/>
              <a:ext cx="5616624" cy="1202432"/>
            </a:xfrm>
            <a:prstGeom prst="parallelogram">
              <a:avLst>
                <a:gd name="adj" fmla="val 138481"/>
              </a:avLst>
            </a:prstGeom>
            <a:solidFill>
              <a:srgbClr val="00B0F0"/>
            </a:solidFill>
            <a:ln>
              <a:gradFill>
                <a:gsLst>
                  <a:gs pos="0">
                    <a:srgbClr val="000000"/>
                  </a:gs>
                  <a:gs pos="39999">
                    <a:srgbClr val="0A128C"/>
                  </a:gs>
                  <a:gs pos="70000">
                    <a:srgbClr val="181CC7"/>
                  </a:gs>
                  <a:gs pos="88000">
                    <a:srgbClr val="7005D4"/>
                  </a:gs>
                  <a:gs pos="100000">
                    <a:srgbClr val="8C3D91"/>
                  </a:gs>
                </a:gsLst>
                <a:lin ang="5400000" scaled="0"/>
              </a:gradFill>
            </a:ln>
            <a:scene3d>
              <a:camera prst="orthographicFront"/>
              <a:lightRig rig="threePt" dir="t"/>
            </a:scene3d>
            <a:sp3d>
              <a:bevelB w="1016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>
                <a:defRPr/>
              </a:pPr>
              <a:endParaRPr lang="ar-SA"/>
            </a:p>
          </p:txBody>
        </p:sp>
        <p:sp>
          <p:nvSpPr>
            <p:cNvPr id="14" name="مستطيل مخدوش من كلا الطرفين 13"/>
            <p:cNvSpPr/>
            <p:nvPr/>
          </p:nvSpPr>
          <p:spPr>
            <a:xfrm>
              <a:off x="2411760" y="692696"/>
              <a:ext cx="4536504" cy="914400"/>
            </a:xfrm>
            <a:prstGeom prst="snip2SameRect">
              <a:avLst/>
            </a:prstGeom>
            <a:solidFill>
              <a:srgbClr val="FFFF00"/>
            </a:solidFill>
            <a:ln>
              <a:gradFill flip="none" rotWithShape="1">
                <a:gsLst>
                  <a:gs pos="0">
                    <a:srgbClr val="A603AB"/>
                  </a:gs>
                  <a:gs pos="21001">
                    <a:srgbClr val="0819FB"/>
                  </a:gs>
                  <a:gs pos="35001">
                    <a:srgbClr val="1A8D48"/>
                  </a:gs>
                  <a:gs pos="52000">
                    <a:srgbClr val="FFFF00"/>
                  </a:gs>
                  <a:gs pos="73000">
                    <a:srgbClr val="EE3F17"/>
                  </a:gs>
                  <a:gs pos="88000">
                    <a:srgbClr val="E81766"/>
                  </a:gs>
                  <a:gs pos="100000">
                    <a:srgbClr val="A603AB"/>
                  </a:gs>
                </a:gsLst>
                <a:lin ang="21594000" scaled="0"/>
                <a:tileRect/>
              </a:gradFill>
            </a:ln>
            <a:scene3d>
              <a:camera prst="orthographicFront"/>
              <a:lightRig rig="threePt" dir="t"/>
            </a:scene3d>
            <a:sp3d>
              <a:bevelB w="1016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>
                <a:defRPr/>
              </a:pPr>
              <a:endParaRPr lang="ar-SA" dirty="0"/>
            </a:p>
          </p:txBody>
        </p:sp>
      </p:grpSp>
      <p:sp>
        <p:nvSpPr>
          <p:cNvPr id="15" name="مربع نص 14"/>
          <p:cNvSpPr txBox="1">
            <a:spLocks noChangeArrowheads="1"/>
          </p:cNvSpPr>
          <p:nvPr/>
        </p:nvSpPr>
        <p:spPr bwMode="auto">
          <a:xfrm>
            <a:off x="7572396" y="4000504"/>
            <a:ext cx="910827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ar-EG" sz="3600" b="1" dirty="0" smtClean="0">
                <a:cs typeface="Times New Roman" pitchFamily="18" charset="0"/>
              </a:rPr>
              <a:t>خطط</a:t>
            </a:r>
            <a:endParaRPr lang="ar-SA" sz="3600" dirty="0"/>
          </a:p>
        </p:txBody>
      </p:sp>
      <p:grpSp>
        <p:nvGrpSpPr>
          <p:cNvPr id="8" name="مجموعة 292"/>
          <p:cNvGrpSpPr>
            <a:grpSpLocks/>
          </p:cNvGrpSpPr>
          <p:nvPr/>
        </p:nvGrpSpPr>
        <p:grpSpPr bwMode="auto">
          <a:xfrm>
            <a:off x="-32" y="5281634"/>
            <a:ext cx="9144000" cy="1219200"/>
            <a:chOff x="2195736" y="1988840"/>
            <a:chExt cx="4752528" cy="1944216"/>
          </a:xfrm>
        </p:grpSpPr>
        <p:sp>
          <p:nvSpPr>
            <p:cNvPr id="17" name="مخطط انسيابي: رابط 9"/>
            <p:cNvSpPr/>
            <p:nvPr/>
          </p:nvSpPr>
          <p:spPr>
            <a:xfrm>
              <a:off x="2195736" y="1988840"/>
              <a:ext cx="4752528" cy="1944216"/>
            </a:xfrm>
            <a:prstGeom prst="trapezoid">
              <a:avLst/>
            </a:prstGeom>
            <a:solidFill>
              <a:srgbClr val="66FFFF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ar-EG" dirty="0"/>
            </a:p>
          </p:txBody>
        </p:sp>
        <p:sp>
          <p:nvSpPr>
            <p:cNvPr id="18" name="مخطط انسيابي: معالجة 10"/>
            <p:cNvSpPr/>
            <p:nvPr/>
          </p:nvSpPr>
          <p:spPr>
            <a:xfrm>
              <a:off x="2408536" y="2133138"/>
              <a:ext cx="4255995" cy="1584739"/>
            </a:xfrm>
            <a:prstGeom prst="trapezoid">
              <a:avLst/>
            </a:prstGeom>
            <a:solidFill>
              <a:srgbClr val="0070C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ar-EG" dirty="0"/>
            </a:p>
          </p:txBody>
        </p:sp>
      </p:grpSp>
      <p:sp>
        <p:nvSpPr>
          <p:cNvPr id="19" name="مربع نص 18"/>
          <p:cNvSpPr txBox="1">
            <a:spLocks noChangeArrowheads="1"/>
          </p:cNvSpPr>
          <p:nvPr/>
        </p:nvSpPr>
        <p:spPr bwMode="auto">
          <a:xfrm>
            <a:off x="1285852" y="5429264"/>
            <a:ext cx="6835254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ar-SA" sz="2800" b="1" dirty="0" smtClean="0">
                <a:solidFill>
                  <a:schemeClr val="bg1"/>
                </a:solidFill>
              </a:rPr>
              <a:t>ابدأ باستعمال المعلومات المنطقية المعطاة لنتوصل إلى الترتيب.</a:t>
            </a:r>
            <a:endParaRPr lang="en-US" sz="28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spd="med">
    <p:dissolve/>
    <p:sndAc>
      <p:stSnd>
        <p:snd r:embed="rId2" name="coin.wav" builtIn="1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3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" presetID="16" presetClass="entr" presetSubtype="2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3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1195 - tada faile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8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3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8" presetID="16" presetClass="entr" presetSubtype="2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3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3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1195 - tada faile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8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1" grpId="0"/>
      <p:bldP spid="15" grpId="0"/>
      <p:bldP spid="19" grpId="0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مجموعة 3"/>
          <p:cNvGrpSpPr>
            <a:grpSpLocks/>
          </p:cNvGrpSpPr>
          <p:nvPr/>
        </p:nvGrpSpPr>
        <p:grpSpPr bwMode="auto">
          <a:xfrm>
            <a:off x="6621464" y="406399"/>
            <a:ext cx="2522536" cy="1201738"/>
            <a:chOff x="1763688" y="548680"/>
            <a:chExt cx="5616624" cy="1202432"/>
          </a:xfrm>
        </p:grpSpPr>
        <p:sp>
          <p:nvSpPr>
            <p:cNvPr id="3" name="متوازي أضلاع 2"/>
            <p:cNvSpPr/>
            <p:nvPr/>
          </p:nvSpPr>
          <p:spPr>
            <a:xfrm>
              <a:off x="1763688" y="548680"/>
              <a:ext cx="5616624" cy="1202432"/>
            </a:xfrm>
            <a:prstGeom prst="parallelogram">
              <a:avLst>
                <a:gd name="adj" fmla="val 138481"/>
              </a:avLst>
            </a:prstGeom>
            <a:solidFill>
              <a:srgbClr val="00B0F0"/>
            </a:solidFill>
            <a:ln>
              <a:gradFill>
                <a:gsLst>
                  <a:gs pos="0">
                    <a:srgbClr val="000000"/>
                  </a:gs>
                  <a:gs pos="39999">
                    <a:srgbClr val="0A128C"/>
                  </a:gs>
                  <a:gs pos="70000">
                    <a:srgbClr val="181CC7"/>
                  </a:gs>
                  <a:gs pos="88000">
                    <a:srgbClr val="7005D4"/>
                  </a:gs>
                  <a:gs pos="100000">
                    <a:srgbClr val="8C3D91"/>
                  </a:gs>
                </a:gsLst>
                <a:lin ang="5400000" scaled="0"/>
              </a:gradFill>
            </a:ln>
            <a:scene3d>
              <a:camera prst="orthographicFront"/>
              <a:lightRig rig="threePt" dir="t"/>
            </a:scene3d>
            <a:sp3d>
              <a:bevelB w="1016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>
                <a:defRPr/>
              </a:pPr>
              <a:endParaRPr lang="ar-SA"/>
            </a:p>
          </p:txBody>
        </p:sp>
        <p:sp>
          <p:nvSpPr>
            <p:cNvPr id="4" name="مستطيل مخدوش من كلا الطرفين 3"/>
            <p:cNvSpPr/>
            <p:nvPr/>
          </p:nvSpPr>
          <p:spPr>
            <a:xfrm>
              <a:off x="2411760" y="692696"/>
              <a:ext cx="4536504" cy="914400"/>
            </a:xfrm>
            <a:prstGeom prst="snip2SameRect">
              <a:avLst/>
            </a:prstGeom>
            <a:solidFill>
              <a:srgbClr val="FFFF00"/>
            </a:solidFill>
            <a:ln>
              <a:gradFill flip="none" rotWithShape="1">
                <a:gsLst>
                  <a:gs pos="0">
                    <a:srgbClr val="A603AB"/>
                  </a:gs>
                  <a:gs pos="21001">
                    <a:srgbClr val="0819FB"/>
                  </a:gs>
                  <a:gs pos="35001">
                    <a:srgbClr val="1A8D48"/>
                  </a:gs>
                  <a:gs pos="52000">
                    <a:srgbClr val="FFFF00"/>
                  </a:gs>
                  <a:gs pos="73000">
                    <a:srgbClr val="EE3F17"/>
                  </a:gs>
                  <a:gs pos="88000">
                    <a:srgbClr val="E81766"/>
                  </a:gs>
                  <a:gs pos="100000">
                    <a:srgbClr val="A603AB"/>
                  </a:gs>
                </a:gsLst>
                <a:lin ang="21594000" scaled="0"/>
                <a:tileRect/>
              </a:gradFill>
            </a:ln>
            <a:scene3d>
              <a:camera prst="orthographicFront"/>
              <a:lightRig rig="threePt" dir="t"/>
            </a:scene3d>
            <a:sp3d>
              <a:bevelB w="1016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>
                <a:defRPr/>
              </a:pPr>
              <a:endParaRPr lang="ar-SA" dirty="0"/>
            </a:p>
          </p:txBody>
        </p:sp>
      </p:grpSp>
      <p:sp>
        <p:nvSpPr>
          <p:cNvPr id="5" name="مربع نص 4"/>
          <p:cNvSpPr txBox="1">
            <a:spLocks noChangeArrowheads="1"/>
          </p:cNvSpPr>
          <p:nvPr/>
        </p:nvSpPr>
        <p:spPr bwMode="auto">
          <a:xfrm>
            <a:off x="7572396" y="642918"/>
            <a:ext cx="585417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ar-EG" sz="3200" b="1" dirty="0" smtClean="0"/>
              <a:t>حل</a:t>
            </a:r>
            <a:endParaRPr lang="en-US" sz="3200" dirty="0"/>
          </a:p>
        </p:txBody>
      </p:sp>
      <p:graphicFrame>
        <p:nvGraphicFramePr>
          <p:cNvPr id="6" name="جدول 5"/>
          <p:cNvGraphicFramePr>
            <a:graphicFrameLocks noGrp="1"/>
          </p:cNvGraphicFramePr>
          <p:nvPr/>
        </p:nvGraphicFramePr>
        <p:xfrm>
          <a:off x="1571604" y="2071678"/>
          <a:ext cx="6065864" cy="1101096"/>
        </p:xfrm>
        <a:graphic>
          <a:graphicData uri="http://schemas.openxmlformats.org/drawingml/2006/table">
            <a:tbl>
              <a:tblPr>
                <a:tableStyleId>{8A107856-5554-42FB-B03E-39F5DBC370BA}</a:tableStyleId>
              </a:tblPr>
              <a:tblGrid>
                <a:gridCol w="1516466"/>
                <a:gridCol w="1516466"/>
                <a:gridCol w="1516466"/>
                <a:gridCol w="1516466"/>
              </a:tblGrid>
              <a:tr h="550548"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  <a:tabLst>
                          <a:tab pos="245110" algn="l"/>
                          <a:tab pos="335280" algn="l"/>
                          <a:tab pos="425450" algn="l"/>
                        </a:tabLst>
                      </a:pPr>
                      <a:r>
                        <a:rPr lang="ar-SA" sz="3600">
                          <a:solidFill>
                            <a:srgbClr val="C00000"/>
                          </a:solidFill>
                        </a:rPr>
                        <a:t>الأول</a:t>
                      </a:r>
                      <a:endParaRPr lang="en-US" sz="3600">
                        <a:solidFill>
                          <a:srgbClr val="C00000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  <a:tabLst>
                          <a:tab pos="245110" algn="l"/>
                          <a:tab pos="335280" algn="l"/>
                          <a:tab pos="425450" algn="l"/>
                        </a:tabLst>
                      </a:pPr>
                      <a:r>
                        <a:rPr lang="ar-SA" sz="3600">
                          <a:solidFill>
                            <a:srgbClr val="C00000"/>
                          </a:solidFill>
                        </a:rPr>
                        <a:t>الثاني</a:t>
                      </a:r>
                      <a:endParaRPr lang="en-US" sz="3600">
                        <a:solidFill>
                          <a:srgbClr val="C00000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  <a:tabLst>
                          <a:tab pos="245110" algn="l"/>
                          <a:tab pos="335280" algn="l"/>
                          <a:tab pos="425450" algn="l"/>
                        </a:tabLst>
                      </a:pPr>
                      <a:r>
                        <a:rPr lang="ar-SA" sz="3600">
                          <a:solidFill>
                            <a:srgbClr val="C00000"/>
                          </a:solidFill>
                        </a:rPr>
                        <a:t>الثالث</a:t>
                      </a:r>
                      <a:endParaRPr lang="en-US" sz="3600">
                        <a:solidFill>
                          <a:srgbClr val="C00000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  <a:tabLst>
                          <a:tab pos="245110" algn="l"/>
                          <a:tab pos="335280" algn="l"/>
                          <a:tab pos="425450" algn="l"/>
                        </a:tabLst>
                      </a:pPr>
                      <a:r>
                        <a:rPr lang="ar-SA" sz="3600" dirty="0">
                          <a:solidFill>
                            <a:srgbClr val="C00000"/>
                          </a:solidFill>
                        </a:rPr>
                        <a:t>الرابع</a:t>
                      </a:r>
                      <a:endParaRPr lang="en-US" sz="3600" dirty="0">
                        <a:solidFill>
                          <a:srgbClr val="C00000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50548"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  <a:tabLst>
                          <a:tab pos="245110" algn="l"/>
                          <a:tab pos="335280" algn="l"/>
                          <a:tab pos="425450" algn="l"/>
                        </a:tabLst>
                      </a:pPr>
                      <a:r>
                        <a:rPr lang="ar-SA" sz="3600">
                          <a:solidFill>
                            <a:srgbClr val="0000FF"/>
                          </a:solidFill>
                        </a:rPr>
                        <a:t>سمير</a:t>
                      </a:r>
                      <a:endParaRPr lang="en-US" sz="3600">
                        <a:solidFill>
                          <a:srgbClr val="0000FF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  <a:tabLst>
                          <a:tab pos="245110" algn="l"/>
                          <a:tab pos="335280" algn="l"/>
                          <a:tab pos="425450" algn="l"/>
                        </a:tabLst>
                      </a:pPr>
                      <a:r>
                        <a:rPr lang="ar-SA" sz="3600">
                          <a:solidFill>
                            <a:srgbClr val="0000FF"/>
                          </a:solidFill>
                        </a:rPr>
                        <a:t>فيصل</a:t>
                      </a:r>
                      <a:endParaRPr lang="en-US" sz="3600">
                        <a:solidFill>
                          <a:srgbClr val="0000FF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  <a:tabLst>
                          <a:tab pos="245110" algn="l"/>
                          <a:tab pos="335280" algn="l"/>
                          <a:tab pos="425450" algn="l"/>
                        </a:tabLst>
                      </a:pPr>
                      <a:r>
                        <a:rPr lang="ar-SA" sz="3600" dirty="0" smtClean="0">
                          <a:solidFill>
                            <a:srgbClr val="0000FF"/>
                          </a:solidFill>
                        </a:rPr>
                        <a:t>عل</a:t>
                      </a:r>
                      <a:r>
                        <a:rPr lang="ar-EG" sz="3600" dirty="0" smtClean="0">
                          <a:solidFill>
                            <a:srgbClr val="0000FF"/>
                          </a:solidFill>
                        </a:rPr>
                        <a:t>ي</a:t>
                      </a:r>
                      <a:endParaRPr lang="en-US" sz="3600" dirty="0">
                        <a:solidFill>
                          <a:srgbClr val="0000FF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  <a:tabLst>
                          <a:tab pos="245110" algn="l"/>
                          <a:tab pos="335280" algn="l"/>
                          <a:tab pos="425450" algn="l"/>
                        </a:tabLst>
                      </a:pPr>
                      <a:r>
                        <a:rPr lang="ar-SA" sz="3600" dirty="0">
                          <a:solidFill>
                            <a:srgbClr val="0000FF"/>
                          </a:solidFill>
                        </a:rPr>
                        <a:t>سالم</a:t>
                      </a:r>
                      <a:endParaRPr lang="en-US" sz="3600" dirty="0">
                        <a:solidFill>
                          <a:srgbClr val="0000FF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pSp>
        <p:nvGrpSpPr>
          <p:cNvPr id="7" name="مجموعة 11"/>
          <p:cNvGrpSpPr>
            <a:grpSpLocks/>
          </p:cNvGrpSpPr>
          <p:nvPr/>
        </p:nvGrpSpPr>
        <p:grpSpPr bwMode="auto">
          <a:xfrm>
            <a:off x="6621432" y="3687793"/>
            <a:ext cx="2522536" cy="1201738"/>
            <a:chOff x="1763688" y="548680"/>
            <a:chExt cx="5616624" cy="1202432"/>
          </a:xfrm>
        </p:grpSpPr>
        <p:sp>
          <p:nvSpPr>
            <p:cNvPr id="8" name="متوازي أضلاع 7"/>
            <p:cNvSpPr/>
            <p:nvPr/>
          </p:nvSpPr>
          <p:spPr>
            <a:xfrm>
              <a:off x="1763688" y="548680"/>
              <a:ext cx="5616624" cy="1202432"/>
            </a:xfrm>
            <a:prstGeom prst="parallelogram">
              <a:avLst>
                <a:gd name="adj" fmla="val 138481"/>
              </a:avLst>
            </a:prstGeom>
            <a:solidFill>
              <a:srgbClr val="00B0F0"/>
            </a:solidFill>
            <a:ln>
              <a:gradFill>
                <a:gsLst>
                  <a:gs pos="0">
                    <a:srgbClr val="000000"/>
                  </a:gs>
                  <a:gs pos="39999">
                    <a:srgbClr val="0A128C"/>
                  </a:gs>
                  <a:gs pos="70000">
                    <a:srgbClr val="181CC7"/>
                  </a:gs>
                  <a:gs pos="88000">
                    <a:srgbClr val="7005D4"/>
                  </a:gs>
                  <a:gs pos="100000">
                    <a:srgbClr val="8C3D91"/>
                  </a:gs>
                </a:gsLst>
                <a:lin ang="5400000" scaled="0"/>
              </a:gradFill>
            </a:ln>
            <a:scene3d>
              <a:camera prst="orthographicFront"/>
              <a:lightRig rig="threePt" dir="t"/>
            </a:scene3d>
            <a:sp3d>
              <a:bevelB w="1016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>
                <a:defRPr/>
              </a:pPr>
              <a:endParaRPr lang="ar-SA"/>
            </a:p>
          </p:txBody>
        </p:sp>
        <p:sp>
          <p:nvSpPr>
            <p:cNvPr id="9" name="مستطيل مخدوش من كلا الطرفين 8"/>
            <p:cNvSpPr/>
            <p:nvPr/>
          </p:nvSpPr>
          <p:spPr>
            <a:xfrm>
              <a:off x="2411760" y="692696"/>
              <a:ext cx="4536504" cy="914400"/>
            </a:xfrm>
            <a:prstGeom prst="snip2SameRect">
              <a:avLst/>
            </a:prstGeom>
            <a:solidFill>
              <a:srgbClr val="FFFF00"/>
            </a:solidFill>
            <a:ln>
              <a:gradFill flip="none" rotWithShape="1">
                <a:gsLst>
                  <a:gs pos="0">
                    <a:srgbClr val="A603AB"/>
                  </a:gs>
                  <a:gs pos="21001">
                    <a:srgbClr val="0819FB"/>
                  </a:gs>
                  <a:gs pos="35001">
                    <a:srgbClr val="1A8D48"/>
                  </a:gs>
                  <a:gs pos="52000">
                    <a:srgbClr val="FFFF00"/>
                  </a:gs>
                  <a:gs pos="73000">
                    <a:srgbClr val="EE3F17"/>
                  </a:gs>
                  <a:gs pos="88000">
                    <a:srgbClr val="E81766"/>
                  </a:gs>
                  <a:gs pos="100000">
                    <a:srgbClr val="A603AB"/>
                  </a:gs>
                </a:gsLst>
                <a:lin ang="21594000" scaled="0"/>
                <a:tileRect/>
              </a:gradFill>
            </a:ln>
            <a:scene3d>
              <a:camera prst="orthographicFront"/>
              <a:lightRig rig="threePt" dir="t"/>
            </a:scene3d>
            <a:sp3d>
              <a:bevelB w="1016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>
                <a:defRPr/>
              </a:pPr>
              <a:endParaRPr lang="ar-SA" dirty="0"/>
            </a:p>
          </p:txBody>
        </p:sp>
      </p:grpSp>
      <p:sp>
        <p:nvSpPr>
          <p:cNvPr id="10" name="مربع نص 9"/>
          <p:cNvSpPr txBox="1">
            <a:spLocks noChangeArrowheads="1"/>
          </p:cNvSpPr>
          <p:nvPr/>
        </p:nvSpPr>
        <p:spPr bwMode="auto">
          <a:xfrm>
            <a:off x="7572396" y="4000504"/>
            <a:ext cx="982961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ar-EG" sz="3600" b="1" dirty="0" smtClean="0">
                <a:cs typeface="Times New Roman" pitchFamily="18" charset="0"/>
              </a:rPr>
              <a:t>تحقق</a:t>
            </a:r>
            <a:endParaRPr lang="ar-SA" sz="3600" dirty="0"/>
          </a:p>
        </p:txBody>
      </p:sp>
      <p:grpSp>
        <p:nvGrpSpPr>
          <p:cNvPr id="11" name="مجموعة 292"/>
          <p:cNvGrpSpPr>
            <a:grpSpLocks/>
          </p:cNvGrpSpPr>
          <p:nvPr/>
        </p:nvGrpSpPr>
        <p:grpSpPr bwMode="auto">
          <a:xfrm>
            <a:off x="-32" y="5281634"/>
            <a:ext cx="9144000" cy="1219200"/>
            <a:chOff x="2195736" y="1988840"/>
            <a:chExt cx="4752528" cy="1944216"/>
          </a:xfrm>
        </p:grpSpPr>
        <p:sp>
          <p:nvSpPr>
            <p:cNvPr id="12" name="مخطط انسيابي: رابط 9"/>
            <p:cNvSpPr/>
            <p:nvPr/>
          </p:nvSpPr>
          <p:spPr>
            <a:xfrm>
              <a:off x="2195736" y="1988840"/>
              <a:ext cx="4752528" cy="1944216"/>
            </a:xfrm>
            <a:prstGeom prst="trapezoid">
              <a:avLst/>
            </a:prstGeom>
            <a:solidFill>
              <a:srgbClr val="66FFFF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ar-EG" dirty="0"/>
            </a:p>
          </p:txBody>
        </p:sp>
        <p:sp>
          <p:nvSpPr>
            <p:cNvPr id="13" name="مخطط انسيابي: معالجة 10"/>
            <p:cNvSpPr/>
            <p:nvPr/>
          </p:nvSpPr>
          <p:spPr>
            <a:xfrm>
              <a:off x="2408536" y="2133138"/>
              <a:ext cx="4255995" cy="1584739"/>
            </a:xfrm>
            <a:prstGeom prst="trapezoid">
              <a:avLst/>
            </a:prstGeom>
            <a:solidFill>
              <a:srgbClr val="0070C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ar-EG" dirty="0"/>
            </a:p>
          </p:txBody>
        </p:sp>
      </p:grpSp>
      <p:sp>
        <p:nvSpPr>
          <p:cNvPr id="14" name="مربع نص 13"/>
          <p:cNvSpPr txBox="1">
            <a:spLocks noChangeArrowheads="1"/>
          </p:cNvSpPr>
          <p:nvPr/>
        </p:nvSpPr>
        <p:spPr bwMode="auto">
          <a:xfrm>
            <a:off x="1000100" y="5572140"/>
            <a:ext cx="6835254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ar-SA" sz="2800" b="1" dirty="0" smtClean="0">
                <a:solidFill>
                  <a:schemeClr val="bg1"/>
                </a:solidFill>
              </a:rPr>
              <a:t>راجع المعطيات المنطقية المعطاة ستجد الحل يتوافق معها.</a:t>
            </a:r>
            <a:endParaRPr lang="en-US" sz="28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spd="med">
    <p:dissolve/>
    <p:sndAc>
      <p:stSnd>
        <p:snd r:embed="rId2" name="coin.wav" builtIn="1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3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" presetID="16" presetClass="entr" presetSubtype="2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3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9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push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3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4" presetID="16" presetClass="entr" presetSubtype="2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3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1195 - tada faile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4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0" grpId="0"/>
      <p:bldP spid="14" grpId="0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ستطيل مستدير الزوايا 1"/>
          <p:cNvSpPr/>
          <p:nvPr/>
        </p:nvSpPr>
        <p:spPr>
          <a:xfrm>
            <a:off x="714348" y="357166"/>
            <a:ext cx="6429420" cy="1000132"/>
          </a:xfrm>
          <a:prstGeom prst="roundRect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3200" b="1" dirty="0" smtClean="0">
                <a:solidFill>
                  <a:srgbClr val="0000FF"/>
                </a:solidFill>
              </a:rPr>
              <a:t>أي العمليتين (+, -) تجعل كلاً من الجمل العددية التالية صحيحة.</a:t>
            </a:r>
            <a:endParaRPr lang="en-US" sz="3200" dirty="0">
              <a:solidFill>
                <a:srgbClr val="0000FF"/>
              </a:solidFill>
            </a:endParaRPr>
          </a:p>
        </p:txBody>
      </p:sp>
      <p:sp>
        <p:nvSpPr>
          <p:cNvPr id="3" name="نجمة ذات 32 نقطة 2"/>
          <p:cNvSpPr/>
          <p:nvPr/>
        </p:nvSpPr>
        <p:spPr bwMode="auto">
          <a:xfrm>
            <a:off x="7215206" y="2214554"/>
            <a:ext cx="1214446" cy="1143008"/>
          </a:xfrm>
          <a:prstGeom prst="star32">
            <a:avLst/>
          </a:prstGeom>
          <a:solidFill>
            <a:schemeClr val="accent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vert="horz" wrap="square" lIns="91440" tIns="45720" rIns="91440" bIns="45720" numCol="1" rtlCol="1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ar-EG" sz="32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" charset="0"/>
              </a:rPr>
              <a:t>15</a:t>
            </a:r>
            <a:endParaRPr kumimoji="0" lang="ar-EG" sz="32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Times" charset="0"/>
            </a:endParaRPr>
          </a:p>
        </p:txBody>
      </p:sp>
      <p:sp>
        <p:nvSpPr>
          <p:cNvPr id="4" name="مربع نص 3"/>
          <p:cNvSpPr txBox="1"/>
          <p:nvPr/>
        </p:nvSpPr>
        <p:spPr>
          <a:xfrm>
            <a:off x="3071802" y="2445245"/>
            <a:ext cx="3929090" cy="76944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lvl="0" algn="ctr"/>
            <a:r>
              <a:rPr lang="ar-SA" sz="4400" b="1" dirty="0" smtClean="0"/>
              <a:t>14     8 = </a:t>
            </a:r>
            <a:r>
              <a:rPr lang="ar-SA" sz="4400" b="1" dirty="0" smtClean="0"/>
              <a:t>22</a:t>
            </a:r>
            <a:endParaRPr lang="en-US" sz="4400" dirty="0" smtClean="0"/>
          </a:p>
        </p:txBody>
      </p:sp>
      <p:sp>
        <p:nvSpPr>
          <p:cNvPr id="5" name="مربع نص 4"/>
          <p:cNvSpPr txBox="1"/>
          <p:nvPr/>
        </p:nvSpPr>
        <p:spPr>
          <a:xfrm>
            <a:off x="5286380" y="2428868"/>
            <a:ext cx="642942" cy="83099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EG" sz="4800" b="1" dirty="0" smtClean="0">
                <a:solidFill>
                  <a:srgbClr val="CC00FF"/>
                </a:solidFill>
              </a:rPr>
              <a:t>+</a:t>
            </a:r>
            <a:endParaRPr lang="ar-EG" sz="4800" b="1" dirty="0">
              <a:solidFill>
                <a:srgbClr val="CC00FF"/>
              </a:solidFill>
            </a:endParaRPr>
          </a:p>
        </p:txBody>
      </p:sp>
      <p:sp>
        <p:nvSpPr>
          <p:cNvPr id="6" name="نجمة ذات 32 نقطة 5"/>
          <p:cNvSpPr/>
          <p:nvPr/>
        </p:nvSpPr>
        <p:spPr bwMode="auto">
          <a:xfrm>
            <a:off x="7215206" y="3786190"/>
            <a:ext cx="1214446" cy="1143008"/>
          </a:xfrm>
          <a:prstGeom prst="star32">
            <a:avLst/>
          </a:prstGeom>
          <a:solidFill>
            <a:schemeClr val="accent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vert="horz" wrap="square" lIns="91440" tIns="45720" rIns="91440" bIns="45720" numCol="1" rtlCol="1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ar-EG" sz="32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" charset="0"/>
              </a:rPr>
              <a:t>16</a:t>
            </a:r>
            <a:endParaRPr kumimoji="0" lang="ar-EG" sz="32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Times" charset="0"/>
            </a:endParaRPr>
          </a:p>
        </p:txBody>
      </p:sp>
      <p:sp>
        <p:nvSpPr>
          <p:cNvPr id="7" name="مربع نص 6"/>
          <p:cNvSpPr txBox="1"/>
          <p:nvPr/>
        </p:nvSpPr>
        <p:spPr>
          <a:xfrm>
            <a:off x="3071802" y="4016881"/>
            <a:ext cx="3929090" cy="76944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lvl="0" algn="ctr"/>
            <a:r>
              <a:rPr lang="ar-SA" sz="4400" b="1" dirty="0" smtClean="0"/>
              <a:t>36     6 = 30</a:t>
            </a:r>
            <a:endParaRPr lang="en-US" sz="4400" dirty="0"/>
          </a:p>
        </p:txBody>
      </p:sp>
      <p:sp>
        <p:nvSpPr>
          <p:cNvPr id="8" name="مربع نص 7"/>
          <p:cNvSpPr txBox="1"/>
          <p:nvPr/>
        </p:nvSpPr>
        <p:spPr>
          <a:xfrm>
            <a:off x="5286380" y="3929066"/>
            <a:ext cx="642942" cy="83099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EG" sz="4800" b="1" dirty="0" smtClean="0">
                <a:solidFill>
                  <a:srgbClr val="CC00FF"/>
                </a:solidFill>
              </a:rPr>
              <a:t>-</a:t>
            </a:r>
            <a:endParaRPr lang="ar-EG" sz="4800" b="1" dirty="0">
              <a:solidFill>
                <a:srgbClr val="CC00FF"/>
              </a:solidFill>
            </a:endParaRPr>
          </a:p>
        </p:txBody>
      </p:sp>
      <p:sp>
        <p:nvSpPr>
          <p:cNvPr id="9" name="نجمة ذات 32 نقطة 8"/>
          <p:cNvSpPr/>
          <p:nvPr/>
        </p:nvSpPr>
        <p:spPr bwMode="auto">
          <a:xfrm>
            <a:off x="6215074" y="5572140"/>
            <a:ext cx="1214446" cy="1143008"/>
          </a:xfrm>
          <a:prstGeom prst="star32">
            <a:avLst/>
          </a:prstGeom>
          <a:solidFill>
            <a:schemeClr val="accent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vert="horz" wrap="square" lIns="91440" tIns="45720" rIns="91440" bIns="45720" numCol="1" rtlCol="1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ar-EG" sz="32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" charset="0"/>
              </a:rPr>
              <a:t>17</a:t>
            </a:r>
            <a:endParaRPr kumimoji="0" lang="ar-EG" sz="32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Times" charset="0"/>
            </a:endParaRPr>
          </a:p>
        </p:txBody>
      </p:sp>
      <p:sp>
        <p:nvSpPr>
          <p:cNvPr id="10" name="مربع نص 9"/>
          <p:cNvSpPr txBox="1"/>
          <p:nvPr/>
        </p:nvSpPr>
        <p:spPr>
          <a:xfrm>
            <a:off x="2071670" y="5802831"/>
            <a:ext cx="3929090" cy="76944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lvl="0" algn="ctr"/>
            <a:r>
              <a:rPr lang="ar-SA" sz="4400" b="1" dirty="0" smtClean="0"/>
              <a:t>28     5 = 23</a:t>
            </a:r>
            <a:endParaRPr lang="en-US" sz="4400" dirty="0"/>
          </a:p>
        </p:txBody>
      </p:sp>
      <p:sp>
        <p:nvSpPr>
          <p:cNvPr id="11" name="مربع نص 10"/>
          <p:cNvSpPr txBox="1"/>
          <p:nvPr/>
        </p:nvSpPr>
        <p:spPr>
          <a:xfrm>
            <a:off x="4286248" y="5715016"/>
            <a:ext cx="642942" cy="83099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EG" sz="4800" b="1" dirty="0" smtClean="0">
                <a:solidFill>
                  <a:srgbClr val="CC00FF"/>
                </a:solidFill>
              </a:rPr>
              <a:t>-</a:t>
            </a:r>
            <a:endParaRPr lang="ar-EG" sz="4800" b="1" dirty="0">
              <a:solidFill>
                <a:srgbClr val="CC00FF"/>
              </a:solidFill>
            </a:endParaRPr>
          </a:p>
        </p:txBody>
      </p:sp>
    </p:spTree>
  </p:cSld>
  <p:clrMapOvr>
    <a:masterClrMapping/>
  </p:clrMapOvr>
  <p:transition spd="med">
    <p:dissolve/>
    <p:sndAc>
      <p:stSnd>
        <p:snd r:embed="rId2" name="coin.wav" builtIn="1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ظهور كارتون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14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456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66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66" tmFilter="0, 0; 0.125,0.2665; 0.25,0.4; 0.375,0.465; 0.5,0.5;  0.625,0.535; 0.75,0.6; 0.875,0.7335; 1,1">
                                          <p:stCondLst>
                                            <p:cond delay="16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83" tmFilter="0, 0; 0.125,0.2665; 0.25,0.4; 0.375,0.465; 0.5,0.5;  0.625,0.535; 0.75,0.6; 0.875,0.7335; 1,1">
                                          <p:stCondLst>
                                            <p:cond delay="331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41" tmFilter="0, 0; 0.125,0.2665; 0.25,0.4; 0.375,0.465; 0.5,0.5;  0.625,0.535; 0.75,0.6; 0.875,0.7335; 1,1">
                                          <p:stCondLst>
                                            <p:cond delay="41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7" dur="7">
                                          <p:stCondLst>
                                            <p:cond delay="163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8" dur="42" decel="50000">
                                          <p:stCondLst>
                                            <p:cond delay="16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7">
                                          <p:stCondLst>
                                            <p:cond delay="32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0" dur="42" decel="50000">
                                          <p:stCondLst>
                                            <p:cond delay="33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7">
                                          <p:stCondLst>
                                            <p:cond delay="411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2" dur="42" decel="50000">
                                          <p:stCondLst>
                                            <p:cond delay="417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7">
                                          <p:stCondLst>
                                            <p:cond delay="45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4" dur="42" decel="50000">
                                          <p:stCondLst>
                                            <p:cond delay="45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arrow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14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456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66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66" tmFilter="0, 0; 0.125,0.2665; 0.25,0.4; 0.375,0.465; 0.5,0.5;  0.625,0.535; 0.75,0.6; 0.875,0.7335; 1,1">
                                          <p:stCondLst>
                                            <p:cond delay="16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83" tmFilter="0, 0; 0.125,0.2665; 0.25,0.4; 0.375,0.465; 0.5,0.5;  0.625,0.535; 0.75,0.6; 0.875,0.7335; 1,1">
                                          <p:stCondLst>
                                            <p:cond delay="331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41" tmFilter="0, 0; 0.125,0.2665; 0.25,0.4; 0.375,0.465; 0.5,0.5;  0.625,0.535; 0.75,0.6; 0.875,0.7335; 1,1">
                                          <p:stCondLst>
                                            <p:cond delay="41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3" dur="7">
                                          <p:stCondLst>
                                            <p:cond delay="163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4" dur="42" decel="50000">
                                          <p:stCondLst>
                                            <p:cond delay="16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7">
                                          <p:stCondLst>
                                            <p:cond delay="32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6" dur="42" decel="50000">
                                          <p:stCondLst>
                                            <p:cond delay="335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7" dur="7">
                                          <p:stCondLst>
                                            <p:cond delay="411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8" dur="42" decel="50000">
                                          <p:stCondLst>
                                            <p:cond delay="417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9" dur="7">
                                          <p:stCondLst>
                                            <p:cond delay="45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0" dur="42" decel="50000">
                                          <p:stCondLst>
                                            <p:cond delay="45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arrow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3" dur="14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456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66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66" tmFilter="0, 0; 0.125,0.2665; 0.25,0.4; 0.375,0.465; 0.5,0.5;  0.625,0.535; 0.75,0.6; 0.875,0.7335; 1,1">
                                          <p:stCondLst>
                                            <p:cond delay="16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83" tmFilter="0, 0; 0.125,0.2665; 0.25,0.4; 0.375,0.465; 0.5,0.5;  0.625,0.535; 0.75,0.6; 0.875,0.7335; 1,1">
                                          <p:stCondLst>
                                            <p:cond delay="331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41" tmFilter="0, 0; 0.125,0.2665; 0.25,0.4; 0.375,0.465; 0.5,0.5;  0.625,0.535; 0.75,0.6; 0.875,0.7335; 1,1">
                                          <p:stCondLst>
                                            <p:cond delay="41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9" dur="7">
                                          <p:stCondLst>
                                            <p:cond delay="163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0" dur="42" decel="50000">
                                          <p:stCondLst>
                                            <p:cond delay="16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1" dur="7">
                                          <p:stCondLst>
                                            <p:cond delay="32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2" dur="42" decel="50000">
                                          <p:stCondLst>
                                            <p:cond delay="335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3" dur="7">
                                          <p:stCondLst>
                                            <p:cond delay="411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4" dur="42" decel="50000">
                                          <p:stCondLst>
                                            <p:cond delay="417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5" dur="7">
                                          <p:stCondLst>
                                            <p:cond delay="45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6" dur="42" decel="50000">
                                          <p:stCondLst>
                                            <p:cond delay="45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arrow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  <p:bldP spid="5" grpId="0"/>
      <p:bldP spid="6" grpId="0" animBg="1"/>
      <p:bldP spid="7" grpId="0"/>
      <p:bldP spid="8" grpId="0"/>
      <p:bldP spid="9" grpId="0" animBg="1"/>
      <p:bldP spid="10" grpId="0"/>
      <p:bldP spid="1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357158" y="1785926"/>
            <a:ext cx="8358246" cy="2714644"/>
          </a:xfrm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l">
              <a:rot lat="0" lon="0" rev="8700000"/>
            </a:lightRig>
          </a:scene3d>
          <a:sp3d>
            <a:bevelT w="190500" h="38100"/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pPr algn="ctr" eaLnBrk="1" hangingPunct="1">
              <a:buFontTx/>
              <a:buNone/>
              <a:defRPr/>
            </a:pPr>
            <a:r>
              <a:rPr lang="ar-EG" sz="3600" dirty="0" smtClean="0"/>
              <a:t>عدد الأقلام التي أستعملها يزيد يتبع نمطاً يمكن اكتشاف قاعدته وتوسعته، حيث تخبرك قاعدة النمط. ماذا تفعل في العدد الأول المسمى مدخلة؛ للحصول على العدد الجديد والمسمى مخرجة.</a:t>
            </a:r>
            <a:endParaRPr lang="ar-EG" sz="36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spd="med">
    <p:dissolve/>
    <p:sndAc>
      <p:stSnd>
        <p:snd r:embed="rId2" name="coin.wav" builtIn="1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Music_Theme_1_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كعب 1"/>
          <p:cNvSpPr/>
          <p:nvPr/>
        </p:nvSpPr>
        <p:spPr>
          <a:xfrm>
            <a:off x="714348" y="71438"/>
            <a:ext cx="7358114" cy="1214422"/>
          </a:xfrm>
          <a:prstGeom prst="cube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1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ar-EG" sz="3600" dirty="0"/>
              <a:t>مثال من واقع الحياة : اكتشاف قاعدةٍ وتطبِيقُها</a:t>
            </a:r>
          </a:p>
        </p:txBody>
      </p:sp>
      <p:sp>
        <p:nvSpPr>
          <p:cNvPr id="3" name="دمعة 2"/>
          <p:cNvSpPr/>
          <p:nvPr/>
        </p:nvSpPr>
        <p:spPr>
          <a:xfrm>
            <a:off x="6143636" y="1357298"/>
            <a:ext cx="2571768" cy="1214446"/>
          </a:xfrm>
          <a:prstGeom prst="teardrop">
            <a:avLst>
              <a:gd name="adj" fmla="val 127210"/>
            </a:avLst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1" anchor="ctr"/>
          <a:lstStyle/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ar-EG" sz="3600" dirty="0"/>
              <a:t>1- الهندسة</a:t>
            </a:r>
          </a:p>
        </p:txBody>
      </p:sp>
      <p:sp>
        <p:nvSpPr>
          <p:cNvPr id="4" name="وسيلة شرح مستطيلة مستديرة الزوايا 3"/>
          <p:cNvSpPr/>
          <p:nvPr/>
        </p:nvSpPr>
        <p:spPr>
          <a:xfrm>
            <a:off x="500034" y="2857496"/>
            <a:ext cx="7643834" cy="3571876"/>
          </a:xfrm>
          <a:prstGeom prst="wedgeRoundRectCallout">
            <a:avLst>
              <a:gd name="adj1" fmla="val 32918"/>
              <a:gd name="adj2" fmla="val -57584"/>
              <a:gd name="adj3" fmla="val 16667"/>
            </a:avLst>
          </a:prstGeom>
        </p:spPr>
        <p:style>
          <a:lnRef idx="0">
            <a:schemeClr val="accent6"/>
          </a:lnRef>
          <a:fillRef idx="1002">
            <a:schemeClr val="dk2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1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ar-EG" sz="3600" b="1" dirty="0"/>
              <a:t>أَوْجِدْ عددَ </a:t>
            </a:r>
            <a:r>
              <a:rPr lang="ar-EG" sz="3600" b="1" dirty="0" smtClean="0"/>
              <a:t>الأقلام الَّتي </a:t>
            </a:r>
            <a:r>
              <a:rPr lang="ar-EG" sz="3600" b="1" dirty="0"/>
              <a:t>يحتاجُ إليهَا يزيدُ لِيُكَوِّنَ 5 مُثلَّثاتٍ.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ar-EG" sz="3600" dirty="0"/>
              <a:t>أَنْشِئْ جدولاً لتكتشفَ القَاعِدةَ، ثُمَّ طبِّقْهَا.</a:t>
            </a:r>
            <a:endParaRPr lang="ar-EG" sz="3600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ransition spd="med">
    <p:dissolve/>
    <p:sndAc>
      <p:stSnd>
        <p:snd r:embed="rId2" name="coin.wav" builtIn="1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shreg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laser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800" decel="100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ك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كعب 1"/>
          <p:cNvSpPr/>
          <p:nvPr/>
        </p:nvSpPr>
        <p:spPr>
          <a:xfrm>
            <a:off x="714348" y="71438"/>
            <a:ext cx="7358114" cy="1214422"/>
          </a:xfrm>
          <a:prstGeom prst="cube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1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ar-EG" sz="3600" dirty="0"/>
              <a:t>مثال من واقع الحياة : اكتشاف قاعدةٍ وتطبِيقُها</a:t>
            </a:r>
          </a:p>
        </p:txBody>
      </p:sp>
      <p:sp>
        <p:nvSpPr>
          <p:cNvPr id="3" name="دمعة 2"/>
          <p:cNvSpPr/>
          <p:nvPr/>
        </p:nvSpPr>
        <p:spPr>
          <a:xfrm>
            <a:off x="6143636" y="1357298"/>
            <a:ext cx="2571768" cy="1214446"/>
          </a:xfrm>
          <a:prstGeom prst="teardrop">
            <a:avLst>
              <a:gd name="adj" fmla="val 127210"/>
            </a:avLst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1" anchor="ctr"/>
          <a:lstStyle/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ar-EG" sz="3600" dirty="0"/>
              <a:t>1- الهندسة</a:t>
            </a:r>
          </a:p>
        </p:txBody>
      </p:sp>
      <p:graphicFrame>
        <p:nvGraphicFramePr>
          <p:cNvPr id="4" name="جدول 3"/>
          <p:cNvGraphicFramePr>
            <a:graphicFrameLocks noGrp="1"/>
          </p:cNvGraphicFramePr>
          <p:nvPr/>
        </p:nvGraphicFramePr>
        <p:xfrm>
          <a:off x="214313" y="2143125"/>
          <a:ext cx="6096000" cy="4480560"/>
        </p:xfrm>
        <a:graphic>
          <a:graphicData uri="http://schemas.openxmlformats.org/drawingml/2006/table">
            <a:tbl>
              <a:tblPr rtl="1" firstRow="1" bandRow="1">
                <a:tableStyleId>{616DA210-FB5B-4158-B5E0-FEB733F419BA}</a:tableStyleId>
              </a:tblPr>
              <a:tblGrid>
                <a:gridCol w="3048000"/>
                <a:gridCol w="3048000"/>
              </a:tblGrid>
              <a:tr h="370840">
                <a:tc gridSpan="2">
                  <a:txBody>
                    <a:bodyPr/>
                    <a:lstStyle/>
                    <a:p>
                      <a:pPr algn="ctr" rtl="1"/>
                      <a:r>
                        <a:rPr lang="ar-EG" sz="3600" dirty="0" smtClean="0"/>
                        <a:t>القاعدة </a:t>
                      </a:r>
                      <a:r>
                        <a:rPr lang="ar-EG" sz="3600" baseline="0" dirty="0" smtClean="0"/>
                        <a:t>    </a:t>
                      </a:r>
                      <a:r>
                        <a:rPr lang="ar-EG" sz="3600" dirty="0" smtClean="0"/>
                        <a:t>× 3</a:t>
                      </a:r>
                      <a:endParaRPr lang="ar-EG" sz="3600" dirty="0"/>
                    </a:p>
                  </a:txBody>
                  <a:tcPr>
                    <a:solidFill>
                      <a:srgbClr val="FF000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rtl="1"/>
                      <a:endParaRPr lang="ar-EG" sz="3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 rtl="1"/>
                      <a:r>
                        <a:rPr lang="ar-EG" sz="3600" dirty="0" smtClean="0"/>
                        <a:t>عدد المثلثات</a:t>
                      </a:r>
                      <a:endParaRPr lang="ar-EG" sz="3600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EG" sz="3600" dirty="0" smtClean="0"/>
                        <a:t>عدد الأقلام</a:t>
                      </a:r>
                      <a:endParaRPr lang="ar-EG" sz="3600" dirty="0"/>
                    </a:p>
                  </a:txBody>
                  <a:tcPr>
                    <a:solidFill>
                      <a:srgbClr val="00B050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 rtl="1"/>
                      <a:r>
                        <a:rPr lang="ar-EG" sz="3600" dirty="0" smtClean="0"/>
                        <a:t>1</a:t>
                      </a:r>
                      <a:endParaRPr lang="ar-EG" sz="3600" dirty="0"/>
                    </a:p>
                  </a:txBody>
                  <a:tcPr>
                    <a:solidFill>
                      <a:srgbClr val="FF66C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EG" sz="3600" dirty="0" smtClean="0"/>
                        <a:t>3</a:t>
                      </a:r>
                      <a:endParaRPr lang="ar-EG" sz="3600" dirty="0"/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 rtl="1"/>
                      <a:r>
                        <a:rPr lang="ar-EG" sz="3600" dirty="0" smtClean="0"/>
                        <a:t>2</a:t>
                      </a:r>
                      <a:endParaRPr lang="ar-EG" sz="3600" dirty="0"/>
                    </a:p>
                  </a:txBody>
                  <a:tcPr>
                    <a:solidFill>
                      <a:srgbClr val="CC00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EG" sz="3600" dirty="0" smtClean="0"/>
                        <a:t>6</a:t>
                      </a:r>
                      <a:endParaRPr lang="ar-EG" sz="3600" dirty="0"/>
                    </a:p>
                  </a:txBody>
                  <a:tcPr>
                    <a:solidFill>
                      <a:srgbClr val="66FF66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 rtl="1"/>
                      <a:r>
                        <a:rPr lang="ar-EG" sz="3600" dirty="0" smtClean="0"/>
                        <a:t>3</a:t>
                      </a:r>
                      <a:endParaRPr lang="ar-EG" sz="3600" dirty="0"/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EG" sz="3600" dirty="0" smtClean="0"/>
                        <a:t>9</a:t>
                      </a:r>
                      <a:endParaRPr lang="ar-EG" sz="3600" dirty="0"/>
                    </a:p>
                  </a:txBody>
                  <a:tcPr>
                    <a:solidFill>
                      <a:srgbClr val="7030A0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 rtl="1"/>
                      <a:r>
                        <a:rPr lang="ar-EG" sz="3600" dirty="0" smtClean="0"/>
                        <a:t>4</a:t>
                      </a:r>
                      <a:endParaRPr lang="ar-EG" sz="3600" dirty="0"/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ar-EG" sz="3600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 rtl="1"/>
                      <a:r>
                        <a:rPr lang="ar-EG" sz="3600" dirty="0" smtClean="0"/>
                        <a:t>5</a:t>
                      </a:r>
                      <a:endParaRPr lang="ar-EG" sz="3600" dirty="0"/>
                    </a:p>
                  </a:txBody>
                  <a:tcP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ar-EG" sz="3600" dirty="0"/>
                    </a:p>
                  </a:txBody>
                  <a:tcPr>
                    <a:solidFill>
                      <a:schemeClr val="accent4">
                        <a:lumMod val="75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5" name="مستطيل مستدير الزوايا 4"/>
          <p:cNvSpPr/>
          <p:nvPr/>
        </p:nvSpPr>
        <p:spPr>
          <a:xfrm>
            <a:off x="1500188" y="5500688"/>
            <a:ext cx="500062" cy="357187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endParaRPr lang="ar-EG" sz="3600" dirty="0"/>
          </a:p>
        </p:txBody>
      </p:sp>
      <p:sp>
        <p:nvSpPr>
          <p:cNvPr id="7" name="مستطيل مستدير الزوايا 6"/>
          <p:cNvSpPr/>
          <p:nvPr/>
        </p:nvSpPr>
        <p:spPr>
          <a:xfrm>
            <a:off x="1500188" y="6143625"/>
            <a:ext cx="500062" cy="357188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endParaRPr lang="ar-EG" sz="3600" dirty="0"/>
          </a:p>
        </p:txBody>
      </p:sp>
      <p:sp>
        <p:nvSpPr>
          <p:cNvPr id="8" name="مثلث متساوي الساقين 7"/>
          <p:cNvSpPr/>
          <p:nvPr/>
        </p:nvSpPr>
        <p:spPr bwMode="auto">
          <a:xfrm>
            <a:off x="2857488" y="2214554"/>
            <a:ext cx="428628" cy="428628"/>
          </a:xfrm>
          <a:prstGeom prst="triangl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wrap="square" lIns="91440" tIns="45720" rIns="91440" bIns="45720" numCol="1" rtlCol="1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ar-EG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" charset="0"/>
            </a:endParaRPr>
          </a:p>
        </p:txBody>
      </p:sp>
    </p:spTree>
  </p:cSld>
  <p:clrMapOvr>
    <a:masterClrMapping/>
  </p:clrMapOvr>
  <p:transition spd="med">
    <p:dissolve/>
    <p:sndAc>
      <p:stSnd>
        <p:snd r:embed="rId2" name="coin.wav" builtIn="1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ظهور كارتون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800" decel="100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HAR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800" decel="100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8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8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8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HAR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  <p:bldP spid="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كعب 1"/>
          <p:cNvSpPr/>
          <p:nvPr/>
        </p:nvSpPr>
        <p:spPr>
          <a:xfrm>
            <a:off x="714348" y="71438"/>
            <a:ext cx="7358114" cy="1214422"/>
          </a:xfrm>
          <a:prstGeom prst="cube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1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ar-EG" sz="3600" dirty="0"/>
              <a:t>مثال من واقع الحياة : اكتشاف قاعدةٍ وتطبِيقُها</a:t>
            </a:r>
          </a:p>
        </p:txBody>
      </p:sp>
      <p:sp>
        <p:nvSpPr>
          <p:cNvPr id="3" name="دمعة 2"/>
          <p:cNvSpPr/>
          <p:nvPr/>
        </p:nvSpPr>
        <p:spPr>
          <a:xfrm>
            <a:off x="6143636" y="1357298"/>
            <a:ext cx="2571768" cy="1214446"/>
          </a:xfrm>
          <a:prstGeom prst="teardrop">
            <a:avLst>
              <a:gd name="adj" fmla="val 127210"/>
            </a:avLst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1" anchor="ctr"/>
          <a:lstStyle/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ar-EG" sz="3600" dirty="0"/>
              <a:t>1- الهندسة</a:t>
            </a:r>
          </a:p>
        </p:txBody>
      </p:sp>
      <p:sp>
        <p:nvSpPr>
          <p:cNvPr id="4" name="انفجار 2 3"/>
          <p:cNvSpPr/>
          <p:nvPr/>
        </p:nvSpPr>
        <p:spPr>
          <a:xfrm rot="21105195">
            <a:off x="-785850" y="1357298"/>
            <a:ext cx="8929750" cy="1285884"/>
          </a:xfrm>
          <a:prstGeom prst="irregularSeal2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1" anchor="ctr"/>
          <a:lstStyle/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ar-EG" sz="3200" dirty="0"/>
              <a:t>*الخُطوةُ 1: </a:t>
            </a:r>
            <a:r>
              <a:rPr lang="ar-EG" sz="3200" b="1" dirty="0"/>
              <a:t>اِكتشِف القاعدةَ</a:t>
            </a:r>
            <a:endParaRPr lang="ar-EG" sz="3200" dirty="0"/>
          </a:p>
        </p:txBody>
      </p:sp>
      <p:sp>
        <p:nvSpPr>
          <p:cNvPr id="5" name="سداسي 4"/>
          <p:cNvSpPr/>
          <p:nvPr/>
        </p:nvSpPr>
        <p:spPr>
          <a:xfrm>
            <a:off x="-142908" y="3143272"/>
            <a:ext cx="9144064" cy="3643314"/>
          </a:xfrm>
          <a:prstGeom prst="hexagon">
            <a:avLst/>
          </a:prstGeom>
          <a:effectLst>
            <a:glow rad="228600">
              <a:schemeClr val="accent2">
                <a:satMod val="175000"/>
                <a:alpha val="40000"/>
              </a:schemeClr>
            </a:glow>
            <a:outerShdw blurRad="152400" dist="317500" dir="5400000" sx="90000" sy="-19000" rotWithShape="0">
              <a:srgbClr val="C00000">
                <a:alpha val="15000"/>
              </a:srgb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1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ar-EG" sz="3200" dirty="0"/>
              <a:t>تعلمُ أنَّ عددَ </a:t>
            </a:r>
            <a:r>
              <a:rPr lang="ar-EG" sz="3200" dirty="0" smtClean="0"/>
              <a:t>الأقلام لمُثلثٍ </a:t>
            </a:r>
            <a:r>
              <a:rPr lang="ar-EG" sz="3200" dirty="0"/>
              <a:t>واحدٍ = 3 </a:t>
            </a:r>
            <a:r>
              <a:rPr lang="ar-EG" sz="3200" dirty="0" smtClean="0"/>
              <a:t>أقلام.</a:t>
            </a:r>
            <a:endParaRPr lang="ar-EG" sz="3200" dirty="0"/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ar-EG" sz="3200" dirty="0"/>
              <a:t>1 × 3 = 3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ar-EG" sz="3200" dirty="0"/>
              <a:t>عددُ </a:t>
            </a:r>
            <a:r>
              <a:rPr lang="ar-EG" sz="3200" dirty="0" smtClean="0"/>
              <a:t>الأقلام لمُثلثينِ </a:t>
            </a:r>
            <a:r>
              <a:rPr lang="ar-EG" sz="3200" dirty="0"/>
              <a:t>اثنينِ = 6 </a:t>
            </a:r>
            <a:r>
              <a:rPr lang="ar-EG" sz="3200" dirty="0" smtClean="0"/>
              <a:t>أقلام.</a:t>
            </a:r>
            <a:endParaRPr lang="ar-EG" sz="3200" dirty="0"/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ar-EG" sz="3200" dirty="0"/>
              <a:t>2× 3 = 6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ar-EG" sz="3200" dirty="0"/>
              <a:t>عددُ </a:t>
            </a:r>
            <a:r>
              <a:rPr lang="ar-EG" sz="3200" dirty="0" smtClean="0"/>
              <a:t>الأقلام لـ3 </a:t>
            </a:r>
            <a:r>
              <a:rPr lang="ar-EG" sz="3200" dirty="0"/>
              <a:t>مثلثاتٍ = 9 </a:t>
            </a:r>
            <a:r>
              <a:rPr lang="ar-EG" sz="3200" dirty="0" smtClean="0"/>
              <a:t>أقلام.</a:t>
            </a:r>
            <a:endParaRPr lang="ar-EG" sz="3200" dirty="0"/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ar-EG" sz="3200" dirty="0"/>
              <a:t>3 × 3 = </a:t>
            </a:r>
            <a:r>
              <a:rPr lang="ar-EG" sz="3200" dirty="0" smtClean="0"/>
              <a:t>9</a:t>
            </a:r>
            <a:endParaRPr lang="ar-EG" sz="3200" dirty="0"/>
          </a:p>
        </p:txBody>
      </p:sp>
    </p:spTree>
  </p:cSld>
  <p:clrMapOvr>
    <a:masterClrMapping/>
  </p:clrMapOvr>
  <p:transition spd="med">
    <p:dissolve/>
    <p:sndAc>
      <p:stSnd>
        <p:snd r:embed="rId2" name="coin.wav" builtIn="1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اتاري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" presetID="19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اتاري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Spitballبيك بيك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allAtOnce" animBg="1"/>
      <p:bldP spid="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357158" y="1785926"/>
            <a:ext cx="8358246" cy="2714644"/>
          </a:xfrm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l">
              <a:rot lat="0" lon="0" rev="8700000"/>
            </a:lightRig>
          </a:scene3d>
          <a:sp3d>
            <a:bevelT w="190500" h="38100"/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pPr algn="ctr" eaLnBrk="1" hangingPunct="1">
              <a:buFontTx/>
              <a:buNone/>
              <a:defRPr/>
            </a:pPr>
            <a:r>
              <a:rPr lang="ar-EG" sz="3600" dirty="0" smtClean="0"/>
              <a:t>لاحظ من الجدول أن عدد الأقلام يشكل نمطاً، يزداد كل عدد فيه عن سابقه بمقدار3، وحيث أن الضرب هو جمع مكرر تكون القاعدة هي: اضرب عدد المثلثات في 3أو ”     ×3“.</a:t>
            </a:r>
            <a:endParaRPr lang="ar-EG" sz="3600" dirty="0">
              <a:solidFill>
                <a:schemeClr val="bg1"/>
              </a:solidFill>
            </a:endParaRPr>
          </a:p>
        </p:txBody>
      </p:sp>
      <p:sp>
        <p:nvSpPr>
          <p:cNvPr id="4" name="مثلث متساوي الساقين 3"/>
          <p:cNvSpPr/>
          <p:nvPr/>
        </p:nvSpPr>
        <p:spPr bwMode="auto">
          <a:xfrm>
            <a:off x="4071934" y="3500438"/>
            <a:ext cx="357190" cy="357190"/>
          </a:xfrm>
          <a:prstGeom prst="triangl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wrap="square" lIns="91440" tIns="45720" rIns="91440" bIns="45720" numCol="1" rtlCol="1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ar-EG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" charset="0"/>
            </a:endParaRPr>
          </a:p>
        </p:txBody>
      </p:sp>
    </p:spTree>
  </p:cSld>
  <p:clrMapOvr>
    <a:masterClrMapping/>
  </p:clrMapOvr>
  <p:transition spd="med">
    <p:dissolve/>
    <p:sndAc>
      <p:stSnd>
        <p:snd r:embed="rId2" name="coin.wav" builtIn="1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Music_Theme_1_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 animBg="1"/>
    </p:bldLst>
  </p:timing>
</p:sld>
</file>

<file path=ppt/theme/theme1.xml><?xml version="1.0" encoding="utf-8"?>
<a:theme xmlns:a="http://schemas.openxmlformats.org/drawingml/2006/main" name="سمة28">
  <a:themeElements>
    <a:clrScheme name="وافر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Blank Presentatio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charset="0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3">
        <a:dk1>
          <a:srgbClr val="CC0066"/>
        </a:dk1>
        <a:lt1>
          <a:srgbClr val="FFFFFF"/>
        </a:lt1>
        <a:dk2>
          <a:srgbClr val="CC0066"/>
        </a:dk2>
        <a:lt2>
          <a:srgbClr val="993366"/>
        </a:lt2>
        <a:accent1>
          <a:srgbClr val="FFFFCC"/>
        </a:accent1>
        <a:accent2>
          <a:srgbClr val="663366"/>
        </a:accent2>
        <a:accent3>
          <a:srgbClr val="FFFFFF"/>
        </a:accent3>
        <a:accent4>
          <a:srgbClr val="AE0056"/>
        </a:accent4>
        <a:accent5>
          <a:srgbClr val="FFFFE2"/>
        </a:accent5>
        <a:accent6>
          <a:srgbClr val="5C2D5C"/>
        </a:accent6>
        <a:hlink>
          <a:srgbClr val="CC0033"/>
        </a:hlink>
        <a:folHlink>
          <a:srgbClr val="CC993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14">
        <a:dk1>
          <a:srgbClr val="CC0066"/>
        </a:dk1>
        <a:lt1>
          <a:srgbClr val="FFFFFF"/>
        </a:lt1>
        <a:dk2>
          <a:srgbClr val="CC0066"/>
        </a:dk2>
        <a:lt2>
          <a:srgbClr val="993366"/>
        </a:lt2>
        <a:accent1>
          <a:srgbClr val="FFFFCC"/>
        </a:accent1>
        <a:accent2>
          <a:srgbClr val="663366"/>
        </a:accent2>
        <a:accent3>
          <a:srgbClr val="FFFFFF"/>
        </a:accent3>
        <a:accent4>
          <a:srgbClr val="AE0056"/>
        </a:accent4>
        <a:accent5>
          <a:srgbClr val="FFFFE2"/>
        </a:accent5>
        <a:accent6>
          <a:srgbClr val="5C2D5C"/>
        </a:accent6>
        <a:hlink>
          <a:srgbClr val="CC0033"/>
        </a:hlink>
        <a:folHlink>
          <a:srgbClr val="FF01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سمة28</Template>
  <TotalTime>1295</TotalTime>
  <Words>1272</Words>
  <PresentationFormat>عرض على الشاشة (3:4)‏</PresentationFormat>
  <Paragraphs>259</Paragraphs>
  <Slides>42</Slides>
  <Notes>0</Notes>
  <HiddenSlides>0</HiddenSlides>
  <MMClips>0</MMClips>
  <ScaleCrop>false</ScaleCrop>
  <HeadingPairs>
    <vt:vector size="4" baseType="variant">
      <vt:variant>
        <vt:lpstr>سمة</vt:lpstr>
      </vt:variant>
      <vt:variant>
        <vt:i4>1</vt:i4>
      </vt:variant>
      <vt:variant>
        <vt:lpstr>عناوين الشرائح</vt:lpstr>
      </vt:variant>
      <vt:variant>
        <vt:i4>42</vt:i4>
      </vt:variant>
    </vt:vector>
  </HeadingPairs>
  <TitlesOfParts>
    <vt:vector size="43" baseType="lpstr">
      <vt:lpstr>سمة28</vt:lpstr>
      <vt:lpstr>الشريحة 1</vt:lpstr>
      <vt:lpstr>الشريحة 2</vt:lpstr>
      <vt:lpstr>الشريحة 3</vt:lpstr>
      <vt:lpstr>الشريحة 4</vt:lpstr>
      <vt:lpstr>الشريحة 5</vt:lpstr>
      <vt:lpstr>الشريحة 6</vt:lpstr>
      <vt:lpstr>الشريحة 7</vt:lpstr>
      <vt:lpstr>الشريحة 8</vt:lpstr>
      <vt:lpstr>الشريحة 9</vt:lpstr>
      <vt:lpstr>الشريحة 10</vt:lpstr>
      <vt:lpstr>الشريحة 11</vt:lpstr>
      <vt:lpstr>الشريحة 12</vt:lpstr>
      <vt:lpstr>الشريحة 13</vt:lpstr>
      <vt:lpstr>الشريحة 14</vt:lpstr>
      <vt:lpstr>الشريحة 15</vt:lpstr>
      <vt:lpstr>الشريحة 16</vt:lpstr>
      <vt:lpstr>الشريحة 17</vt:lpstr>
      <vt:lpstr>الشريحة 18</vt:lpstr>
      <vt:lpstr>الشريحة 19</vt:lpstr>
      <vt:lpstr>الشريحة 20</vt:lpstr>
      <vt:lpstr>الشريحة 21</vt:lpstr>
      <vt:lpstr>الشريحة 22</vt:lpstr>
      <vt:lpstr>الشريحة 23</vt:lpstr>
      <vt:lpstr>الشريحة 24</vt:lpstr>
      <vt:lpstr>الشريحة 25</vt:lpstr>
      <vt:lpstr>الشريحة 26</vt:lpstr>
      <vt:lpstr>الشريحة 27</vt:lpstr>
      <vt:lpstr>الشريحة 28</vt:lpstr>
      <vt:lpstr>الشريحة 29</vt:lpstr>
      <vt:lpstr>الشريحة 30</vt:lpstr>
      <vt:lpstr>الشريحة 31</vt:lpstr>
      <vt:lpstr>الشريحة 32</vt:lpstr>
      <vt:lpstr>الشريحة 33</vt:lpstr>
      <vt:lpstr>الشريحة 34</vt:lpstr>
      <vt:lpstr>الشريحة 35</vt:lpstr>
      <vt:lpstr>الشريحة 36</vt:lpstr>
      <vt:lpstr>الشريحة 37</vt:lpstr>
      <vt:lpstr>الشريحة 38</vt:lpstr>
      <vt:lpstr>الشريحة 39</vt:lpstr>
      <vt:lpstr>الشريحة 40</vt:lpstr>
      <vt:lpstr>الشريحة 41</vt:lpstr>
      <vt:lpstr>الشريحة 42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الشريحة 1</dc:title>
  <cp:lastModifiedBy>Fannan NewLook 6</cp:lastModifiedBy>
  <cp:revision>190</cp:revision>
  <dcterms:modified xsi:type="dcterms:W3CDTF">2013-08-30T06:14:35Z</dcterms:modified>
</cp:coreProperties>
</file>