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308" r:id="rId3"/>
    <p:sldId id="263" r:id="rId4"/>
    <p:sldId id="273" r:id="rId5"/>
    <p:sldId id="309" r:id="rId6"/>
    <p:sldId id="310" r:id="rId7"/>
    <p:sldId id="314" r:id="rId8"/>
    <p:sldId id="311" r:id="rId9"/>
    <p:sldId id="315" r:id="rId10"/>
    <p:sldId id="307" r:id="rId11"/>
    <p:sldId id="316" r:id="rId12"/>
    <p:sldId id="312" r:id="rId13"/>
    <p:sldId id="313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FF"/>
    <a:srgbClr val="005392"/>
    <a:srgbClr val="00B0F0"/>
    <a:srgbClr val="FFFF00"/>
    <a:srgbClr val="660066"/>
    <a:srgbClr val="CC00FF"/>
    <a:srgbClr val="0070C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7FAC5C-57CB-4C3A-B1E0-35F86ECC250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607F9B-DC7A-47CE-A786-0BB03C52F56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18B9B-2777-42DC-BE10-E97F62CB3F8D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08B56-A161-44CE-A146-894F20B5C3A7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A992B-02F7-4178-B600-CEACC2117841}" type="slidenum">
              <a:rPr lang="ar-SA" smtClean="0"/>
              <a:pPr>
                <a:defRPr/>
              </a:pPr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C659B5-2169-46FF-962A-A3CDD073085D}" type="slidenum">
              <a:rPr lang="ar-SA" smtClean="0"/>
              <a:pPr>
                <a:defRPr/>
              </a:pPr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C659B5-2169-46FF-962A-A3CDD073085D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2A61-FF78-4AFF-9A16-4D09DE9D5E0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B6B-2413-4125-A7C3-006DC97EE36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96BE-F665-43EF-A8E9-116EEAAFBB0C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1DEC-A699-41C8-8F48-095B074330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0669-1C36-4E1B-ABFB-DA3F05BA1043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ECAD-6668-4401-BF40-528BA17CD14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88BE-197B-4FF0-B87F-6787A7BFED9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6009-B94E-42E7-ACE2-9B8ACA33C7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D671-D826-4700-8FF8-87E816BC179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E7C1-2024-44D2-8AC8-D16E9E72D5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B15B-5AB3-47D0-B439-9B162E4E1CD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83DA-6673-41F9-AEBF-DFB21CBC19A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38CD-C8F7-471F-9F6F-DBC530731B82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984D-0A85-4163-904F-19CA9AFE508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9FB1-F15A-4BCD-93A8-710A36533A86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35A8-A215-4D42-8DF5-C93E5A43C39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00A7-F4FF-4AD2-9DDF-2CC678F1F0D5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A04F-70C1-4648-8104-6EA944F7BF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7DEC-7F0C-4A98-9B5E-68D84DF9D98F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31F4-0EDE-41FF-BF89-9825F4F4B0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A986-7714-4BB7-B57A-B9634F50E52B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2E68-62A0-4EC8-B6C2-C7134A02352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0AA70-0F42-45F0-A6F4-355EE00F0991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8AC7F-29EE-45E7-B28F-CC2DBA3C7AB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2.wav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9.gif"/><Relationship Id="rId5" Type="http://schemas.openxmlformats.org/officeDocument/2006/relationships/audio" Target="../media/audio17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3" Type="http://schemas.openxmlformats.org/officeDocument/2006/relationships/audio" Target="../media/audio12.wav"/><Relationship Id="rId7" Type="http://schemas.openxmlformats.org/officeDocument/2006/relationships/image" Target="../media/image14.pn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7.png"/><Relationship Id="rId5" Type="http://schemas.openxmlformats.org/officeDocument/2006/relationships/audio" Target="../media/audio17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19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4.gif"/><Relationship Id="rId5" Type="http://schemas.openxmlformats.org/officeDocument/2006/relationships/audio" Target="../media/audio5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audio" Target="../media/audio9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1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5.wav"/><Relationship Id="rId7" Type="http://schemas.openxmlformats.org/officeDocument/2006/relationships/image" Target="../media/image10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6.wav"/><Relationship Id="rId4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6.wav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 rot="669762">
            <a:off x="3981708" y="2170259"/>
            <a:ext cx="1810111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0004." pitchFamily="2" charset="-78"/>
              </a:rPr>
              <a:t>قبل</a:t>
            </a:r>
            <a:endParaRPr lang="ar-SA" sz="13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 rot="20863925">
            <a:off x="1205968" y="2203507"/>
            <a:ext cx="1757212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0004." pitchFamily="2" charset="-78"/>
              </a:rPr>
              <a:t>بعد</a:t>
            </a:r>
            <a:endParaRPr lang="ar-SA" sz="13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971800" y="2203609"/>
            <a:ext cx="838691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و</a:t>
            </a:r>
            <a:endParaRPr lang="ar-SA" sz="13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  <a:cs typeface="W1 0004.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2895600"/>
            <a:ext cx="9753600" cy="3581400"/>
          </a:xfrm>
          <a:prstGeom prst="roundRect">
            <a:avLst/>
          </a:prstGeom>
          <a:solidFill>
            <a:srgbClr val="FFCCFF">
              <a:alpha val="69804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pic>
        <p:nvPicPr>
          <p:cNvPr id="5" name="صورة 4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3200400"/>
            <a:ext cx="1295400" cy="32543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صورة 16" descr="T1005995292 copy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962400"/>
            <a:ext cx="31130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صورة 18" descr="T1005995292 copy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2313" y="3962400"/>
            <a:ext cx="31130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 descr="T1005995292 copy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8550" y="3962400"/>
            <a:ext cx="30670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</p:pic>
      <p:pic>
        <p:nvPicPr>
          <p:cNvPr id="21" name="صورة 20" descr="aqwqwa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3998913"/>
            <a:ext cx="310673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22" name="Rounded Rectangle 21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38200" y="616456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3200" b="1" dirty="0" err="1">
                <a:solidFill>
                  <a:srgbClr val="000000"/>
                </a:solidFill>
                <a:latin typeface="Calibri" pitchFamily="34" charset="0"/>
              </a:rPr>
              <a:t>5.</a:t>
            </a:r>
            <a:r>
              <a:rPr lang="ar-EG" sz="3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ar-SA" sz="3200" b="1" dirty="0" smtClean="0">
                <a:solidFill>
                  <a:srgbClr val="000000"/>
                </a:solidFill>
                <a:latin typeface="Calibri" pitchFamily="34" charset="0"/>
              </a:rPr>
              <a:t>لون</a:t>
            </a:r>
            <a:r>
              <a:rPr lang="ar-EG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Calibri" pitchFamily="34" charset="0"/>
              </a:rPr>
              <a:t>الطائر </a:t>
            </a:r>
            <a:r>
              <a:rPr lang="ar-SA" sz="3200" b="1" dirty="0" smtClean="0">
                <a:solidFill>
                  <a:srgbClr val="000000"/>
                </a:solidFill>
                <a:latin typeface="Calibri" pitchFamily="34" charset="0"/>
              </a:rPr>
              <a:t>الذي </a:t>
            </a:r>
            <a:r>
              <a:rPr lang="ar-SA" sz="3200" b="1" dirty="0">
                <a:solidFill>
                  <a:srgbClr val="000000"/>
                </a:solidFill>
                <a:latin typeface="Calibri" pitchFamily="34" charset="0"/>
              </a:rPr>
              <a:t>قبل الطائر الأزرق باللون </a:t>
            </a:r>
            <a:r>
              <a:rPr lang="ar-SA" sz="3200" b="1" dirty="0" smtClean="0">
                <a:solidFill>
                  <a:srgbClr val="FFFF00"/>
                </a:solidFill>
                <a:latin typeface="Calibri" pitchFamily="34" charset="0"/>
              </a:rPr>
              <a:t>الأصفر</a:t>
            </a:r>
            <a:r>
              <a:rPr lang="ar-SA" sz="3200" b="1" dirty="0" smtClean="0">
                <a:solidFill>
                  <a:srgbClr val="000000"/>
                </a:solidFill>
                <a:latin typeface="Calibri" pitchFamily="34" charset="0"/>
              </a:rPr>
              <a:t>،</a:t>
            </a:r>
            <a:r>
              <a:rPr lang="ar-EG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762000"/>
            <a:ext cx="1524000" cy="13827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rakeet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rakeet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rakeet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2895600"/>
            <a:ext cx="9753600" cy="3581400"/>
          </a:xfrm>
          <a:prstGeom prst="roundRect">
            <a:avLst/>
          </a:prstGeom>
          <a:solidFill>
            <a:srgbClr val="FFCCFF">
              <a:alpha val="69804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pic>
        <p:nvPicPr>
          <p:cNvPr id="5" name="صورة 4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3200400"/>
            <a:ext cx="1295400" cy="32543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صورة 16" descr="T1005995292 copy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962400"/>
            <a:ext cx="31130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صورة 18" descr="T1005995292 copy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2313" y="3962400"/>
            <a:ext cx="31130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 descr="T1005995292 copy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8550" y="3962400"/>
            <a:ext cx="30670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</p:pic>
      <p:pic>
        <p:nvPicPr>
          <p:cNvPr id="20" name="صورة 19" descr="wqeqeqwe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3998913"/>
            <a:ext cx="310673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صورة 20" descr="aqwqwa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3998913"/>
            <a:ext cx="310673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22" name="Rounded Rectangle 21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1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38200" y="616456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000000"/>
                </a:solidFill>
                <a:latin typeface="Calibri" pitchFamily="34" charset="0"/>
              </a:rPr>
              <a:t>5- </a:t>
            </a:r>
            <a:r>
              <a:rPr lang="ar-EG" sz="3200" b="1" dirty="0" smtClean="0">
                <a:solidFill>
                  <a:srgbClr val="000000"/>
                </a:solidFill>
                <a:latin typeface="Calibri" pitchFamily="34" charset="0"/>
              </a:rPr>
              <a:t>ثم </a:t>
            </a:r>
            <a:r>
              <a:rPr lang="ar-SA" sz="3200" b="1" dirty="0" smtClean="0">
                <a:solidFill>
                  <a:srgbClr val="000000"/>
                </a:solidFill>
                <a:latin typeface="Calibri" pitchFamily="34" charset="0"/>
              </a:rPr>
              <a:t>لون الذي </a:t>
            </a:r>
            <a:r>
              <a:rPr lang="ar-SA" sz="3200" b="1" dirty="0">
                <a:solidFill>
                  <a:srgbClr val="000000"/>
                </a:solidFill>
                <a:latin typeface="Calibri" pitchFamily="34" charset="0"/>
              </a:rPr>
              <a:t>بعده باللون </a:t>
            </a:r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الأحمر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 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762000"/>
            <a:ext cx="1524000" cy="13827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rakeet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rakeet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rakeet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627569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3200" b="1" dirty="0" err="1">
                <a:solidFill>
                  <a:srgbClr val="000000"/>
                </a:solidFill>
                <a:latin typeface="Calibri" pitchFamily="34" charset="0"/>
              </a:rPr>
              <a:t>6.</a:t>
            </a:r>
            <a:r>
              <a:rPr lang="ar-EG" sz="3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ar-EG" sz="3200" b="1" dirty="0" err="1" smtClean="0">
                <a:solidFill>
                  <a:srgbClr val="000000"/>
                </a:solidFill>
                <a:latin typeface="Calibri" pitchFamily="34" charset="0"/>
              </a:rPr>
              <a:t>حوط</a:t>
            </a:r>
            <a:r>
              <a:rPr lang="ar-EG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ar-EG" sz="3200" b="1" dirty="0">
                <a:solidFill>
                  <a:srgbClr val="000000"/>
                </a:solidFill>
                <a:latin typeface="Calibri" pitchFamily="34" charset="0"/>
              </a:rPr>
              <a:t>الحصان </a:t>
            </a:r>
            <a:r>
              <a:rPr lang="ar-EG" sz="3200" b="1" dirty="0" smtClean="0">
                <a:solidFill>
                  <a:srgbClr val="000000"/>
                </a:solidFill>
                <a:latin typeface="Calibri" pitchFamily="34" charset="0"/>
              </a:rPr>
              <a:t>الذي </a:t>
            </a:r>
            <a:r>
              <a:rPr lang="ar-EG" sz="3200" b="1" dirty="0">
                <a:solidFill>
                  <a:srgbClr val="000000"/>
                </a:solidFill>
                <a:latin typeface="Calibri" pitchFamily="34" charset="0"/>
              </a:rPr>
              <a:t>يسير بعد الأحصنة </a:t>
            </a:r>
            <a:r>
              <a:rPr lang="ar-EG" sz="3200" b="1" dirty="0" smtClean="0">
                <a:solidFill>
                  <a:srgbClr val="000000"/>
                </a:solidFill>
                <a:latin typeface="Calibri" pitchFamily="34" charset="0"/>
              </a:rPr>
              <a:t>الأخرى.</a:t>
            </a:r>
            <a:endParaRPr lang="ar-EG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1524000" cy="1382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8600" y="2560638"/>
            <a:ext cx="8763000" cy="4144962"/>
            <a:chOff x="228600" y="2362200"/>
            <a:chExt cx="8763000" cy="4145280"/>
          </a:xfrm>
        </p:grpSpPr>
        <p:sp>
          <p:nvSpPr>
            <p:cNvPr id="12" name="Rectangle 11"/>
            <p:cNvSpPr/>
            <p:nvPr/>
          </p:nvSpPr>
          <p:spPr>
            <a:xfrm>
              <a:off x="228600" y="2362200"/>
              <a:ext cx="8763000" cy="4145280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68300" y="2514600"/>
              <a:ext cx="8470900" cy="3886200"/>
            </a:xfrm>
            <a:prstGeom prst="roundRect">
              <a:avLst>
                <a:gd name="adj" fmla="val 5361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13"/>
          <p:cNvSpPr/>
          <p:nvPr/>
        </p:nvSpPr>
        <p:spPr>
          <a:xfrm>
            <a:off x="6248400" y="3322638"/>
            <a:ext cx="2438400" cy="3200400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19800" y="457200"/>
            <a:ext cx="2895600" cy="1600200"/>
            <a:chOff x="6172200" y="838200"/>
            <a:chExt cx="2895600" cy="1600200"/>
          </a:xfrm>
        </p:grpSpPr>
        <p:sp>
          <p:nvSpPr>
            <p:cNvPr id="3" name="Rounded Rectangle 2"/>
            <p:cNvSpPr/>
            <p:nvPr/>
          </p:nvSpPr>
          <p:spPr>
            <a:xfrm>
              <a:off x="6172200" y="838200"/>
              <a:ext cx="2895600" cy="16002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639679">
              <a:off x="7847013" y="1192213"/>
              <a:ext cx="1184275" cy="1146175"/>
            </a:xfrm>
            <a:prstGeom prst="roundRect">
              <a:avLst/>
            </a:prstGeom>
            <a:blipFill>
              <a:blip r:embed="rId4" cstate="print">
                <a:lum bright="-8000" contrast="34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19800" y="496888"/>
            <a:ext cx="196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EG" sz="3600" b="1">
                <a:solidFill>
                  <a:srgbClr val="FFFFFF"/>
                </a:solidFill>
                <a:cs typeface="Times New Roman" pitchFamily="18" charset="0"/>
              </a:rPr>
              <a:t>نشاط منزلي</a:t>
            </a:r>
            <a:endParaRPr lang="ar-EG" sz="40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2057400"/>
            <a:ext cx="7620000" cy="4267200"/>
            <a:chOff x="2743200" y="2209800"/>
            <a:chExt cx="4419600" cy="2971800"/>
          </a:xfrm>
        </p:grpSpPr>
        <p:sp>
          <p:nvSpPr>
            <p:cNvPr id="7" name="Cloud 6"/>
            <p:cNvSpPr/>
            <p:nvPr/>
          </p:nvSpPr>
          <p:spPr>
            <a:xfrm>
              <a:off x="2896044" y="2209800"/>
              <a:ext cx="4266756" cy="2971800"/>
            </a:xfrm>
            <a:prstGeom prst="cloud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8" name="Plaque 7"/>
            <p:cNvSpPr/>
            <p:nvPr/>
          </p:nvSpPr>
          <p:spPr>
            <a:xfrm>
              <a:off x="2743200" y="2593116"/>
              <a:ext cx="4267200" cy="2267054"/>
            </a:xfrm>
            <a:prstGeom prst="plaque">
              <a:avLst/>
            </a:prstGeom>
            <a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" contrast="28000"/>
              </a:blip>
              <a:tile tx="0" ty="0" sx="100000" sy="100000" flip="none" algn="tl"/>
            </a:blip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124200"/>
            <a:ext cx="723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/>
              <a:t>اطلب إلى طفلك أن يساعدك فى تحضير وجبة </a:t>
            </a:r>
            <a:r>
              <a:rPr lang="ar-SA" sz="3200" b="1" dirty="0" err="1" smtClean="0"/>
              <a:t>العشاء.</a:t>
            </a:r>
            <a:r>
              <a:rPr lang="ar-SA" sz="3200" b="1" dirty="0" smtClean="0"/>
              <a:t> </a:t>
            </a:r>
            <a:r>
              <a:rPr lang="ar-SA" sz="3200" b="1" dirty="0" err="1" smtClean="0"/>
              <a:t>واساله</a:t>
            </a:r>
            <a:r>
              <a:rPr lang="ar-SA" sz="3200" b="1" dirty="0" smtClean="0"/>
              <a:t> </a:t>
            </a:r>
            <a:r>
              <a:rPr lang="ar-SA" sz="3200" b="1" dirty="0"/>
              <a:t>عما يحتاج إليه قبل بدء تجهيز الطعام أو عمّا يحتاج إليه بعد الانتهاء من </a:t>
            </a:r>
            <a:r>
              <a:rPr lang="ar-SA" sz="3200" b="1" dirty="0" smtClean="0"/>
              <a:t>الأكل.</a:t>
            </a:r>
            <a:r>
              <a:rPr lang="ar-EG" sz="3200" b="1" dirty="0" smtClean="0"/>
              <a:t> ثم اسأله ماذا يقول قبل الأكل وبعده،</a:t>
            </a:r>
            <a:r>
              <a:rPr lang="ar-SA" sz="3200" b="1" dirty="0" smtClean="0"/>
              <a:t> </a:t>
            </a:r>
            <a:r>
              <a:rPr lang="ar-SA" sz="3200" b="1" dirty="0" err="1"/>
              <a:t>دعه</a:t>
            </a:r>
            <a:r>
              <a:rPr lang="ar-SA" sz="3200" b="1" dirty="0"/>
              <a:t> يتحدث عما فعلتماه </a:t>
            </a:r>
            <a:r>
              <a:rPr lang="ar-SA" sz="3200" b="1" dirty="0" smtClean="0"/>
              <a:t>معاً،</a:t>
            </a:r>
            <a:r>
              <a:rPr lang="ar-EG" sz="3200" b="1" dirty="0" smtClean="0"/>
              <a:t> </a:t>
            </a:r>
            <a:r>
              <a:rPr lang="ar-SA" sz="3200" b="1" dirty="0" smtClean="0"/>
              <a:t>مستعملا </a:t>
            </a:r>
            <a:r>
              <a:rPr lang="ar-EG" sz="3200" b="1" dirty="0" smtClean="0"/>
              <a:t>المفردات</a:t>
            </a:r>
            <a:r>
              <a:rPr lang="ar-SA" sz="3200" b="1" dirty="0" smtClean="0"/>
              <a:t>(قبل،</a:t>
            </a:r>
            <a:r>
              <a:rPr lang="ar-EG" sz="3200" b="1" dirty="0" smtClean="0"/>
              <a:t> </a:t>
            </a:r>
            <a:r>
              <a:rPr lang="ar-SA" sz="3200" b="1" dirty="0" smtClean="0"/>
              <a:t>بعد</a:t>
            </a:r>
            <a:r>
              <a:rPr lang="ar-EG" sz="3200" b="1" dirty="0" err="1"/>
              <a:t>).</a:t>
            </a:r>
            <a:endParaRPr lang="en-US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9 - barru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066800"/>
            <a:ext cx="2590800" cy="1143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C50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Round Same Side Corner Rectangle 4"/>
          <p:cNvSpPr/>
          <p:nvPr/>
        </p:nvSpPr>
        <p:spPr>
          <a:xfrm>
            <a:off x="381000" y="2743200"/>
            <a:ext cx="7010400" cy="3200400"/>
          </a:xfrm>
          <a:prstGeom prst="round2Same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7175" y="1273175"/>
            <a:ext cx="2155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>
                <a:solidFill>
                  <a:srgbClr val="FF0000"/>
                </a:solidFill>
              </a:rPr>
              <a:t>فكرة الدرس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581400"/>
            <a:ext cx="6400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 dirty="0">
                <a:solidFill>
                  <a:srgbClr val="FFFF00"/>
                </a:solidFill>
              </a:rPr>
              <a:t>أصف ترتيب الحوادث، والأشياء والأماكن باستعمال: </a:t>
            </a:r>
            <a:r>
              <a:rPr lang="ar-EG" sz="4800" b="1" dirty="0" smtClean="0">
                <a:solidFill>
                  <a:srgbClr val="FFFF00"/>
                </a:solidFill>
              </a:rPr>
              <a:t>قبل، </a:t>
            </a:r>
            <a:r>
              <a:rPr lang="ar-EG" sz="4800" b="1" dirty="0">
                <a:solidFill>
                  <a:srgbClr val="FFFF00"/>
                </a:solidFill>
              </a:rPr>
              <a:t>بعد.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مستطيل مستدير الزوايا 53"/>
          <p:cNvSpPr/>
          <p:nvPr/>
        </p:nvSpPr>
        <p:spPr>
          <a:xfrm>
            <a:off x="-304800" y="1371600"/>
            <a:ext cx="9829800" cy="42672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" name="مستطيل ذو زوايا قطرية مستديرة 18"/>
          <p:cNvSpPr/>
          <p:nvPr/>
        </p:nvSpPr>
        <p:spPr>
          <a:xfrm flipH="1">
            <a:off x="381000" y="4648200"/>
            <a:ext cx="1981200" cy="762000"/>
          </a:xfrm>
          <a:prstGeom prst="round2Diag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THAGHR 04 036" pitchFamily="2" charset="-78"/>
              </a:rPr>
              <a:t>بَعْدَ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THAGHR 04 036" pitchFamily="2" charset="-78"/>
            </a:endParaRPr>
          </a:p>
        </p:txBody>
      </p:sp>
      <p:grpSp>
        <p:nvGrpSpPr>
          <p:cNvPr id="2" name="مجموعة 33"/>
          <p:cNvGrpSpPr>
            <a:grpSpLocks/>
          </p:cNvGrpSpPr>
          <p:nvPr/>
        </p:nvGrpSpPr>
        <p:grpSpPr bwMode="auto">
          <a:xfrm>
            <a:off x="6392863" y="228600"/>
            <a:ext cx="2293937" cy="1225550"/>
            <a:chOff x="3378094" y="193035"/>
            <a:chExt cx="2531578" cy="1353571"/>
          </a:xfrm>
        </p:grpSpPr>
        <p:sp>
          <p:nvSpPr>
            <p:cNvPr id="24" name="مستطيل مستدير الزوايا 23"/>
            <p:cNvSpPr/>
            <p:nvPr/>
          </p:nvSpPr>
          <p:spPr>
            <a:xfrm rot="21422747">
              <a:off x="3378094" y="193035"/>
              <a:ext cx="2531578" cy="1353571"/>
            </a:xfrm>
            <a:prstGeom prst="round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W1 SHUROOQ 08 003" pitchFamily="2" charset="-78"/>
                </a:rPr>
                <a:t>المفردات</a:t>
              </a:r>
            </a:p>
          </p:txBody>
        </p:sp>
        <p:grpSp>
          <p:nvGrpSpPr>
            <p:cNvPr id="4107" name="مجموعة 26"/>
            <p:cNvGrpSpPr>
              <a:grpSpLocks/>
            </p:cNvGrpSpPr>
            <p:nvPr/>
          </p:nvGrpSpPr>
          <p:grpSpPr bwMode="auto">
            <a:xfrm>
              <a:off x="5334000" y="228048"/>
              <a:ext cx="570186" cy="610001"/>
              <a:chOff x="5486400" y="609048"/>
              <a:chExt cx="570186" cy="610001"/>
            </a:xfrm>
          </p:grpSpPr>
          <p:sp>
            <p:nvSpPr>
              <p:cNvPr id="29" name="قوس 28"/>
              <p:cNvSpPr/>
              <p:nvPr/>
            </p:nvSpPr>
            <p:spPr>
              <a:xfrm>
                <a:off x="5599555" y="609102"/>
                <a:ext cx="457262" cy="534766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  <p:sp>
            <p:nvSpPr>
              <p:cNvPr id="32" name="قوس 31"/>
              <p:cNvSpPr/>
              <p:nvPr/>
            </p:nvSpPr>
            <p:spPr>
              <a:xfrm>
                <a:off x="5485678" y="684496"/>
                <a:ext cx="457261" cy="534765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</p:grpSp>
        <p:grpSp>
          <p:nvGrpSpPr>
            <p:cNvPr id="4108" name="مجموعة 27"/>
            <p:cNvGrpSpPr>
              <a:grpSpLocks/>
            </p:cNvGrpSpPr>
            <p:nvPr/>
          </p:nvGrpSpPr>
          <p:grpSpPr bwMode="auto">
            <a:xfrm>
              <a:off x="3429000" y="685549"/>
              <a:ext cx="533400" cy="610001"/>
              <a:chOff x="3455185" y="1317218"/>
              <a:chExt cx="533400" cy="610001"/>
            </a:xfrm>
          </p:grpSpPr>
          <p:sp>
            <p:nvSpPr>
              <p:cNvPr id="27" name="قوس 26"/>
              <p:cNvSpPr/>
              <p:nvPr/>
            </p:nvSpPr>
            <p:spPr>
              <a:xfrm rot="11153724">
                <a:off x="3532172" y="1317390"/>
                <a:ext cx="457262" cy="534765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  <p:sp>
            <p:nvSpPr>
              <p:cNvPr id="28" name="قوس 27"/>
              <p:cNvSpPr/>
              <p:nvPr/>
            </p:nvSpPr>
            <p:spPr>
              <a:xfrm rot="11153724">
                <a:off x="3455086" y="1392783"/>
                <a:ext cx="457262" cy="534766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</p:grpSp>
      </p:grpSp>
      <p:sp>
        <p:nvSpPr>
          <p:cNvPr id="4" name="مستطيل ذو زوايا قطرية مستديرة 3"/>
          <p:cNvSpPr/>
          <p:nvPr/>
        </p:nvSpPr>
        <p:spPr>
          <a:xfrm>
            <a:off x="5029200" y="4724400"/>
            <a:ext cx="1981200" cy="7620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THAGHR 04 036" pitchFamily="2" charset="-78"/>
              </a:rPr>
              <a:t>قَبْلَ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THAGHR 04 036" pitchFamily="2" charset="-78"/>
            </a:endParaRPr>
          </a:p>
        </p:txBody>
      </p:sp>
      <p:pic>
        <p:nvPicPr>
          <p:cNvPr id="21" name="صورة 20" descr="animated donkey brown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178425" y="1981200"/>
            <a:ext cx="15859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 descr="moving_cow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6225" y="2514600"/>
            <a:ext cx="2133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صورة 29" descr="moutons-10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463" y="2625725"/>
            <a:ext cx="19859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صورة 30" descr="Untitled-1 copy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2590800"/>
            <a:ext cx="1298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nk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w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a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676400"/>
            <a:ext cx="9753600" cy="4114800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pic>
        <p:nvPicPr>
          <p:cNvPr id="21" name="صورة 20" descr="T1005995292 copy.gif"/>
          <p:cNvPicPr>
            <a:picLocks noChangeAspect="1"/>
          </p:cNvPicPr>
          <p:nvPr/>
        </p:nvPicPr>
        <p:blipFill>
          <a:blip r:embed="rId9" cstate="print">
            <a:lum bright="-2000" contrast="16000"/>
          </a:blip>
          <a:stretch>
            <a:fillRect/>
          </a:stretch>
        </p:blipFill>
        <p:spPr>
          <a:xfrm>
            <a:off x="6858000" y="3124200"/>
            <a:ext cx="2286000" cy="26193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مستطيل مستدير الزوايا 33"/>
          <p:cNvSpPr/>
          <p:nvPr/>
        </p:nvSpPr>
        <p:spPr bwMode="auto">
          <a:xfrm>
            <a:off x="2514600" y="76200"/>
            <a:ext cx="5638800" cy="851297"/>
          </a:xfrm>
          <a:prstGeom prst="round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W1 SHUROOQ 08 003" pitchFamily="2" charset="-78"/>
              </a:rPr>
              <a:t>حوط</a:t>
            </a:r>
            <a:r>
              <a:rPr lang="ar-EG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W1 SHUROOQ 08 003" pitchFamily="2" charset="-78"/>
              </a:rPr>
              <a:t> </a:t>
            </a:r>
            <a:r>
              <a:rPr lang="ar-EG" sz="44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W1 SHUROOQ 08 003" pitchFamily="2" charset="-78"/>
              </a:rPr>
              <a:t>الديك الذي يسير قبل الكتكوت</a:t>
            </a:r>
            <a:endParaRPr lang="ar-SA" sz="44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42" name="صورة 41" descr="T1005995292 copy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4050" y="3657600"/>
            <a:ext cx="24701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صورة 44" descr="T1005995292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0"/>
            <a:ext cx="1143000" cy="123983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2" name="شكل بيضاوي 61"/>
          <p:cNvSpPr/>
          <p:nvPr/>
        </p:nvSpPr>
        <p:spPr>
          <a:xfrm>
            <a:off x="7924800" y="304800"/>
            <a:ext cx="9906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3" name="شكل بيضاوي 6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9" name="صورة 28" descr="T1005995292 copy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0650" y="3657600"/>
            <a:ext cx="24701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مخطط انسيابي: رابط 29"/>
          <p:cNvSpPr/>
          <p:nvPr/>
        </p:nvSpPr>
        <p:spPr>
          <a:xfrm>
            <a:off x="4495800" y="3124200"/>
            <a:ext cx="2667000" cy="26670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oo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uck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oo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5" name="Rounded Rectangle 4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3048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4000" dirty="0" smtClean="0"/>
              <a:t>2- </a:t>
            </a:r>
            <a:r>
              <a:rPr lang="ar-EG" sz="4000" dirty="0" err="1" smtClean="0"/>
              <a:t>حوط</a:t>
            </a:r>
            <a:r>
              <a:rPr lang="ar-EG" sz="4000" dirty="0" smtClean="0"/>
              <a:t> </a:t>
            </a:r>
            <a:r>
              <a:rPr lang="ar-SA" sz="4000" dirty="0" smtClean="0"/>
              <a:t>الطير الذي </a:t>
            </a:r>
            <a:r>
              <a:rPr lang="ar-EG" sz="4000" dirty="0"/>
              <a:t>بعد </a:t>
            </a:r>
            <a:r>
              <a:rPr lang="ar-SA" sz="4000" dirty="0" err="1"/>
              <a:t>الضفضدع</a:t>
            </a:r>
            <a:r>
              <a:rPr lang="en-US" sz="40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762000"/>
            <a:ext cx="1524000" cy="1382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2362200"/>
            <a:ext cx="8763000" cy="4144963"/>
            <a:chOff x="228600" y="2362200"/>
            <a:chExt cx="8763000" cy="4145280"/>
          </a:xfrm>
        </p:grpSpPr>
        <p:sp>
          <p:nvSpPr>
            <p:cNvPr id="11" name="Rectangle 10"/>
            <p:cNvSpPr/>
            <p:nvPr/>
          </p:nvSpPr>
          <p:spPr>
            <a:xfrm>
              <a:off x="228600" y="2362200"/>
              <a:ext cx="8763000" cy="41452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2000" contrast="26000"/>
            </a:blip>
            <a:srcRect/>
            <a:stretch>
              <a:fillRect/>
            </a:stretch>
          </p:blipFill>
          <p:spPr bwMode="auto">
            <a:xfrm>
              <a:off x="381000" y="2514600"/>
              <a:ext cx="84582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6781800" y="3505200"/>
            <a:ext cx="2209800" cy="2971800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11 - 6 beeps fade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540256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prstClr val="black"/>
                </a:solidFill>
                <a:latin typeface="Calibri"/>
                <a:cs typeface="Arial"/>
              </a:rPr>
              <a:t>3- </a:t>
            </a:r>
            <a:r>
              <a:rPr lang="ar-EG" sz="3200" b="1" dirty="0" err="1" smtClean="0">
                <a:solidFill>
                  <a:prstClr val="black"/>
                </a:solidFill>
                <a:latin typeface="Calibri"/>
                <a:cs typeface="Arial"/>
              </a:rPr>
              <a:t>حوط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الحيوان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الذي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يسير قبل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الآخرين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1524000" cy="1382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2362200"/>
            <a:ext cx="8763000" cy="4144963"/>
            <a:chOff x="228600" y="2362200"/>
            <a:chExt cx="8763000" cy="4145280"/>
          </a:xfrm>
        </p:grpSpPr>
        <p:sp>
          <p:nvSpPr>
            <p:cNvPr id="8" name="Rectangle 7"/>
            <p:cNvSpPr/>
            <p:nvPr/>
          </p:nvSpPr>
          <p:spPr>
            <a:xfrm>
              <a:off x="228600" y="2362200"/>
              <a:ext cx="8763000" cy="4145280"/>
            </a:xfrm>
            <a:prstGeom prst="rect">
              <a:avLst/>
            </a:prstGeom>
            <a:solidFill>
              <a:srgbClr val="66FF6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4000" contrast="30000"/>
            </a:blip>
            <a:srcRect/>
            <a:stretch>
              <a:fillRect/>
            </a:stretch>
          </p:blipFill>
          <p:spPr bwMode="auto">
            <a:xfrm>
              <a:off x="381000" y="2895600"/>
              <a:ext cx="8458200" cy="2971800"/>
            </a:xfrm>
            <a:prstGeom prst="roundRect">
              <a:avLst>
                <a:gd name="adj" fmla="val 6175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 9"/>
          <p:cNvSpPr/>
          <p:nvPr/>
        </p:nvSpPr>
        <p:spPr>
          <a:xfrm>
            <a:off x="2514600" y="2743200"/>
            <a:ext cx="2514600" cy="3200400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39 -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540256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 smtClean="0">
                <a:solidFill>
                  <a:prstClr val="black"/>
                </a:solidFill>
                <a:latin typeface="Calibri"/>
                <a:cs typeface="Arial"/>
              </a:rPr>
              <a:t>3-</a:t>
            </a:r>
            <a:r>
              <a:rPr lang="ar-EG" sz="3200" b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ضع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X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على الحيوان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الذ</a:t>
            </a:r>
            <a:r>
              <a:rPr lang="ar-EG" sz="3200" b="1" dirty="0" smtClean="0">
                <a:solidFill>
                  <a:prstClr val="black"/>
                </a:solidFill>
                <a:latin typeface="Calibri"/>
                <a:cs typeface="Arial"/>
              </a:rPr>
              <a:t>ي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يسير بعد الآخرين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1524000" cy="1382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2362200"/>
            <a:ext cx="8763000" cy="4144963"/>
            <a:chOff x="228600" y="2362200"/>
            <a:chExt cx="8763000" cy="4145280"/>
          </a:xfrm>
        </p:grpSpPr>
        <p:sp>
          <p:nvSpPr>
            <p:cNvPr id="8" name="Rectangle 7"/>
            <p:cNvSpPr/>
            <p:nvPr/>
          </p:nvSpPr>
          <p:spPr>
            <a:xfrm>
              <a:off x="228600" y="2362200"/>
              <a:ext cx="8763000" cy="4145280"/>
            </a:xfrm>
            <a:prstGeom prst="rect">
              <a:avLst/>
            </a:prstGeom>
            <a:solidFill>
              <a:srgbClr val="66FF6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print">
              <a:lum bright="-14000" contrast="30000"/>
            </a:blip>
            <a:srcRect/>
            <a:stretch>
              <a:fillRect/>
            </a:stretch>
          </p:blipFill>
          <p:spPr bwMode="auto">
            <a:xfrm>
              <a:off x="381000" y="2895600"/>
              <a:ext cx="8458200" cy="2971800"/>
            </a:xfrm>
            <a:prstGeom prst="roundRect">
              <a:avLst>
                <a:gd name="adj" fmla="val 6175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 9"/>
          <p:cNvSpPr/>
          <p:nvPr/>
        </p:nvSpPr>
        <p:spPr>
          <a:xfrm>
            <a:off x="2514600" y="2743200"/>
            <a:ext cx="2514600" cy="3200400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943600" y="2362200"/>
            <a:ext cx="3124200" cy="4114800"/>
          </a:xfrm>
          <a:prstGeom prst="mathMultiply">
            <a:avLst>
              <a:gd name="adj1" fmla="val 334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81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39 -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18 - d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540256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prstClr val="black"/>
                </a:solidFill>
                <a:latin typeface="Calibri"/>
                <a:cs typeface="Arial"/>
              </a:rPr>
              <a:t>4- </a:t>
            </a:r>
            <a:r>
              <a:rPr lang="ar-EG" sz="3200" b="1" dirty="0" err="1" smtClean="0">
                <a:solidFill>
                  <a:prstClr val="black"/>
                </a:solidFill>
                <a:latin typeface="Calibri"/>
                <a:cs typeface="Arial"/>
              </a:rPr>
              <a:t>حوط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الحيوان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الذ</a:t>
            </a:r>
            <a:r>
              <a:rPr lang="ar-EG" sz="3200" b="1" dirty="0" smtClean="0">
                <a:solidFill>
                  <a:prstClr val="black"/>
                </a:solidFill>
                <a:latin typeface="Calibri"/>
                <a:cs typeface="Arial"/>
              </a:rPr>
              <a:t>ي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يسير قبل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الآخرين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n-US" sz="3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1524000" cy="1382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2362200"/>
            <a:ext cx="8763000" cy="4144963"/>
            <a:chOff x="228600" y="2362200"/>
            <a:chExt cx="8763000" cy="4145280"/>
          </a:xfrm>
        </p:grpSpPr>
        <p:sp>
          <p:nvSpPr>
            <p:cNvPr id="8" name="Rectangle 7"/>
            <p:cNvSpPr/>
            <p:nvPr/>
          </p:nvSpPr>
          <p:spPr>
            <a:xfrm>
              <a:off x="228600" y="2362200"/>
              <a:ext cx="8763000" cy="4145280"/>
            </a:xfrm>
            <a:prstGeom prst="rect">
              <a:avLst/>
            </a:prstGeom>
            <a:solidFill>
              <a:srgbClr val="9999F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6000" contrast="20000"/>
            </a:blip>
            <a:srcRect/>
            <a:stretch>
              <a:fillRect/>
            </a:stretch>
          </p:blipFill>
          <p:spPr bwMode="auto">
            <a:xfrm>
              <a:off x="381000" y="2438400"/>
              <a:ext cx="8458200" cy="3962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 9"/>
          <p:cNvSpPr/>
          <p:nvPr/>
        </p:nvSpPr>
        <p:spPr>
          <a:xfrm>
            <a:off x="2514600" y="4191000"/>
            <a:ext cx="1828800" cy="1981200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304800"/>
            <a:ext cx="8102600" cy="1752600"/>
            <a:chOff x="615799" y="2453484"/>
            <a:chExt cx="8102113" cy="920115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001000" cy="8401050"/>
            </a:xfrm>
            <a:prstGeom prst="roundRect">
              <a:avLst>
                <a:gd name="adj" fmla="val 2712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727372" y="5653884"/>
              <a:ext cx="990540" cy="6000750"/>
            </a:xfrm>
            <a:prstGeom prst="roundRect">
              <a:avLst>
                <a:gd name="adj" fmla="val 0"/>
              </a:avLst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540256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prstClr val="black"/>
                </a:solidFill>
                <a:latin typeface="Calibri"/>
                <a:cs typeface="Arial"/>
              </a:rPr>
              <a:t>4-</a:t>
            </a:r>
            <a:r>
              <a:rPr lang="ar-EG" sz="3200" b="1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ضع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X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على الحيوان 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الذ</a:t>
            </a:r>
            <a:r>
              <a:rPr lang="ar-EG" sz="3200" b="1" dirty="0" smtClean="0">
                <a:solidFill>
                  <a:prstClr val="black"/>
                </a:solidFill>
                <a:latin typeface="Calibri"/>
                <a:cs typeface="Arial"/>
              </a:rPr>
              <a:t>ي</a:t>
            </a:r>
            <a:r>
              <a:rPr lang="ar-SA" sz="3200" b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/>
              </a:rPr>
              <a:t>يسير بعد الآخرين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1524000" cy="1382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2362200"/>
            <a:ext cx="8763000" cy="4144963"/>
            <a:chOff x="228600" y="2362200"/>
            <a:chExt cx="8763000" cy="4145280"/>
          </a:xfrm>
        </p:grpSpPr>
        <p:sp>
          <p:nvSpPr>
            <p:cNvPr id="8" name="Rectangle 7"/>
            <p:cNvSpPr/>
            <p:nvPr/>
          </p:nvSpPr>
          <p:spPr>
            <a:xfrm>
              <a:off x="228600" y="2362200"/>
              <a:ext cx="8763000" cy="4145280"/>
            </a:xfrm>
            <a:prstGeom prst="rect">
              <a:avLst/>
            </a:prstGeom>
            <a:solidFill>
              <a:srgbClr val="9999F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print">
              <a:lum bright="-16000" contrast="20000"/>
            </a:blip>
            <a:srcRect/>
            <a:stretch>
              <a:fillRect/>
            </a:stretch>
          </p:blipFill>
          <p:spPr bwMode="auto">
            <a:xfrm>
              <a:off x="381000" y="2438400"/>
              <a:ext cx="8458200" cy="3962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 9"/>
          <p:cNvSpPr/>
          <p:nvPr/>
        </p:nvSpPr>
        <p:spPr>
          <a:xfrm>
            <a:off x="2514600" y="4191000"/>
            <a:ext cx="1828800" cy="1981200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486400" y="3886200"/>
            <a:ext cx="2286000" cy="2590800"/>
          </a:xfrm>
          <a:prstGeom prst="mathMultiply">
            <a:avLst>
              <a:gd name="adj1" fmla="val 334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81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18 - d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7650</TotalTime>
  <Words>156</Words>
  <Application>Microsoft Office PowerPoint</Application>
  <PresentationFormat>عرض على الشاشة (3:4)‏</PresentationFormat>
  <Paragraphs>25</Paragraphs>
  <Slides>13</Slides>
  <Notes>5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الثالث</dc:title>
  <dc:subject>اَلْمَوْقِعُ والنَّمَطُ - قبل وبعد</dc:subject>
  <dc:creator>ا/بندر الحازمي</dc:creator>
  <cp:keywords>حقيبة إنجاز المعلم والمعلمة</cp:keywords>
  <cp:lastModifiedBy>toshiba</cp:lastModifiedBy>
  <cp:revision>340</cp:revision>
  <dcterms:created xsi:type="dcterms:W3CDTF">2009-07-10T10:51:31Z</dcterms:created>
  <dcterms:modified xsi:type="dcterms:W3CDTF">2014-07-03T09:53:10Z</dcterms:modified>
</cp:coreProperties>
</file>