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63" r:id="rId4"/>
    <p:sldId id="291" r:id="rId5"/>
    <p:sldId id="264" r:id="rId6"/>
    <p:sldId id="289" r:id="rId7"/>
    <p:sldId id="295" r:id="rId8"/>
    <p:sldId id="292" r:id="rId9"/>
    <p:sldId id="293" r:id="rId10"/>
    <p:sldId id="294" r:id="rId11"/>
    <p:sldId id="296" r:id="rId1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66FF33"/>
    <a:srgbClr val="FF0066"/>
    <a:srgbClr val="FF3399"/>
    <a:srgbClr val="FF99FF"/>
    <a:srgbClr val="FFFFFF"/>
    <a:srgbClr val="FF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CBB11E-E806-4228-BEC5-789692E3986D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44CACD-4B3A-4B87-8B44-4B396C840B5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6713D-5C21-42A2-8E36-7B837184EDB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25634-DD5A-4F2A-970C-60CB68C9E68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271CD-5529-40EB-A59C-9607DE9086A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FD5C3-FAAD-4419-BF44-04A9CEEFFC6E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4A09-DCCB-4A77-8E16-CDD89645B4A3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BF70-4846-47CB-BDDA-FD67FFE0E5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3D31-7A23-419D-BF2B-D29D84690D39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CDDA-C01D-4F1E-9F54-3D21FD58409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F5C4-8C4F-4B2C-9F2E-21E45EB97C31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BDF2-9D7C-4191-8682-EF757B6ED7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3C9F-5E7B-4CF1-A48C-946EA6475DC4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91A6-40DA-4235-A4AF-7B8D1DF5C0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04DA-CE47-4694-A1C8-732E281D98DE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D0BE-F63E-46D7-B2C5-DB75A2B3A93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501A-BF3C-4467-A510-E9831EA05846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2084-9268-4F2B-ABA3-12D52D38110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8FD9-74BB-4E92-A384-25BAA0A6DF52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19AA-DEF5-4890-8052-D3A40D6AC4A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BA26-AC49-4640-AE1C-B8B9CFE6CBC7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CE61-4333-45F0-9E75-BECBE11C018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12B6-E70E-41FA-BB0C-BAD6886934D0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FE7A-FCBE-4592-8071-F306CE0873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6ECB-E101-4138-9A29-DF87A36115FA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B9EF-971B-40AD-9ED2-B19CA416C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8F9F-4E56-41B1-8D51-1EA9ECF8AB31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C822-2EBD-4F88-8D87-D260169905A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7E5B3-83C5-47B0-AC99-5EA820F3DA3F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5307B-BA26-4091-BD3F-DA45A01E9B6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7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1.wav"/><Relationship Id="rId7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audio" Target="../media/audio10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1.wav"/><Relationship Id="rId7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audio" Target="../media/audio10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 rot="729799">
            <a:off x="2019408" y="758253"/>
            <a:ext cx="3817072" cy="221599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ا</a:t>
            </a: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ل</a:t>
            </a: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ع</a:t>
            </a: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د</a:t>
            </a: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د</a:t>
            </a: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ا</a:t>
            </a:r>
            <a:r>
              <a:rPr lang="ar-EG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ن</a:t>
            </a:r>
            <a:endParaRPr lang="ar-SA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 rot="21382770">
            <a:off x="4385538" y="3321306"/>
            <a:ext cx="1459545" cy="13807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0004." pitchFamily="2" charset="-78"/>
              </a:rPr>
              <a:t>4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W1 0004." pitchFamily="2" charset="-78"/>
            </a:endParaRPr>
          </a:p>
        </p:txBody>
      </p:sp>
      <p:sp>
        <p:nvSpPr>
          <p:cNvPr id="14" name="مخمس عادي 13"/>
          <p:cNvSpPr/>
          <p:nvPr/>
        </p:nvSpPr>
        <p:spPr>
          <a:xfrm rot="1268016">
            <a:off x="612493" y="2707536"/>
            <a:ext cx="1794961" cy="1618973"/>
          </a:xfrm>
          <a:prstGeom prst="pentagon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0004." pitchFamily="2" charset="-78"/>
              </a:rPr>
              <a:t>5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W1 0004." pitchFamily="2" charset="-78"/>
            </a:endParaRPr>
          </a:p>
        </p:txBody>
      </p:sp>
      <p:pic>
        <p:nvPicPr>
          <p:cNvPr id="16" name="صورة 15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صورة 16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رة 17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صورة 18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صورة 19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صورة 20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43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صورة 23" descr="01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ضحكة طف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ضحكة طف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lum bright="-16000" contrast="39000"/>
          </a:blip>
          <a:srcRect/>
          <a:stretch>
            <a:fillRect/>
          </a:stretch>
        </p:blipFill>
        <p:spPr bwMode="auto">
          <a:xfrm>
            <a:off x="152400" y="152400"/>
            <a:ext cx="7162800" cy="647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مستطيل مستدير الزوايا 7"/>
          <p:cNvSpPr/>
          <p:nvPr/>
        </p:nvSpPr>
        <p:spPr>
          <a:xfrm rot="788280">
            <a:off x="4901722" y="383830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 rot="788280">
            <a:off x="1015522" y="3050833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 rot="788280">
            <a:off x="1625123" y="4879631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 rot="788280">
            <a:off x="4901722" y="3584231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4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 rot="788280">
            <a:off x="863123" y="231430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4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 bwMode="auto">
          <a:xfrm>
            <a:off x="7391400" y="457200"/>
            <a:ext cx="1600200" cy="41243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ضع </a:t>
            </a:r>
            <a:r>
              <a:rPr lang="ar-EG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علامة </a:t>
            </a:r>
            <a:r>
              <a:rPr lang="ar-EG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على كل مجموعة مكونة من 4 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نحلات.</a:t>
            </a:r>
            <a:endParaRPr lang="ar-S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 rot="788280">
            <a:off x="886148" y="589821"/>
            <a:ext cx="2067848" cy="200099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800" dirty="0" err="1">
                <a:solidFill>
                  <a:schemeClr val="tx1"/>
                </a:solidFill>
              </a:rPr>
              <a:t>×</a:t>
            </a:r>
            <a:endParaRPr lang="ar-EG" sz="8800" dirty="0">
              <a:solidFill>
                <a:schemeClr val="tx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 rot="788280">
            <a:off x="3675404" y="2723421"/>
            <a:ext cx="2067848" cy="2000995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800" dirty="0" err="1">
                <a:solidFill>
                  <a:schemeClr val="tx1"/>
                </a:solidFill>
              </a:rPr>
              <a:t>×</a:t>
            </a:r>
            <a:endParaRPr lang="ar-EG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 bwMode="auto">
          <a:xfrm>
            <a:off x="2895600" y="609600"/>
            <a:ext cx="3352800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نشاط منزلي</a:t>
            </a:r>
            <a:endParaRPr lang="ar-S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مستدير الزوايا 12"/>
          <p:cNvSpPr/>
          <p:nvPr/>
        </p:nvSpPr>
        <p:spPr bwMode="auto">
          <a:xfrm>
            <a:off x="1219200" y="2438400"/>
            <a:ext cx="6705600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ساعد طفلك على جمع بعض الأدوات في المنزل مثل: الملاعق، الأكواب، </a:t>
            </a:r>
            <a:r>
              <a:rPr lang="ar-E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الأقلام، ...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ثم اطلب إليه أن يكون منها مجموعات </a:t>
            </a:r>
            <a:r>
              <a:rPr lang="ar-E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من (4 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5) عناصر، ثم يعدها.</a:t>
            </a:r>
            <a:endParaRPr lang="ar-S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2286000" y="1828800"/>
            <a:ext cx="6477000" cy="3810000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أَعدْ العددين 4، 5، وأسميهما، وأميزهما باستعمال أشياء ملموسة، ورسوم توضيحية.ٌ</a:t>
            </a:r>
            <a:endParaRPr lang="ar-SA" sz="48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>
            <a:off x="3403945" y="228600"/>
            <a:ext cx="2812543" cy="1328023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SHUROOQ 08 003" pitchFamily="2" charset="-78"/>
              </a:rPr>
              <a:t>فكرة الدرس</a:t>
            </a:r>
            <a:endParaRPr lang="ar-SA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4724400" y="1828800"/>
            <a:ext cx="1981200" cy="76200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002060"/>
            </a:solidFill>
            <a:prstDash val="sysDot"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أَرْبَعَةٌ</a:t>
            </a:r>
            <a:endParaRPr lang="ar-SA" sz="54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THAGHR 04 036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>
            <a:off x="3657600" y="228600"/>
            <a:ext cx="2305231" cy="1328023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SHUROOQ 08 003" pitchFamily="2" charset="-78"/>
              </a:rPr>
              <a:t>المفردات</a:t>
            </a:r>
          </a:p>
        </p:txBody>
      </p:sp>
      <p:sp>
        <p:nvSpPr>
          <p:cNvPr id="37" name="مستطيل ذو زوايا قطرية مخدوشة 36"/>
          <p:cNvSpPr/>
          <p:nvPr/>
        </p:nvSpPr>
        <p:spPr>
          <a:xfrm>
            <a:off x="2895600" y="1828800"/>
            <a:ext cx="1981200" cy="762000"/>
          </a:xfrm>
          <a:prstGeom prst="snip2DiagRect">
            <a:avLst/>
          </a:prstGeom>
          <a:solidFill>
            <a:srgbClr val="FF3399"/>
          </a:solidFill>
          <a:ln w="38100">
            <a:solidFill>
              <a:srgbClr val="002060"/>
            </a:solidFill>
            <a:prstDash val="sysDot"/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THAGHR 04 036" pitchFamily="2" charset="-78"/>
              </a:rPr>
              <a:t>خَمْسَةٌ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THAGHR 04 036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607425" cy="617220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مستدير الزوايا 11"/>
          <p:cNvSpPr/>
          <p:nvPr/>
        </p:nvSpPr>
        <p:spPr bwMode="auto">
          <a:xfrm>
            <a:off x="3446545" y="1143000"/>
            <a:ext cx="4737690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SHUROOQ 08 003" pitchFamily="2" charset="-78"/>
              </a:rPr>
              <a:t>ارسم أربعة     </a:t>
            </a:r>
            <a:r>
              <a:rPr lang="ar-EG" sz="4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SHUROOQ 08 003" pitchFamily="2" charset="-78"/>
              </a:rPr>
              <a:t>         </a:t>
            </a:r>
            <a:r>
              <a:rPr lang="ar-EG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SHUROOQ 08 003" pitchFamily="2" charset="-78"/>
              </a:rPr>
              <a:t>على الشجرة</a:t>
            </a:r>
            <a:endParaRPr lang="ar-SA" sz="48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2" name="إطار 21"/>
          <p:cNvSpPr/>
          <p:nvPr/>
        </p:nvSpPr>
        <p:spPr>
          <a:xfrm rot="788280">
            <a:off x="4415767" y="225143"/>
            <a:ext cx="722979" cy="720016"/>
          </a:xfrm>
          <a:prstGeom prst="frame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13" y="2209800"/>
            <a:ext cx="6461125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0" name="صورة 19" descr="123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143000"/>
            <a:ext cx="67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صورة 20" descr="1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8350" y="2819400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صورة 22" descr="1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2514600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صورة 24" descr="1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9750" y="3886200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صورة 25" descr="1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429000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 bwMode="auto">
          <a:xfrm>
            <a:off x="2342505" y="1137999"/>
            <a:ext cx="4591891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SHUROOQ 08 003" pitchFamily="2" charset="-78"/>
              </a:rPr>
              <a:t>ضع 5 </a:t>
            </a:r>
            <a:r>
              <a:rPr lang="ar-EG" sz="4800" b="1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SHUROOQ 08 003" pitchFamily="2" charset="-78"/>
              </a:rPr>
              <a:t>قطع ملونة </a:t>
            </a:r>
            <a:r>
              <a:rPr lang="ar-EG" sz="4800" b="1" dirty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SHUROOQ 08 003" pitchFamily="2" charset="-78"/>
              </a:rPr>
              <a:t>على الشجرة</a:t>
            </a:r>
            <a:endParaRPr lang="ar-SA" sz="4800" b="1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" name="إطار 4"/>
          <p:cNvSpPr/>
          <p:nvPr/>
        </p:nvSpPr>
        <p:spPr>
          <a:xfrm rot="788280">
            <a:off x="4415767" y="225143"/>
            <a:ext cx="722979" cy="720016"/>
          </a:xfrm>
          <a:prstGeom prst="frame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صورة 5" descr="Clipart-Cartoon-Design-04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200" y="1981200"/>
            <a:ext cx="5257800" cy="52578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artoon_butterfly_mousepad-p144679868862402892trak_400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2438400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flower_rgb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191000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1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343400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صورة 23" descr="banana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3352800"/>
            <a:ext cx="1246188" cy="10382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صورة 24" descr="Clipart-Cartoon-Design-03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3276600"/>
            <a:ext cx="1057275" cy="8461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 bwMode="auto">
          <a:xfrm>
            <a:off x="2326168" y="1137999"/>
            <a:ext cx="4624572" cy="919401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W1 SHUROOQ 08 003" pitchFamily="2" charset="-78"/>
              </a:rPr>
              <a:t>أرسم دوائر بعدد القطع الملونة</a:t>
            </a:r>
            <a:endParaRPr lang="ar-SA" sz="4800" b="1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" name="إطار 4"/>
          <p:cNvSpPr/>
          <p:nvPr/>
        </p:nvSpPr>
        <p:spPr>
          <a:xfrm rot="788280">
            <a:off x="4415767" y="225143"/>
            <a:ext cx="722979" cy="720016"/>
          </a:xfrm>
          <a:prstGeom prst="frame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صورة 5" descr="Clipart-Cartoon-Design-04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200" y="1981200"/>
            <a:ext cx="5257800" cy="52578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 descr="cartoon_butterfly_mousepad-p144679868862402892trak_400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2438400"/>
            <a:ext cx="1524000" cy="1524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صورة 19" descr="flower_rgb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191000"/>
            <a:ext cx="990600" cy="990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صورة 21" descr="12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343400"/>
            <a:ext cx="679450" cy="762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صورة 23" descr="banana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3352800"/>
            <a:ext cx="1246188" cy="10382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صورة 24" descr="Clipart-Cartoon-Design-03 copy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3276600"/>
            <a:ext cx="1057275" cy="8461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مخطط انسيابي: رابط 9"/>
          <p:cNvSpPr/>
          <p:nvPr/>
        </p:nvSpPr>
        <p:spPr>
          <a:xfrm>
            <a:off x="7620000" y="2667000"/>
            <a:ext cx="1219200" cy="12891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خطط انسيابي: رابط 10"/>
          <p:cNvSpPr/>
          <p:nvPr/>
        </p:nvSpPr>
        <p:spPr>
          <a:xfrm>
            <a:off x="6553200" y="3733800"/>
            <a:ext cx="1219200" cy="1295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خطط انسيابي: رابط 11"/>
          <p:cNvSpPr/>
          <p:nvPr/>
        </p:nvSpPr>
        <p:spPr>
          <a:xfrm>
            <a:off x="5410200" y="4724400"/>
            <a:ext cx="1143000" cy="1371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خطط انسيابي: رابط 12"/>
          <p:cNvSpPr/>
          <p:nvPr/>
        </p:nvSpPr>
        <p:spPr>
          <a:xfrm>
            <a:off x="7696200" y="4800600"/>
            <a:ext cx="1219200" cy="1295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خطط انسيابي: رابط 13"/>
          <p:cNvSpPr/>
          <p:nvPr/>
        </p:nvSpPr>
        <p:spPr>
          <a:xfrm>
            <a:off x="5410200" y="2819400"/>
            <a:ext cx="1143000" cy="1371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 bwMode="auto">
          <a:xfrm>
            <a:off x="7391400" y="1139825"/>
            <a:ext cx="1600200" cy="2442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عد </a:t>
            </a:r>
            <a:r>
              <a:rPr lang="ar-EG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النحل في كل مجموعة</a:t>
            </a:r>
            <a:endParaRPr lang="ar-S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7162800" cy="647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 rot="788280">
            <a:off x="4901722" y="383830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 rot="788280">
            <a:off x="1015522" y="3050833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 rot="788280">
            <a:off x="1625123" y="4879631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 rot="788280">
            <a:off x="4901722" y="3584231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4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 rot="788280">
            <a:off x="863123" y="231430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4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9" name="إطار 8"/>
          <p:cNvSpPr/>
          <p:nvPr/>
        </p:nvSpPr>
        <p:spPr>
          <a:xfrm rot="788280">
            <a:off x="7920967" y="301343"/>
            <a:ext cx="722979" cy="720016"/>
          </a:xfrm>
          <a:prstGeom prst="frame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7162800" cy="647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مستطيل مستدير الزوايا 10"/>
          <p:cNvSpPr/>
          <p:nvPr/>
        </p:nvSpPr>
        <p:spPr>
          <a:xfrm rot="788280">
            <a:off x="5192592" y="231432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 rot="788280">
            <a:off x="101122" y="3279431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 rot="788280">
            <a:off x="1625123" y="5336832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5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 rot="788280">
            <a:off x="4901722" y="3584231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4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 rot="788280">
            <a:off x="863123" y="231430"/>
            <a:ext cx="1488086" cy="106113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solidFill>
                  <a:schemeClr val="tx1"/>
                </a:solidFill>
              </a:rPr>
              <a:t>4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 bwMode="auto">
          <a:xfrm>
            <a:off x="7467600" y="1676400"/>
            <a:ext cx="1600200" cy="30007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حوط</a:t>
            </a:r>
            <a:r>
              <a:rPr lang="ar-E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كل مجموعة مكونة من 5 نحلات</a:t>
            </a:r>
            <a:endParaRPr lang="ar-S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 rot="788280">
            <a:off x="3629348" y="304784"/>
            <a:ext cx="2067848" cy="200099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 rot="788280">
            <a:off x="1395020" y="3786959"/>
            <a:ext cx="2013570" cy="177892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 rot="788280">
            <a:off x="842913" y="2115054"/>
            <a:ext cx="2045594" cy="1713492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7" name="إطار 6"/>
          <p:cNvSpPr/>
          <p:nvPr/>
        </p:nvSpPr>
        <p:spPr>
          <a:xfrm rot="788280">
            <a:off x="7920967" y="453743"/>
            <a:ext cx="722979" cy="720016"/>
          </a:xfrm>
          <a:prstGeom prst="frame">
            <a:avLst/>
          </a:prstGeom>
          <a:solidFill>
            <a:srgbClr val="00FF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ndler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124</Words>
  <Application>Microsoft Office PowerPoint</Application>
  <PresentationFormat>عرض على الشاشة (3:4)‏</PresentationFormat>
  <Paragraphs>42</Paragraphs>
  <Slides>11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1ب- الفصل الثاني</dc:title>
  <dc:subject>3- العددان 4، 5</dc:subject>
  <dc:creator>أ/بندر الحازمي</dc:creator>
  <cp:keywords>حقيبة إنجاز المعلم والمعلمة</cp:keywords>
  <cp:lastModifiedBy>toshiba</cp:lastModifiedBy>
  <cp:revision>287</cp:revision>
  <dcterms:created xsi:type="dcterms:W3CDTF">2009-07-10T10:51:31Z</dcterms:created>
  <dcterms:modified xsi:type="dcterms:W3CDTF">2014-07-01T09:36:11Z</dcterms:modified>
</cp:coreProperties>
</file>