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9"/>
  </p:notesMasterIdLst>
  <p:sldIdLst>
    <p:sldId id="256" r:id="rId2"/>
    <p:sldId id="319" r:id="rId3"/>
    <p:sldId id="263" r:id="rId4"/>
    <p:sldId id="264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297" r:id="rId14"/>
    <p:sldId id="316" r:id="rId15"/>
    <p:sldId id="317" r:id="rId16"/>
    <p:sldId id="318" r:id="rId17"/>
    <p:sldId id="320" r:id="rId18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9900CC"/>
    <a:srgbClr val="CCFF33"/>
    <a:srgbClr val="00CC00"/>
    <a:srgbClr val="FA0065"/>
    <a:srgbClr val="00FFFF"/>
    <a:srgbClr val="FFB3D2"/>
    <a:srgbClr val="FF69A6"/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1" d="100"/>
          <a:sy n="51" d="100"/>
        </p:scale>
        <p:origin x="-8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CADEB2-C6E8-4436-885D-6A13D1C3BA63}" type="datetimeFigureOut">
              <a:rPr lang="ar-SA"/>
              <a:pPr>
                <a:defRPr/>
              </a:pPr>
              <a:t>05/09/1435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SA" noProof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noProof="0" smtClean="0"/>
              <a:t>انقر لتحرير أنماط النص الرئيسي</a:t>
            </a:r>
          </a:p>
          <a:p>
            <a:pPr lvl="1"/>
            <a:r>
              <a:rPr lang="ar-SA" noProof="0" smtClean="0"/>
              <a:t>المستوى الثاني</a:t>
            </a:r>
          </a:p>
          <a:p>
            <a:pPr lvl="2"/>
            <a:r>
              <a:rPr lang="ar-SA" noProof="0" smtClean="0"/>
              <a:t>المستوى الثالث</a:t>
            </a:r>
          </a:p>
          <a:p>
            <a:pPr lvl="3"/>
            <a:r>
              <a:rPr lang="ar-SA" noProof="0" smtClean="0"/>
              <a:t>المستوى الرابع</a:t>
            </a:r>
          </a:p>
          <a:p>
            <a:pPr lvl="4"/>
            <a:r>
              <a:rPr lang="ar-SA" noProof="0" smtClean="0"/>
              <a:t>المستوى الخامس</a:t>
            </a:r>
            <a:endParaRPr lang="ar-SA" noProof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A263AF1-68E6-44F5-82EF-D7C27BB5CCF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19460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B1AF4A-AC4B-49F6-A63B-EBE17789A8D1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20484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138366-9AAC-426D-B285-C00DEA061CD9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21508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3082E6E-AF91-4A15-AB8C-064B9176C370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21508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C4B3CF-19CD-469D-97DA-FA877A823023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21508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9EF173-F7B0-4803-8A00-4D763623EF29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عنصر نائب للملاحظات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r-EG" smtClean="0"/>
          </a:p>
        </p:txBody>
      </p:sp>
      <p:sp>
        <p:nvSpPr>
          <p:cNvPr id="21508" name="عنصر نائب لرقم الشريحة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CB12A8-1BEE-4E85-BE6B-660DE79E3770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57E57-DD6A-4622-8098-4848FA01B0C7}" type="datetimeFigureOut">
              <a:rPr lang="ar-SA"/>
              <a:pPr>
                <a:defRPr/>
              </a:pPr>
              <a:t>05/09/1435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17591-0004-41B4-8581-C0064F471E8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11710-8E1B-4D52-8CD4-411C327051C9}" type="datetimeFigureOut">
              <a:rPr lang="ar-SA"/>
              <a:pPr>
                <a:defRPr/>
              </a:pPr>
              <a:t>05/09/1435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0399A-D983-42B2-B39B-EBD1589BE44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4A2D8-FEBA-4541-BC31-94C4E57E2A23}" type="datetimeFigureOut">
              <a:rPr lang="ar-SA"/>
              <a:pPr>
                <a:defRPr/>
              </a:pPr>
              <a:t>05/09/1435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91844-A763-4D37-99D4-76CFEC5AE22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238DE4-BE2B-43D1-AEE1-E5AFEDCE8148}" type="datetimeFigureOut">
              <a:rPr lang="ar-SA"/>
              <a:pPr>
                <a:defRPr/>
              </a:pPr>
              <a:t>05/09/1435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F3282-9790-461E-AF05-498A1CE3CDA6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BA260-1AF3-4478-9986-58D86A7FDBFD}" type="datetimeFigureOut">
              <a:rPr lang="ar-SA"/>
              <a:pPr>
                <a:defRPr/>
              </a:pPr>
              <a:t>05/09/1435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909A3-78CF-435D-BABB-31BA462196A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AB45D-6014-436C-BB82-89E107EA01FA}" type="datetimeFigureOut">
              <a:rPr lang="ar-SA"/>
              <a:pPr>
                <a:defRPr/>
              </a:pPr>
              <a:t>05/09/1435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76FCA-3F01-445C-8C64-60369E53A49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07C05-6AFD-4540-A689-79F32B24EB79}" type="datetimeFigureOut">
              <a:rPr lang="ar-SA"/>
              <a:pPr>
                <a:defRPr/>
              </a:pPr>
              <a:t>05/09/1435</a:t>
            </a:fld>
            <a:endParaRPr lang="ar-SA"/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A36DF-0155-4877-8823-075014C62F0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5E033B-CBB6-4D29-A817-AE22137C94CD}" type="datetimeFigureOut">
              <a:rPr lang="ar-SA"/>
              <a:pPr>
                <a:defRPr/>
              </a:pPr>
              <a:t>05/09/1435</a:t>
            </a:fld>
            <a:endParaRPr lang="ar-SA"/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FCF7F-4383-4086-B1EC-A3B9770B238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167E3-6FC5-4C9C-80EF-9B04FD68FB45}" type="datetimeFigureOut">
              <a:rPr lang="ar-SA"/>
              <a:pPr>
                <a:defRPr/>
              </a:pPr>
              <a:t>05/09/1435</a:t>
            </a:fld>
            <a:endParaRPr lang="ar-SA"/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6CD0A-483C-42E2-8B37-0B4443A7230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414D2-2F33-407C-9C21-1BF9C77F1278}" type="datetimeFigureOut">
              <a:rPr lang="ar-SA"/>
              <a:pPr>
                <a:defRPr/>
              </a:pPr>
              <a:t>05/09/1435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B2616-6FB5-4C6E-80E0-DF4F9CF4B686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E6448-88E0-4427-9B1A-A43E321F92DE}" type="datetimeFigureOut">
              <a:rPr lang="ar-SA"/>
              <a:pPr>
                <a:defRPr/>
              </a:pPr>
              <a:t>05/09/1435</a:t>
            </a:fld>
            <a:endParaRPr lang="ar-SA"/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4D2E-39F5-4EF3-B846-910720B614E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1027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F60B96-E819-41AB-BBC8-1E387465A3C1}" type="datetimeFigureOut">
              <a:rPr lang="ar-SA"/>
              <a:pPr>
                <a:defRPr/>
              </a:pPr>
              <a:t>05/09/1435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4AF505F-F943-4ED4-8D5B-A6B88758247C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 thruBlk="1"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audio" Target="../media/audio6.wav"/><Relationship Id="rId7" Type="http://schemas.openxmlformats.org/officeDocument/2006/relationships/audio" Target="../media/audio3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9.wav"/><Relationship Id="rId5" Type="http://schemas.openxmlformats.org/officeDocument/2006/relationships/audio" Target="../media/audio8.wav"/><Relationship Id="rId4" Type="http://schemas.openxmlformats.org/officeDocument/2006/relationships/audio" Target="../media/audio7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3.wav"/><Relationship Id="rId4" Type="http://schemas.openxmlformats.org/officeDocument/2006/relationships/audio" Target="../media/audio1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3" Type="http://schemas.openxmlformats.org/officeDocument/2006/relationships/audio" Target="../media/audio6.wav"/><Relationship Id="rId7" Type="http://schemas.openxmlformats.org/officeDocument/2006/relationships/audio" Target="../media/audio9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10.wav"/><Relationship Id="rId5" Type="http://schemas.openxmlformats.org/officeDocument/2006/relationships/audio" Target="../media/audio13.wav"/><Relationship Id="rId10" Type="http://schemas.openxmlformats.org/officeDocument/2006/relationships/image" Target="../media/image5.png"/><Relationship Id="rId4" Type="http://schemas.openxmlformats.org/officeDocument/2006/relationships/audio" Target="../media/audio7.wav"/><Relationship Id="rId9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audio" Target="../media/audio7.wav"/><Relationship Id="rId7" Type="http://schemas.openxmlformats.org/officeDocument/2006/relationships/audio" Target="../media/audio3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9.wav"/><Relationship Id="rId5" Type="http://schemas.openxmlformats.org/officeDocument/2006/relationships/audio" Target="../media/audio10.wav"/><Relationship Id="rId4" Type="http://schemas.openxmlformats.org/officeDocument/2006/relationships/audio" Target="../media/audio13.wav"/><Relationship Id="rId9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../media/audio7.wav"/><Relationship Id="rId7" Type="http://schemas.openxmlformats.org/officeDocument/2006/relationships/audio" Target="../media/audio3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9.wav"/><Relationship Id="rId5" Type="http://schemas.openxmlformats.org/officeDocument/2006/relationships/audio" Target="../media/audio10.wav"/><Relationship Id="rId4" Type="http://schemas.openxmlformats.org/officeDocument/2006/relationships/audio" Target="../media/audio13.wav"/><Relationship Id="rId9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audio" Target="../media/audio7.wav"/><Relationship Id="rId7" Type="http://schemas.openxmlformats.org/officeDocument/2006/relationships/audio" Target="../media/audio3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9.wav"/><Relationship Id="rId5" Type="http://schemas.openxmlformats.org/officeDocument/2006/relationships/audio" Target="../media/audio10.wav"/><Relationship Id="rId4" Type="http://schemas.openxmlformats.org/officeDocument/2006/relationships/audio" Target="../media/audio13.wav"/><Relationship Id="rId9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audio" Target="../media/audio6.wav"/><Relationship Id="rId7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9.wav"/><Relationship Id="rId5" Type="http://schemas.openxmlformats.org/officeDocument/2006/relationships/audio" Target="../media/audio8.wav"/><Relationship Id="rId4" Type="http://schemas.openxmlformats.org/officeDocument/2006/relationships/audio" Target="../media/audio7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3.wav"/><Relationship Id="rId4" Type="http://schemas.openxmlformats.org/officeDocument/2006/relationships/audio" Target="../media/audio1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audio" Target="../media/audio6.wav"/><Relationship Id="rId7" Type="http://schemas.openxmlformats.org/officeDocument/2006/relationships/audio" Target="../media/audio3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9.wav"/><Relationship Id="rId5" Type="http://schemas.openxmlformats.org/officeDocument/2006/relationships/audio" Target="../media/audio8.wav"/><Relationship Id="rId4" Type="http://schemas.openxmlformats.org/officeDocument/2006/relationships/audio" Target="../media/audio7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2.wav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3.wav"/><Relationship Id="rId4" Type="http://schemas.openxmlformats.org/officeDocument/2006/relationships/audio" Target="../media/audio1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0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ستطيل 11"/>
          <p:cNvSpPr/>
          <p:nvPr/>
        </p:nvSpPr>
        <p:spPr>
          <a:xfrm rot="20790168">
            <a:off x="660027" y="527331"/>
            <a:ext cx="4336445" cy="1446550"/>
          </a:xfrm>
          <a:prstGeom prst="rect">
            <a:avLst/>
          </a:prstGeom>
          <a:noFill/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8800" b="1" spc="50" dirty="0">
                <a:ln w="11430"/>
                <a:solidFill>
                  <a:srgbClr val="FF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W1 0004." pitchFamily="2" charset="-78"/>
              </a:rPr>
              <a:t>قراءة الأعداد</a:t>
            </a:r>
            <a:endParaRPr lang="ar-SA" sz="8800" b="1" spc="50" dirty="0">
              <a:ln w="11430"/>
              <a:solidFill>
                <a:srgbClr val="FF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W1 0004." pitchFamily="2" charset="-78"/>
            </a:endParaRPr>
          </a:p>
        </p:txBody>
      </p:sp>
      <p:sp>
        <p:nvSpPr>
          <p:cNvPr id="13" name="شكل بيضاوي 12"/>
          <p:cNvSpPr/>
          <p:nvPr/>
        </p:nvSpPr>
        <p:spPr>
          <a:xfrm rot="21437177">
            <a:off x="4905643" y="1553725"/>
            <a:ext cx="1285212" cy="1248834"/>
          </a:xfrm>
          <a:prstGeom prst="ellipse">
            <a:avLst/>
          </a:prstGeom>
          <a:solidFill>
            <a:srgbClr val="00B0F0"/>
          </a:solidFill>
          <a:ln>
            <a:solidFill>
              <a:srgbClr val="00FFFF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W1 0004." pitchFamily="2" charset="-78"/>
              </a:rPr>
              <a:t>6</a:t>
            </a:r>
            <a:endParaRPr lang="ar-SA" sz="9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W1 0004." pitchFamily="2" charset="-78"/>
            </a:endParaRPr>
          </a:p>
        </p:txBody>
      </p:sp>
      <p:sp>
        <p:nvSpPr>
          <p:cNvPr id="14" name="شكل بيضاوي 13"/>
          <p:cNvSpPr/>
          <p:nvPr/>
        </p:nvSpPr>
        <p:spPr>
          <a:xfrm rot="1268016">
            <a:off x="3425914" y="3102342"/>
            <a:ext cx="1395670" cy="1333930"/>
          </a:xfrm>
          <a:prstGeom prst="ellipse">
            <a:avLst/>
          </a:prstGeom>
          <a:solidFill>
            <a:srgbClr val="66FF33"/>
          </a:solidFill>
          <a:ln>
            <a:solidFill>
              <a:srgbClr val="FFFF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W1 0004." pitchFamily="2" charset="-78"/>
              </a:rPr>
              <a:t>8</a:t>
            </a:r>
            <a:endParaRPr lang="ar-SA" sz="9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W1 0004." pitchFamily="2" charset="-78"/>
            </a:endParaRPr>
          </a:p>
        </p:txBody>
      </p:sp>
      <p:sp>
        <p:nvSpPr>
          <p:cNvPr id="15" name="شكل بيضاوي 14"/>
          <p:cNvSpPr/>
          <p:nvPr/>
        </p:nvSpPr>
        <p:spPr>
          <a:xfrm rot="1075695">
            <a:off x="2305025" y="1836444"/>
            <a:ext cx="1395670" cy="133393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9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W1 0004." pitchFamily="2" charset="-78"/>
              </a:rPr>
              <a:t>7</a:t>
            </a:r>
            <a:endParaRPr lang="ar-SA" sz="9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W1 0004." pitchFamily="2" charset="-78"/>
            </a:endParaRPr>
          </a:p>
        </p:txBody>
      </p:sp>
      <p:sp>
        <p:nvSpPr>
          <p:cNvPr id="16" name="مستطيل 15"/>
          <p:cNvSpPr/>
          <p:nvPr/>
        </p:nvSpPr>
        <p:spPr>
          <a:xfrm rot="733607">
            <a:off x="2668104" y="4762162"/>
            <a:ext cx="2688557" cy="1446550"/>
          </a:xfrm>
          <a:prstGeom prst="rect">
            <a:avLst/>
          </a:prstGeom>
          <a:noFill/>
          <a:effectLst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8800" b="1" spc="50" dirty="0">
                <a:ln w="11430"/>
                <a:solidFill>
                  <a:srgbClr val="8E0858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W1 0004." pitchFamily="2" charset="-78"/>
              </a:rPr>
              <a:t>وكتابتها</a:t>
            </a:r>
            <a:endParaRPr lang="ar-SA" sz="8800" b="1" spc="50" dirty="0">
              <a:ln w="11430"/>
              <a:solidFill>
                <a:srgbClr val="8E0858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  <a:cs typeface="W1 0004.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ows XP Ballo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ows XP Ballo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45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ows XP Ballo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سهم إلى اليسار 11"/>
          <p:cNvSpPr/>
          <p:nvPr/>
        </p:nvSpPr>
        <p:spPr bwMode="auto">
          <a:xfrm>
            <a:off x="1981200" y="152401"/>
            <a:ext cx="6096000" cy="1009114"/>
          </a:xfrm>
          <a:prstGeom prst="leftArrow">
            <a:avLst>
              <a:gd name="adj1" fmla="val 69942"/>
              <a:gd name="adj2" fmla="val 50000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ارسم 8 كرات ملونة داخل المربعات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W1 SHUROOQ 08 003" pitchFamily="2" charset="-78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-1524000" y="4800600"/>
            <a:ext cx="11430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2625725" y="2362200"/>
            <a:ext cx="1233488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chemeClr val="accent4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1295400" y="2362200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FFFF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3954463" y="2362200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chemeClr val="tx2">
                <a:lumMod val="60000"/>
                <a:lumOff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5284788" y="2362200"/>
            <a:ext cx="1233487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FFC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6613525" y="2362200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FF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2625725" y="3673475"/>
            <a:ext cx="1233488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00CC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29" name="مستطيل مستدير الزوايا 28"/>
          <p:cNvSpPr/>
          <p:nvPr/>
        </p:nvSpPr>
        <p:spPr>
          <a:xfrm>
            <a:off x="1295400" y="3673475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9900CC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3954463" y="3673475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00FFF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1" name="مستطيل مستدير الزوايا 30"/>
          <p:cNvSpPr/>
          <p:nvPr/>
        </p:nvSpPr>
        <p:spPr>
          <a:xfrm>
            <a:off x="5284788" y="3673475"/>
            <a:ext cx="1233487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66FF33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2" name="مستطيل مستدير الزوايا 31"/>
          <p:cNvSpPr/>
          <p:nvPr/>
        </p:nvSpPr>
        <p:spPr>
          <a:xfrm>
            <a:off x="6613525" y="3673475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pic>
        <p:nvPicPr>
          <p:cNvPr id="24" name="صورة 23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629400" y="24384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34" name="صورة 33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334000" y="24384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36" name="صورة 35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962400" y="24384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37" name="صورة 36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667000" y="24384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38" name="صورة 37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371600" y="24384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39" name="صورة 38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629400" y="3749675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sp>
        <p:nvSpPr>
          <p:cNvPr id="40" name="مستطيل مستدير الزوايا 39"/>
          <p:cNvSpPr/>
          <p:nvPr/>
        </p:nvSpPr>
        <p:spPr bwMode="auto">
          <a:xfrm>
            <a:off x="6821678" y="1587400"/>
            <a:ext cx="645922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1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1" name="مستطيل مستدير الزوايا 40"/>
          <p:cNvSpPr/>
          <p:nvPr/>
        </p:nvSpPr>
        <p:spPr bwMode="auto">
          <a:xfrm>
            <a:off x="5526278" y="1592401"/>
            <a:ext cx="645922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2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2" name="مستطيل مستدير الزوايا 41"/>
          <p:cNvSpPr/>
          <p:nvPr/>
        </p:nvSpPr>
        <p:spPr bwMode="auto">
          <a:xfrm>
            <a:off x="4191000" y="1592401"/>
            <a:ext cx="645922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3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3" name="مستطيل مستدير الزوايا 42"/>
          <p:cNvSpPr/>
          <p:nvPr/>
        </p:nvSpPr>
        <p:spPr bwMode="auto">
          <a:xfrm>
            <a:off x="2859279" y="1592401"/>
            <a:ext cx="645921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4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4" name="مستطيل مستدير الزوايا 43"/>
          <p:cNvSpPr/>
          <p:nvPr/>
        </p:nvSpPr>
        <p:spPr bwMode="auto">
          <a:xfrm>
            <a:off x="1600200" y="1592401"/>
            <a:ext cx="645921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5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5" name="مستطيل مستدير الزوايا 44"/>
          <p:cNvSpPr/>
          <p:nvPr/>
        </p:nvSpPr>
        <p:spPr bwMode="auto">
          <a:xfrm>
            <a:off x="6974079" y="4876800"/>
            <a:ext cx="645921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6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pic>
        <p:nvPicPr>
          <p:cNvPr id="35" name="صورة 34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334000" y="37338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sp>
        <p:nvSpPr>
          <p:cNvPr id="46" name="مستطيل مستدير الزوايا 45"/>
          <p:cNvSpPr/>
          <p:nvPr/>
        </p:nvSpPr>
        <p:spPr bwMode="auto">
          <a:xfrm>
            <a:off x="5638800" y="4876800"/>
            <a:ext cx="645921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7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7" name="مخطط انسيابي: رابط خارج الصفحة 46"/>
          <p:cNvSpPr/>
          <p:nvPr/>
        </p:nvSpPr>
        <p:spPr>
          <a:xfrm rot="788280">
            <a:off x="8212831" y="375810"/>
            <a:ext cx="706954" cy="713308"/>
          </a:xfrm>
          <a:prstGeom prst="flowChartOffpageConnector">
            <a:avLst/>
          </a:prstGeom>
          <a:solidFill>
            <a:srgbClr val="00B0F0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8" name="صورة 47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962400" y="37338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sp>
        <p:nvSpPr>
          <p:cNvPr id="49" name="مستطيل مستدير الزوايا 48"/>
          <p:cNvSpPr/>
          <p:nvPr/>
        </p:nvSpPr>
        <p:spPr bwMode="auto">
          <a:xfrm>
            <a:off x="4267200" y="4876800"/>
            <a:ext cx="645921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8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500"/>
                            </p:stCondLst>
                            <p:childTnLst>
                              <p:par>
                                <p:cTn id="16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000"/>
                            </p:stCondLst>
                            <p:childTnLst>
                              <p:par>
                                <p:cTn id="16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سهم إلى اليسار 3"/>
          <p:cNvSpPr/>
          <p:nvPr/>
        </p:nvSpPr>
        <p:spPr bwMode="auto">
          <a:xfrm>
            <a:off x="2667000" y="152401"/>
            <a:ext cx="5410200" cy="1009114"/>
          </a:xfrm>
          <a:prstGeom prst="leftArrow">
            <a:avLst>
              <a:gd name="adj1" fmla="val 69942"/>
              <a:gd name="adj2" fmla="val 50000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مرر قلمك على العدد المنقط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W1 SHUROOQ 08 003" pitchFamily="2" charset="-78"/>
            </a:endParaRPr>
          </a:p>
        </p:txBody>
      </p:sp>
      <p:sp>
        <p:nvSpPr>
          <p:cNvPr id="35" name="مستطيل مستدير الزوايا 34"/>
          <p:cNvSpPr/>
          <p:nvPr/>
        </p:nvSpPr>
        <p:spPr>
          <a:xfrm>
            <a:off x="6477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11500" dirty="0">
                <a:ln>
                  <a:solidFill>
                    <a:schemeClr val="tx1"/>
                  </a:solidFill>
                  <a:prstDash val="dash"/>
                </a:ln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36" name="مستطيل مستدير الزوايا 35"/>
          <p:cNvSpPr/>
          <p:nvPr/>
        </p:nvSpPr>
        <p:spPr>
          <a:xfrm>
            <a:off x="4572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11500" dirty="0">
                <a:ln>
                  <a:solidFill>
                    <a:schemeClr val="tx1"/>
                  </a:solidFill>
                  <a:prstDash val="dash"/>
                </a:ln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37" name="مستطيل مستدير الزوايا 36"/>
          <p:cNvSpPr/>
          <p:nvPr/>
        </p:nvSpPr>
        <p:spPr>
          <a:xfrm>
            <a:off x="2667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8" name="مستطيل مستدير الزوايا 37"/>
          <p:cNvSpPr/>
          <p:nvPr/>
        </p:nvSpPr>
        <p:spPr>
          <a:xfrm>
            <a:off x="762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9" name="مستطيل مستدير الزوايا 38"/>
          <p:cNvSpPr/>
          <p:nvPr/>
        </p:nvSpPr>
        <p:spPr>
          <a:xfrm rot="732278">
            <a:off x="6946043" y="2737212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22" name="مستطيل مستدير الزوايا 21"/>
          <p:cNvSpPr/>
          <p:nvPr/>
        </p:nvSpPr>
        <p:spPr>
          <a:xfrm rot="20499241">
            <a:off x="7134941" y="2763684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23" name="مستطيل مستدير الزوايا 22"/>
          <p:cNvSpPr/>
          <p:nvPr/>
        </p:nvSpPr>
        <p:spPr>
          <a:xfrm rot="732278">
            <a:off x="5041043" y="2737212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24" name="مستطيل مستدير الزوايا 23"/>
          <p:cNvSpPr/>
          <p:nvPr/>
        </p:nvSpPr>
        <p:spPr>
          <a:xfrm rot="20499241">
            <a:off x="5209459" y="2763684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19" name="مخطط انسيابي: رابط خارج الصفحة 18"/>
          <p:cNvSpPr/>
          <p:nvPr/>
        </p:nvSpPr>
        <p:spPr>
          <a:xfrm rot="788280">
            <a:off x="8212831" y="375810"/>
            <a:ext cx="706954" cy="713308"/>
          </a:xfrm>
          <a:prstGeom prst="flowChartOffpageConnector">
            <a:avLst/>
          </a:prstGeom>
          <a:solidFill>
            <a:srgbClr val="00B0F0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سهم إلى اليسار 3"/>
          <p:cNvSpPr/>
          <p:nvPr/>
        </p:nvSpPr>
        <p:spPr bwMode="auto">
          <a:xfrm>
            <a:off x="2667000" y="152401"/>
            <a:ext cx="5410200" cy="1009114"/>
          </a:xfrm>
          <a:prstGeom prst="leftArrow">
            <a:avLst>
              <a:gd name="adj1" fmla="val 69942"/>
              <a:gd name="adj2" fmla="val 50000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اكتب العدد السابق مرة أخرى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W1 SHUROOQ 08 003" pitchFamily="2" charset="-78"/>
            </a:endParaRPr>
          </a:p>
        </p:txBody>
      </p:sp>
      <p:sp>
        <p:nvSpPr>
          <p:cNvPr id="6" name="شكل بيضاوي 5"/>
          <p:cNvSpPr/>
          <p:nvPr/>
        </p:nvSpPr>
        <p:spPr>
          <a:xfrm>
            <a:off x="-1524000" y="4800600"/>
            <a:ext cx="11430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6477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11500" dirty="0">
                <a:ln>
                  <a:solidFill>
                    <a:schemeClr val="tx1"/>
                  </a:solidFill>
                  <a:prstDash val="dash"/>
                </a:ln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4572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11500" dirty="0">
                <a:ln>
                  <a:solidFill>
                    <a:schemeClr val="tx1"/>
                  </a:solidFill>
                  <a:prstDash val="dash"/>
                </a:ln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2667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762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8" name="مستطيل 37"/>
          <p:cNvSpPr/>
          <p:nvPr/>
        </p:nvSpPr>
        <p:spPr>
          <a:xfrm>
            <a:off x="3009160" y="2590800"/>
            <a:ext cx="1013418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11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  <a:endParaRPr lang="ar-SA" sz="11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مستطيل 38"/>
          <p:cNvSpPr/>
          <p:nvPr/>
        </p:nvSpPr>
        <p:spPr>
          <a:xfrm>
            <a:off x="1143000" y="2590800"/>
            <a:ext cx="1013419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11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  <a:endParaRPr lang="ar-SA" sz="11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مخطط انسيابي: رابط خارج الصفحة 25"/>
          <p:cNvSpPr/>
          <p:nvPr/>
        </p:nvSpPr>
        <p:spPr>
          <a:xfrm rot="788280">
            <a:off x="8212831" y="375810"/>
            <a:ext cx="706954" cy="713308"/>
          </a:xfrm>
          <a:prstGeom prst="flowChartOffpageConnector">
            <a:avLst/>
          </a:prstGeom>
          <a:solidFill>
            <a:srgbClr val="00B0F0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7" name="مستطيل مستدير الزوايا 26"/>
          <p:cNvSpPr/>
          <p:nvPr/>
        </p:nvSpPr>
        <p:spPr>
          <a:xfrm rot="732278">
            <a:off x="6946043" y="2737212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28" name="مستطيل مستدير الزوايا 27"/>
          <p:cNvSpPr/>
          <p:nvPr/>
        </p:nvSpPr>
        <p:spPr>
          <a:xfrm rot="20499241">
            <a:off x="7134941" y="2763684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29" name="مستطيل مستدير الزوايا 28"/>
          <p:cNvSpPr/>
          <p:nvPr/>
        </p:nvSpPr>
        <p:spPr>
          <a:xfrm rot="732278">
            <a:off x="5041043" y="2737212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30" name="مستطيل مستدير الزوايا 29"/>
          <p:cNvSpPr/>
          <p:nvPr/>
        </p:nvSpPr>
        <p:spPr>
          <a:xfrm rot="20499241">
            <a:off x="5209459" y="2763684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مستطيل مستدير الزوايا 15"/>
          <p:cNvSpPr/>
          <p:nvPr/>
        </p:nvSpPr>
        <p:spPr>
          <a:xfrm>
            <a:off x="-609600" y="1600200"/>
            <a:ext cx="10210800" cy="4191000"/>
          </a:xfrm>
          <a:prstGeom prst="roundRect">
            <a:avLst/>
          </a:prstGeom>
          <a:solidFill>
            <a:srgbClr val="FFFF00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2" name="سهم إلى اليسار 11"/>
          <p:cNvSpPr/>
          <p:nvPr/>
        </p:nvSpPr>
        <p:spPr bwMode="auto">
          <a:xfrm>
            <a:off x="2151227" y="-76200"/>
            <a:ext cx="6078373" cy="2062103"/>
          </a:xfrm>
          <a:prstGeom prst="leftArrow">
            <a:avLst>
              <a:gd name="adj1" fmla="val 69942"/>
              <a:gd name="adj2" fmla="val 50000"/>
            </a:avLst>
          </a:prstGeom>
          <a:ln>
            <a:solidFill>
              <a:srgbClr val="F3219E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عِدّ القطع التي </a:t>
            </a:r>
            <a:r>
              <a:rPr lang="ar-EG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أمامك واكتبها في المكان المخصص</a:t>
            </a:r>
            <a:endParaRPr lang="ar-SA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W1 SHUROOQ 08 003" pitchFamily="2" charset="-78"/>
            </a:endParaRPr>
          </a:p>
        </p:txBody>
      </p:sp>
      <p:sp>
        <p:nvSpPr>
          <p:cNvPr id="22" name="مخطط انسيابي: رابط خارج الصفحة 21"/>
          <p:cNvSpPr/>
          <p:nvPr/>
        </p:nvSpPr>
        <p:spPr>
          <a:xfrm rot="788280">
            <a:off x="8212831" y="375810"/>
            <a:ext cx="706954" cy="713308"/>
          </a:xfrm>
          <a:prstGeom prst="flowChartOffpageConnector">
            <a:avLst/>
          </a:prstGeom>
          <a:solidFill>
            <a:srgbClr val="CCFF66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endParaRPr lang="ar-SA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7" name="صورة 16" descr="Clipart-Cartoon-Design-04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705600" y="1550988"/>
            <a:ext cx="2514600" cy="2106612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20" name="مجسم مشطوف الحواف 19"/>
          <p:cNvSpPr/>
          <p:nvPr/>
        </p:nvSpPr>
        <p:spPr>
          <a:xfrm>
            <a:off x="609600" y="4648200"/>
            <a:ext cx="2514600" cy="762000"/>
          </a:xfrm>
          <a:prstGeom prst="bevel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600" b="1" dirty="0">
                <a:ln w="12700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سَبْعَةٌ</a:t>
            </a:r>
            <a:endParaRPr lang="ar-SA" sz="6600" b="1" dirty="0">
              <a:ln w="12700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28" name="صورة 27" descr="Untitled-2 copy.gif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505200" y="3733800"/>
            <a:ext cx="4924425" cy="188912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9" name="مستطيل مستدير الزوايا 28"/>
          <p:cNvSpPr/>
          <p:nvPr/>
        </p:nvSpPr>
        <p:spPr>
          <a:xfrm>
            <a:off x="914400" y="2633663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0" name="مستطيل 29"/>
          <p:cNvSpPr/>
          <p:nvPr/>
        </p:nvSpPr>
        <p:spPr>
          <a:xfrm>
            <a:off x="1295400" y="2557552"/>
            <a:ext cx="1013419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11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</a:t>
            </a:r>
            <a:endParaRPr lang="ar-SA" sz="11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مستطيل مستدير الزوايا 17"/>
          <p:cNvSpPr/>
          <p:nvPr/>
        </p:nvSpPr>
        <p:spPr bwMode="auto">
          <a:xfrm>
            <a:off x="7399417" y="3276600"/>
            <a:ext cx="601583" cy="976908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1</a:t>
            </a:r>
            <a:endParaRPr lang="ar-SA" sz="5400" b="1" dirty="0">
              <a:ln w="11430"/>
              <a:solidFill>
                <a:srgbClr val="FF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19" name="مستطيل مستدير الزوايا 18"/>
          <p:cNvSpPr/>
          <p:nvPr/>
        </p:nvSpPr>
        <p:spPr bwMode="auto">
          <a:xfrm>
            <a:off x="6561217" y="3276600"/>
            <a:ext cx="601583" cy="976908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2</a:t>
            </a:r>
            <a:endParaRPr lang="ar-SA" sz="5400" b="1" dirty="0">
              <a:ln w="11430"/>
              <a:solidFill>
                <a:srgbClr val="FF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31" name="مستطيل مستدير الزوايا 30"/>
          <p:cNvSpPr/>
          <p:nvPr/>
        </p:nvSpPr>
        <p:spPr bwMode="auto">
          <a:xfrm>
            <a:off x="5638800" y="3276600"/>
            <a:ext cx="601583" cy="976908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3</a:t>
            </a:r>
            <a:endParaRPr lang="ar-SA" sz="5400" b="1" dirty="0">
              <a:ln w="11430"/>
              <a:solidFill>
                <a:srgbClr val="FF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32" name="مستطيل مستدير الزوايا 31"/>
          <p:cNvSpPr/>
          <p:nvPr/>
        </p:nvSpPr>
        <p:spPr bwMode="auto">
          <a:xfrm>
            <a:off x="4800600" y="3276600"/>
            <a:ext cx="601583" cy="976908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4</a:t>
            </a:r>
            <a:endParaRPr lang="ar-SA" sz="5400" b="1" dirty="0">
              <a:ln w="11430"/>
              <a:solidFill>
                <a:srgbClr val="FF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33" name="مستطيل مستدير الزوايا 32"/>
          <p:cNvSpPr/>
          <p:nvPr/>
        </p:nvSpPr>
        <p:spPr bwMode="auto">
          <a:xfrm>
            <a:off x="3962400" y="3276600"/>
            <a:ext cx="601583" cy="976908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5</a:t>
            </a:r>
            <a:endParaRPr lang="ar-SA" sz="5400" b="1" dirty="0">
              <a:ln w="11430"/>
              <a:solidFill>
                <a:srgbClr val="FF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34" name="مستطيل مستدير الزوايا 33"/>
          <p:cNvSpPr/>
          <p:nvPr/>
        </p:nvSpPr>
        <p:spPr bwMode="auto">
          <a:xfrm>
            <a:off x="8085217" y="4572000"/>
            <a:ext cx="601583" cy="976908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6</a:t>
            </a:r>
            <a:endParaRPr lang="ar-SA" sz="5400" b="1" dirty="0">
              <a:ln w="11430"/>
              <a:solidFill>
                <a:srgbClr val="FF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35" name="مستطيل مستدير الزوايا 34"/>
          <p:cNvSpPr/>
          <p:nvPr/>
        </p:nvSpPr>
        <p:spPr bwMode="auto">
          <a:xfrm>
            <a:off x="5867400" y="4572000"/>
            <a:ext cx="601583" cy="976908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7</a:t>
            </a:r>
            <a:endParaRPr lang="ar-SA" sz="5400" b="1" dirty="0">
              <a:ln w="11430"/>
              <a:solidFill>
                <a:srgbClr val="FF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ched_coingra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ched_coingra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609600" y="1600200"/>
            <a:ext cx="10210800" cy="4191000"/>
          </a:xfrm>
          <a:prstGeom prst="roundRect">
            <a:avLst/>
          </a:prstGeom>
          <a:solidFill>
            <a:srgbClr val="66FF33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6" name="مخطط انسيابي: رابط خارج الصفحة 5"/>
          <p:cNvSpPr/>
          <p:nvPr/>
        </p:nvSpPr>
        <p:spPr>
          <a:xfrm rot="788280">
            <a:off x="8212831" y="375810"/>
            <a:ext cx="706954" cy="713308"/>
          </a:xfrm>
          <a:prstGeom prst="flowChartOffpageConnector">
            <a:avLst/>
          </a:prstGeom>
          <a:solidFill>
            <a:srgbClr val="FF0066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</a:t>
            </a:r>
            <a:endParaRPr lang="ar-SA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8" name="صورة 7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010400" y="1524000"/>
            <a:ext cx="1965325" cy="190500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9" name="مجسم مشطوف الحواف 8"/>
          <p:cNvSpPr/>
          <p:nvPr/>
        </p:nvSpPr>
        <p:spPr>
          <a:xfrm>
            <a:off x="609600" y="4648200"/>
            <a:ext cx="2514600" cy="762000"/>
          </a:xfrm>
          <a:prstGeom prst="bevel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600" b="1" dirty="0">
                <a:ln w="12700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ثَمَانيَةٌ</a:t>
            </a:r>
            <a:endParaRPr lang="ar-SA" sz="6600" b="1" dirty="0">
              <a:ln w="12700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6" name="صورة 15" descr="Untitled-2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038600" y="3606800"/>
            <a:ext cx="4924425" cy="181133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7" name="مستطيل مستدير الزوايا 16"/>
          <p:cNvSpPr/>
          <p:nvPr/>
        </p:nvSpPr>
        <p:spPr>
          <a:xfrm>
            <a:off x="914400" y="2633663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8" name="مستطيل 17"/>
          <p:cNvSpPr/>
          <p:nvPr/>
        </p:nvSpPr>
        <p:spPr>
          <a:xfrm>
            <a:off x="1295400" y="2557552"/>
            <a:ext cx="1013419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11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  <a:endParaRPr lang="ar-SA" sz="11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مستطيل مستدير الزوايا 18"/>
          <p:cNvSpPr/>
          <p:nvPr/>
        </p:nvSpPr>
        <p:spPr bwMode="auto">
          <a:xfrm>
            <a:off x="7932817" y="3200400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1430"/>
                <a:solidFill>
                  <a:srgbClr val="FA0065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1</a:t>
            </a:r>
            <a:endParaRPr lang="ar-SA" sz="5400" b="1" dirty="0">
              <a:ln w="11430"/>
              <a:solidFill>
                <a:srgbClr val="FA0065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0" name="مستطيل مستدير الزوايا 19"/>
          <p:cNvSpPr/>
          <p:nvPr/>
        </p:nvSpPr>
        <p:spPr bwMode="auto">
          <a:xfrm>
            <a:off x="7094617" y="3200400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1430"/>
                <a:solidFill>
                  <a:srgbClr val="FA0065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2</a:t>
            </a:r>
            <a:endParaRPr lang="ar-SA" sz="5400" b="1" dirty="0">
              <a:ln w="11430"/>
              <a:solidFill>
                <a:srgbClr val="FA0065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1" name="مستطيل مستدير الزوايا 20"/>
          <p:cNvSpPr/>
          <p:nvPr/>
        </p:nvSpPr>
        <p:spPr bwMode="auto">
          <a:xfrm>
            <a:off x="6172200" y="3200400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1430"/>
                <a:solidFill>
                  <a:srgbClr val="FA0065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3</a:t>
            </a:r>
            <a:endParaRPr lang="ar-SA" sz="5400" b="1" dirty="0">
              <a:ln w="11430"/>
              <a:solidFill>
                <a:srgbClr val="FA0065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2" name="مستطيل مستدير الزوايا 21"/>
          <p:cNvSpPr/>
          <p:nvPr/>
        </p:nvSpPr>
        <p:spPr bwMode="auto">
          <a:xfrm>
            <a:off x="5334000" y="3200400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1430"/>
                <a:solidFill>
                  <a:srgbClr val="FA0065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4</a:t>
            </a:r>
            <a:endParaRPr lang="ar-SA" sz="5400" b="1" dirty="0">
              <a:ln w="11430"/>
              <a:solidFill>
                <a:srgbClr val="FA0065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3" name="مستطيل مستدير الزوايا 22"/>
          <p:cNvSpPr/>
          <p:nvPr/>
        </p:nvSpPr>
        <p:spPr bwMode="auto">
          <a:xfrm>
            <a:off x="4495800" y="3200400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1430"/>
                <a:solidFill>
                  <a:srgbClr val="FA0065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5</a:t>
            </a:r>
            <a:endParaRPr lang="ar-SA" sz="5400" b="1" dirty="0">
              <a:ln w="11430"/>
              <a:solidFill>
                <a:srgbClr val="FA0065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4" name="مستطيل مستدير الزوايا 23"/>
          <p:cNvSpPr/>
          <p:nvPr/>
        </p:nvSpPr>
        <p:spPr bwMode="auto">
          <a:xfrm>
            <a:off x="8077200" y="4966692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1430"/>
                <a:solidFill>
                  <a:srgbClr val="FA0065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6</a:t>
            </a:r>
            <a:endParaRPr lang="ar-SA" sz="5400" b="1" dirty="0">
              <a:ln w="11430"/>
              <a:solidFill>
                <a:srgbClr val="FA0065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5" name="مستطيل مستدير الزوايا 24"/>
          <p:cNvSpPr/>
          <p:nvPr/>
        </p:nvSpPr>
        <p:spPr bwMode="auto">
          <a:xfrm>
            <a:off x="7162800" y="4966692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1430"/>
                <a:solidFill>
                  <a:srgbClr val="FA0065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7</a:t>
            </a:r>
            <a:endParaRPr lang="ar-SA" sz="5400" b="1" dirty="0">
              <a:ln w="11430"/>
              <a:solidFill>
                <a:srgbClr val="FA0065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6" name="مستطيل مستدير الزوايا 25"/>
          <p:cNvSpPr/>
          <p:nvPr/>
        </p:nvSpPr>
        <p:spPr bwMode="auto">
          <a:xfrm>
            <a:off x="6256417" y="4953000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1430"/>
                <a:solidFill>
                  <a:srgbClr val="FA0065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8</a:t>
            </a:r>
            <a:endParaRPr lang="ar-SA" sz="5400" b="1" dirty="0">
              <a:ln w="11430"/>
              <a:solidFill>
                <a:srgbClr val="FA0065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7" name="سهم إلى اليسار 26"/>
          <p:cNvSpPr/>
          <p:nvPr/>
        </p:nvSpPr>
        <p:spPr bwMode="auto">
          <a:xfrm>
            <a:off x="2151227" y="-76200"/>
            <a:ext cx="6078373" cy="2062103"/>
          </a:xfrm>
          <a:prstGeom prst="leftArrow">
            <a:avLst>
              <a:gd name="adj1" fmla="val 69942"/>
              <a:gd name="adj2" fmla="val 50000"/>
            </a:avLst>
          </a:prstGeom>
          <a:ln>
            <a:solidFill>
              <a:srgbClr val="F3219E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عِدّ القطع التي </a:t>
            </a:r>
            <a:r>
              <a:rPr lang="ar-EG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أمامك واكتبها في المكان المخصص</a:t>
            </a:r>
            <a:endParaRPr lang="ar-SA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W1 SHUROOQ 08 003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coingra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coingra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609600" y="1600200"/>
            <a:ext cx="10210800" cy="4191000"/>
          </a:xfrm>
          <a:prstGeom prst="roundRect">
            <a:avLst/>
          </a:prstGeom>
          <a:solidFill>
            <a:srgbClr val="00FFFF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6" name="مخطط انسيابي: رابط خارج الصفحة 5"/>
          <p:cNvSpPr/>
          <p:nvPr/>
        </p:nvSpPr>
        <p:spPr>
          <a:xfrm rot="788280">
            <a:off x="8212831" y="375810"/>
            <a:ext cx="706954" cy="713308"/>
          </a:xfrm>
          <a:prstGeom prst="flowChartOffpageConnector">
            <a:avLst/>
          </a:prstGeom>
          <a:solidFill>
            <a:srgbClr val="FFB3D2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</a:t>
            </a:r>
            <a:endParaRPr lang="ar-SA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7" name="صورة 6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534150" y="1447800"/>
            <a:ext cx="1965325" cy="1577975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8" name="مجسم مشطوف الحواف 7"/>
          <p:cNvSpPr/>
          <p:nvPr/>
        </p:nvSpPr>
        <p:spPr>
          <a:xfrm>
            <a:off x="609600" y="4648200"/>
            <a:ext cx="2514600" cy="762000"/>
          </a:xfrm>
          <a:prstGeom prst="bevel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600" b="1" dirty="0">
                <a:ln w="12700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سِتَّةٌ</a:t>
            </a:r>
            <a:endParaRPr lang="ar-SA" sz="6600" b="1" dirty="0">
              <a:ln w="12700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5" name="صورة 14" descr="Untitled-2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114800" y="3381375"/>
            <a:ext cx="4171950" cy="202882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6" name="مستطيل مستدير الزوايا 15"/>
          <p:cNvSpPr/>
          <p:nvPr/>
        </p:nvSpPr>
        <p:spPr>
          <a:xfrm>
            <a:off x="914400" y="2633663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7" name="مستطيل 16"/>
          <p:cNvSpPr/>
          <p:nvPr/>
        </p:nvSpPr>
        <p:spPr>
          <a:xfrm>
            <a:off x="1295400" y="2557552"/>
            <a:ext cx="1013419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11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</a:t>
            </a:r>
            <a:endParaRPr lang="ar-SA" sz="11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مستطيل مستدير الزوايا 17"/>
          <p:cNvSpPr/>
          <p:nvPr/>
        </p:nvSpPr>
        <p:spPr bwMode="auto">
          <a:xfrm>
            <a:off x="7456829" y="2971800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W1 SHUROOQ 08 003" pitchFamily="2" charset="-78"/>
              </a:rPr>
              <a:t>1</a:t>
            </a:r>
            <a:endParaRPr lang="ar-SA" sz="5400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19" name="مستطيل مستدير الزوايا 18"/>
          <p:cNvSpPr/>
          <p:nvPr/>
        </p:nvSpPr>
        <p:spPr bwMode="auto">
          <a:xfrm>
            <a:off x="6618629" y="2971800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W1 SHUROOQ 08 003" pitchFamily="2" charset="-78"/>
              </a:rPr>
              <a:t>2</a:t>
            </a:r>
            <a:endParaRPr lang="ar-SA" sz="5400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0" name="مستطيل مستدير الزوايا 19"/>
          <p:cNvSpPr/>
          <p:nvPr/>
        </p:nvSpPr>
        <p:spPr bwMode="auto">
          <a:xfrm>
            <a:off x="5696212" y="2971800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W1 SHUROOQ 08 003" pitchFamily="2" charset="-78"/>
              </a:rPr>
              <a:t>3</a:t>
            </a:r>
            <a:endParaRPr lang="ar-SA" sz="5400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1" name="مستطيل مستدير الزوايا 20"/>
          <p:cNvSpPr/>
          <p:nvPr/>
        </p:nvSpPr>
        <p:spPr bwMode="auto">
          <a:xfrm>
            <a:off x="4781812" y="2971800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W1 SHUROOQ 08 003" pitchFamily="2" charset="-78"/>
              </a:rPr>
              <a:t>4</a:t>
            </a:r>
            <a:endParaRPr lang="ar-SA" sz="5400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3" name="مستطيل مستدير الزوايا 22"/>
          <p:cNvSpPr/>
          <p:nvPr/>
        </p:nvSpPr>
        <p:spPr bwMode="auto">
          <a:xfrm>
            <a:off x="6991612" y="4890492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W1 SHUROOQ 08 003" pitchFamily="2" charset="-78"/>
              </a:rPr>
              <a:t>5</a:t>
            </a:r>
            <a:endParaRPr lang="ar-SA" sz="5400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4" name="مستطيل مستدير الزوايا 23"/>
          <p:cNvSpPr/>
          <p:nvPr/>
        </p:nvSpPr>
        <p:spPr bwMode="auto">
          <a:xfrm>
            <a:off x="6077212" y="4890492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cs typeface="W1 SHUROOQ 08 003" pitchFamily="2" charset="-78"/>
              </a:rPr>
              <a:t>6</a:t>
            </a:r>
            <a:endParaRPr lang="ar-SA" sz="5400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2" name="سهم إلى اليسار 21"/>
          <p:cNvSpPr/>
          <p:nvPr/>
        </p:nvSpPr>
        <p:spPr bwMode="auto">
          <a:xfrm>
            <a:off x="2151227" y="-76200"/>
            <a:ext cx="6078373" cy="2062103"/>
          </a:xfrm>
          <a:prstGeom prst="leftArrow">
            <a:avLst>
              <a:gd name="adj1" fmla="val 69942"/>
              <a:gd name="adj2" fmla="val 50000"/>
            </a:avLst>
          </a:prstGeom>
          <a:ln>
            <a:solidFill>
              <a:srgbClr val="F3219E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عِدّ القطع التي </a:t>
            </a:r>
            <a:r>
              <a:rPr lang="ar-EG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أمامك واكتبها في المكان المخصص</a:t>
            </a:r>
            <a:endParaRPr lang="ar-SA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W1 SHUROOQ 08 003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coingra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coingra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-609600" y="1600200"/>
            <a:ext cx="10210800" cy="4191000"/>
          </a:xfrm>
          <a:prstGeom prst="roundRect">
            <a:avLst/>
          </a:prstGeom>
          <a:solidFill>
            <a:srgbClr val="CCFF33">
              <a:alpha val="7686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6" name="مخطط انسيابي: رابط خارج الصفحة 5"/>
          <p:cNvSpPr/>
          <p:nvPr/>
        </p:nvSpPr>
        <p:spPr>
          <a:xfrm rot="788280">
            <a:off x="8212831" y="375810"/>
            <a:ext cx="706954" cy="713308"/>
          </a:xfrm>
          <a:prstGeom prst="flowChartOffpageConnector">
            <a:avLst/>
          </a:prstGeom>
          <a:solidFill>
            <a:srgbClr val="9900CC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" name="صورة 6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121525" y="1606550"/>
            <a:ext cx="1793875" cy="1822450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8" name="مجسم مشطوف الحواف 7"/>
          <p:cNvSpPr/>
          <p:nvPr/>
        </p:nvSpPr>
        <p:spPr>
          <a:xfrm>
            <a:off x="609600" y="4648200"/>
            <a:ext cx="2514600" cy="762000"/>
          </a:xfrm>
          <a:prstGeom prst="bevel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600" b="1" dirty="0">
                <a:ln w="12700">
                  <a:solidFill>
                    <a:schemeClr val="accent4">
                      <a:lumMod val="50000"/>
                    </a:schemeClr>
                  </a:solidFill>
                  <a:prstDash val="solid"/>
                </a:ln>
                <a:solidFill>
                  <a:srgbClr val="FF0066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ثَمَانيَةٌ</a:t>
            </a:r>
            <a:endParaRPr lang="ar-SA" sz="6600" b="1" dirty="0">
              <a:ln w="12700">
                <a:solidFill>
                  <a:schemeClr val="accent4">
                    <a:lumMod val="50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5" name="صورة 14" descr="Untitled-2 copy.g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503738" y="3381375"/>
            <a:ext cx="3725862" cy="202882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6" name="مستطيل مستدير الزوايا 15"/>
          <p:cNvSpPr/>
          <p:nvPr/>
        </p:nvSpPr>
        <p:spPr>
          <a:xfrm>
            <a:off x="914400" y="2633663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7" name="مستطيل 16"/>
          <p:cNvSpPr/>
          <p:nvPr/>
        </p:nvSpPr>
        <p:spPr>
          <a:xfrm>
            <a:off x="1295400" y="2557552"/>
            <a:ext cx="1013419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11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8</a:t>
            </a:r>
            <a:endParaRPr lang="ar-SA" sz="11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مستطيل مستدير الزوايا 17"/>
          <p:cNvSpPr/>
          <p:nvPr/>
        </p:nvSpPr>
        <p:spPr bwMode="auto">
          <a:xfrm>
            <a:off x="7239000" y="2971800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W1 SHUROOQ 08 003" pitchFamily="2" charset="-78"/>
              </a:rPr>
              <a:t>1</a:t>
            </a:r>
            <a:endParaRPr lang="ar-SA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19" name="مستطيل مستدير الزوايا 18"/>
          <p:cNvSpPr/>
          <p:nvPr/>
        </p:nvSpPr>
        <p:spPr bwMode="auto">
          <a:xfrm>
            <a:off x="6618629" y="2971800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W1 SHUROOQ 08 003" pitchFamily="2" charset="-78"/>
              </a:rPr>
              <a:t>2</a:t>
            </a:r>
            <a:endParaRPr lang="ar-SA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0" name="مستطيل مستدير الزوايا 19"/>
          <p:cNvSpPr/>
          <p:nvPr/>
        </p:nvSpPr>
        <p:spPr bwMode="auto">
          <a:xfrm>
            <a:off x="5951616" y="2971800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W1 SHUROOQ 08 003" pitchFamily="2" charset="-78"/>
              </a:rPr>
              <a:t>3</a:t>
            </a:r>
            <a:endParaRPr lang="ar-SA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1" name="مستطيل مستدير الزوايا 20"/>
          <p:cNvSpPr/>
          <p:nvPr/>
        </p:nvSpPr>
        <p:spPr bwMode="auto">
          <a:xfrm>
            <a:off x="5257800" y="2985492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W1 SHUROOQ 08 003" pitchFamily="2" charset="-78"/>
              </a:rPr>
              <a:t>4</a:t>
            </a:r>
            <a:endParaRPr lang="ar-SA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2" name="مستطيل مستدير الزوايا 21"/>
          <p:cNvSpPr/>
          <p:nvPr/>
        </p:nvSpPr>
        <p:spPr bwMode="auto">
          <a:xfrm>
            <a:off x="7467600" y="5119092"/>
            <a:ext cx="601583" cy="976908"/>
          </a:xfrm>
          <a:prstGeom prst="round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W1 SHUROOQ 08 003" pitchFamily="2" charset="-78"/>
              </a:rPr>
              <a:t>6</a:t>
            </a:r>
            <a:endParaRPr lang="ar-SA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3" name="مستطيل مستدير الزوايا 22"/>
          <p:cNvSpPr/>
          <p:nvPr/>
        </p:nvSpPr>
        <p:spPr bwMode="auto">
          <a:xfrm>
            <a:off x="6858000" y="5119092"/>
            <a:ext cx="601584" cy="976908"/>
          </a:xfrm>
          <a:prstGeom prst="round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W1 SHUROOQ 08 003" pitchFamily="2" charset="-78"/>
              </a:rPr>
              <a:t>7</a:t>
            </a:r>
            <a:endParaRPr lang="ar-SA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4" name="مستطيل مستدير الزوايا 23"/>
          <p:cNvSpPr/>
          <p:nvPr/>
        </p:nvSpPr>
        <p:spPr bwMode="auto">
          <a:xfrm>
            <a:off x="4648200" y="2971800"/>
            <a:ext cx="601583" cy="976908"/>
          </a:xfrm>
          <a:prstGeom prst="round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W1 SHUROOQ 08 003" pitchFamily="2" charset="-78"/>
              </a:rPr>
              <a:t>5</a:t>
            </a:r>
            <a:endParaRPr lang="ar-SA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5" name="مستطيل مستدير الزوايا 24"/>
          <p:cNvSpPr/>
          <p:nvPr/>
        </p:nvSpPr>
        <p:spPr bwMode="auto">
          <a:xfrm>
            <a:off x="6172200" y="5105400"/>
            <a:ext cx="601583" cy="976908"/>
          </a:xfrm>
          <a:prstGeom prst="round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W1 SHUROOQ 08 003" pitchFamily="2" charset="-78"/>
              </a:rPr>
              <a:t>8</a:t>
            </a:r>
            <a:endParaRPr lang="ar-SA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26" name="سهم إلى اليسار 25"/>
          <p:cNvSpPr/>
          <p:nvPr/>
        </p:nvSpPr>
        <p:spPr bwMode="auto">
          <a:xfrm>
            <a:off x="2151227" y="-76200"/>
            <a:ext cx="6078373" cy="2062103"/>
          </a:xfrm>
          <a:prstGeom prst="leftArrow">
            <a:avLst>
              <a:gd name="adj1" fmla="val 69942"/>
              <a:gd name="adj2" fmla="val 50000"/>
            </a:avLst>
          </a:prstGeom>
          <a:ln>
            <a:solidFill>
              <a:srgbClr val="F3219E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عِدّ القطع التي </a:t>
            </a:r>
            <a:r>
              <a:rPr lang="ar-EG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أمامك واكتبها في المكان المخصص</a:t>
            </a:r>
            <a:endParaRPr lang="ar-SA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W1 SHUROOQ 08 003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coingra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coingra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762000" y="1219200"/>
            <a:ext cx="7696200" cy="4191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pic>
        <p:nvPicPr>
          <p:cNvPr id="18435" name="Picture 2"/>
          <p:cNvPicPr>
            <a:picLocks noChangeAspect="1" noChangeArrowheads="1"/>
          </p:cNvPicPr>
          <p:nvPr/>
        </p:nvPicPr>
        <p:blipFill>
          <a:blip r:embed="rId3" cstate="print">
            <a:lum bright="-29000" contrast="52000"/>
          </a:blip>
          <a:srcRect/>
          <a:stretch>
            <a:fillRect/>
          </a:stretch>
        </p:blipFill>
        <p:spPr bwMode="auto">
          <a:xfrm>
            <a:off x="957263" y="2024063"/>
            <a:ext cx="7500937" cy="280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>
            <a:spLocks noChangeArrowheads="1"/>
          </p:cNvSpPr>
          <p:nvPr/>
        </p:nvSpPr>
        <p:spPr bwMode="auto">
          <a:xfrm>
            <a:off x="5257800" y="457200"/>
            <a:ext cx="3352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ar-EG" sz="6000" u="sng">
                <a:solidFill>
                  <a:srgbClr val="FF0000"/>
                </a:solidFill>
              </a:rPr>
              <a:t>فكرة الدرس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914400" y="2481263"/>
            <a:ext cx="7239000" cy="2725737"/>
          </a:xfrm>
          <a:prstGeom prst="flowChartTerminator">
            <a:avLst/>
          </a:prstGeom>
          <a:solidFill>
            <a:srgbClr val="FFFF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>
            <a:spAutoFit/>
          </a:bodyPr>
          <a:lstStyle/>
          <a:p>
            <a:pPr>
              <a:defRPr/>
            </a:pPr>
            <a:r>
              <a:rPr lang="ar-EG" sz="6000" dirty="0"/>
              <a:t>أقرأ الأعداد 6، 7، 8 وأكتبها.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p_restu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33"/>
          <p:cNvGrpSpPr>
            <a:grpSpLocks/>
          </p:cNvGrpSpPr>
          <p:nvPr/>
        </p:nvGrpSpPr>
        <p:grpSpPr bwMode="auto">
          <a:xfrm>
            <a:off x="3654425" y="271463"/>
            <a:ext cx="2482850" cy="1328737"/>
            <a:chOff x="3426369" y="182566"/>
            <a:chExt cx="2482461" cy="1328897"/>
          </a:xfrm>
        </p:grpSpPr>
        <p:sp>
          <p:nvSpPr>
            <p:cNvPr id="11" name="مستطيل مستدير الزوايا 10"/>
            <p:cNvSpPr/>
            <p:nvPr/>
          </p:nvSpPr>
          <p:spPr>
            <a:xfrm rot="21422747">
              <a:off x="3426369" y="182566"/>
              <a:ext cx="2482461" cy="1328897"/>
            </a:xfrm>
            <a:prstGeom prst="roundRect">
              <a:avLst/>
            </a:prstGeom>
            <a:noFill/>
          </p:spPr>
          <p:txBody>
            <a:bodyPr wrap="none">
              <a:spAutoFit/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SA" sz="720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+mn-lt"/>
                  <a:cs typeface="W1 SHUROOQ 08 003" pitchFamily="2" charset="-78"/>
                </a:rPr>
                <a:t>المفردات</a:t>
              </a:r>
            </a:p>
          </p:txBody>
        </p:sp>
        <p:grpSp>
          <p:nvGrpSpPr>
            <p:cNvPr id="4101" name="مجموعة 26"/>
            <p:cNvGrpSpPr>
              <a:grpSpLocks/>
            </p:cNvGrpSpPr>
            <p:nvPr/>
          </p:nvGrpSpPr>
          <p:grpSpPr bwMode="auto">
            <a:xfrm>
              <a:off x="5334000" y="228600"/>
              <a:ext cx="533400" cy="609600"/>
              <a:chOff x="5486400" y="609600"/>
              <a:chExt cx="533400" cy="609600"/>
            </a:xfrm>
          </p:grpSpPr>
          <p:sp>
            <p:nvSpPr>
              <p:cNvPr id="23" name="قوس 22"/>
              <p:cNvSpPr/>
              <p:nvPr/>
            </p:nvSpPr>
            <p:spPr>
              <a:xfrm>
                <a:off x="5562833" y="609609"/>
                <a:ext cx="457128" cy="533464"/>
              </a:xfrm>
              <a:prstGeom prst="arc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SA" dirty="0"/>
              </a:p>
            </p:txBody>
          </p:sp>
          <p:sp>
            <p:nvSpPr>
              <p:cNvPr id="24" name="قوس 23"/>
              <p:cNvSpPr/>
              <p:nvPr/>
            </p:nvSpPr>
            <p:spPr>
              <a:xfrm>
                <a:off x="5486645" y="685818"/>
                <a:ext cx="457128" cy="533464"/>
              </a:xfrm>
              <a:prstGeom prst="arc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SA" dirty="0"/>
              </a:p>
            </p:txBody>
          </p:sp>
        </p:grpSp>
        <p:grpSp>
          <p:nvGrpSpPr>
            <p:cNvPr id="4102" name="مجموعة 27"/>
            <p:cNvGrpSpPr>
              <a:grpSpLocks/>
            </p:cNvGrpSpPr>
            <p:nvPr/>
          </p:nvGrpSpPr>
          <p:grpSpPr bwMode="auto">
            <a:xfrm>
              <a:off x="3429000" y="685800"/>
              <a:ext cx="533400" cy="609600"/>
              <a:chOff x="3455185" y="1317469"/>
              <a:chExt cx="533400" cy="609600"/>
            </a:xfrm>
          </p:grpSpPr>
          <p:sp>
            <p:nvSpPr>
              <p:cNvPr id="25" name="قوس 24"/>
              <p:cNvSpPr/>
              <p:nvPr/>
            </p:nvSpPr>
            <p:spPr>
              <a:xfrm rot="11153724">
                <a:off x="3531917" y="1317533"/>
                <a:ext cx="457128" cy="533464"/>
              </a:xfrm>
              <a:prstGeom prst="arc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SA" dirty="0"/>
              </a:p>
            </p:txBody>
          </p:sp>
          <p:sp>
            <p:nvSpPr>
              <p:cNvPr id="26" name="قوس 25"/>
              <p:cNvSpPr/>
              <p:nvPr/>
            </p:nvSpPr>
            <p:spPr>
              <a:xfrm rot="11153724">
                <a:off x="3455729" y="1393742"/>
                <a:ext cx="457128" cy="533464"/>
              </a:xfrm>
              <a:prstGeom prst="arc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SA" dirty="0"/>
              </a:p>
            </p:txBody>
          </p:sp>
        </p:grp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1905000"/>
            <a:ext cx="8128000" cy="3048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ows XP Ballo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سهم إلى اليسار 11"/>
          <p:cNvSpPr/>
          <p:nvPr/>
        </p:nvSpPr>
        <p:spPr bwMode="auto">
          <a:xfrm>
            <a:off x="1981200" y="152401"/>
            <a:ext cx="6096000" cy="1009114"/>
          </a:xfrm>
          <a:prstGeom prst="leftArrow">
            <a:avLst>
              <a:gd name="adj1" fmla="val 69942"/>
              <a:gd name="adj2" fmla="val 50000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ارسم 6 كرات ملونة داخل المربعات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W1 SHUROOQ 08 003" pitchFamily="2" charset="-78"/>
            </a:endParaRPr>
          </a:p>
        </p:txBody>
      </p:sp>
      <p:sp>
        <p:nvSpPr>
          <p:cNvPr id="22" name="مخطط انسيابي: رابط خارج الصفحة 21"/>
          <p:cNvSpPr/>
          <p:nvPr/>
        </p:nvSpPr>
        <p:spPr>
          <a:xfrm rot="788280">
            <a:off x="8212831" y="375810"/>
            <a:ext cx="706954" cy="713308"/>
          </a:xfrm>
          <a:prstGeom prst="flowChartOffpageConnector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3" name="شكل بيضاوي 12"/>
          <p:cNvSpPr/>
          <p:nvPr/>
        </p:nvSpPr>
        <p:spPr>
          <a:xfrm>
            <a:off x="-1524000" y="4800600"/>
            <a:ext cx="11430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2625725" y="2362200"/>
            <a:ext cx="1233488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chemeClr val="accent4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1295400" y="2362200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FFFF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3954463" y="2362200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chemeClr val="tx2">
                <a:lumMod val="60000"/>
                <a:lumOff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5284788" y="2362200"/>
            <a:ext cx="1233487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FFC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6613525" y="2362200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FF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2625725" y="3673475"/>
            <a:ext cx="1233488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00CC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29" name="مستطيل مستدير الزوايا 28"/>
          <p:cNvSpPr/>
          <p:nvPr/>
        </p:nvSpPr>
        <p:spPr>
          <a:xfrm>
            <a:off x="1295400" y="3673475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9900CC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3954463" y="3673475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00FFF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1" name="مستطيل مستدير الزوايا 30"/>
          <p:cNvSpPr/>
          <p:nvPr/>
        </p:nvSpPr>
        <p:spPr>
          <a:xfrm>
            <a:off x="5284788" y="3673475"/>
            <a:ext cx="1233487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66FF33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2" name="مستطيل مستدير الزوايا 31"/>
          <p:cNvSpPr/>
          <p:nvPr/>
        </p:nvSpPr>
        <p:spPr>
          <a:xfrm>
            <a:off x="6613525" y="3673475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pic>
        <p:nvPicPr>
          <p:cNvPr id="24" name="صورة 23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629400" y="24384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34" name="صورة 33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334000" y="24384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36" name="صورة 35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962400" y="24384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37" name="صورة 36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667000" y="24384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38" name="صورة 37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371600" y="24384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39" name="صورة 38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629400" y="3749675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sp>
        <p:nvSpPr>
          <p:cNvPr id="40" name="مستطيل مستدير الزوايا 39"/>
          <p:cNvSpPr/>
          <p:nvPr/>
        </p:nvSpPr>
        <p:spPr bwMode="auto">
          <a:xfrm>
            <a:off x="6821678" y="1587400"/>
            <a:ext cx="645922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1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1" name="مستطيل مستدير الزوايا 40"/>
          <p:cNvSpPr/>
          <p:nvPr/>
        </p:nvSpPr>
        <p:spPr bwMode="auto">
          <a:xfrm>
            <a:off x="5526278" y="1592401"/>
            <a:ext cx="645922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2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2" name="مستطيل مستدير الزوايا 41"/>
          <p:cNvSpPr/>
          <p:nvPr/>
        </p:nvSpPr>
        <p:spPr bwMode="auto">
          <a:xfrm>
            <a:off x="4191000" y="1592401"/>
            <a:ext cx="645922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3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3" name="مستطيل مستدير الزوايا 42"/>
          <p:cNvSpPr/>
          <p:nvPr/>
        </p:nvSpPr>
        <p:spPr bwMode="auto">
          <a:xfrm>
            <a:off x="2859279" y="1592401"/>
            <a:ext cx="645921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4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4" name="مستطيل مستدير الزوايا 43"/>
          <p:cNvSpPr/>
          <p:nvPr/>
        </p:nvSpPr>
        <p:spPr bwMode="auto">
          <a:xfrm>
            <a:off x="1600200" y="1592401"/>
            <a:ext cx="645921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5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5" name="مستطيل مستدير الزوايا 44"/>
          <p:cNvSpPr/>
          <p:nvPr/>
        </p:nvSpPr>
        <p:spPr bwMode="auto">
          <a:xfrm>
            <a:off x="6974079" y="4876800"/>
            <a:ext cx="645921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6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سهم إلى اليسار 3"/>
          <p:cNvSpPr/>
          <p:nvPr/>
        </p:nvSpPr>
        <p:spPr bwMode="auto">
          <a:xfrm>
            <a:off x="2667000" y="152401"/>
            <a:ext cx="5410200" cy="1009114"/>
          </a:xfrm>
          <a:prstGeom prst="leftArrow">
            <a:avLst>
              <a:gd name="adj1" fmla="val 69942"/>
              <a:gd name="adj2" fmla="val 50000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مرر قلمك على العدد المنقط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W1 SHUROOQ 08 003" pitchFamily="2" charset="-78"/>
            </a:endParaRPr>
          </a:p>
        </p:txBody>
      </p:sp>
      <p:sp>
        <p:nvSpPr>
          <p:cNvPr id="5" name="مخطط انسيابي: رابط خارج الصفحة 4"/>
          <p:cNvSpPr/>
          <p:nvPr/>
        </p:nvSpPr>
        <p:spPr>
          <a:xfrm rot="788280">
            <a:off x="8212831" y="375810"/>
            <a:ext cx="706954" cy="713308"/>
          </a:xfrm>
          <a:prstGeom prst="flowChartOffpageConnector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35" name="مستطيل مستدير الزوايا 34"/>
          <p:cNvSpPr/>
          <p:nvPr/>
        </p:nvSpPr>
        <p:spPr>
          <a:xfrm>
            <a:off x="6477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11500" dirty="0">
                <a:ln>
                  <a:solidFill>
                    <a:schemeClr val="tx1"/>
                  </a:solidFill>
                  <a:prstDash val="dash"/>
                </a:ln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36" name="مستطيل مستدير الزوايا 35"/>
          <p:cNvSpPr/>
          <p:nvPr/>
        </p:nvSpPr>
        <p:spPr>
          <a:xfrm>
            <a:off x="4572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11500" dirty="0">
                <a:ln>
                  <a:solidFill>
                    <a:schemeClr val="tx1"/>
                  </a:solidFill>
                  <a:prstDash val="dash"/>
                </a:ln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37" name="مستطيل مستدير الزوايا 36"/>
          <p:cNvSpPr/>
          <p:nvPr/>
        </p:nvSpPr>
        <p:spPr>
          <a:xfrm>
            <a:off x="2667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8" name="مستطيل مستدير الزوايا 37"/>
          <p:cNvSpPr/>
          <p:nvPr/>
        </p:nvSpPr>
        <p:spPr>
          <a:xfrm>
            <a:off x="762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9" name="مستطيل مستدير الزوايا 38"/>
          <p:cNvSpPr/>
          <p:nvPr/>
        </p:nvSpPr>
        <p:spPr>
          <a:xfrm>
            <a:off x="7162800" y="2856043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18" name="مستطيل مستدير الزوايا 17"/>
          <p:cNvSpPr/>
          <p:nvPr/>
        </p:nvSpPr>
        <p:spPr>
          <a:xfrm rot="5400000">
            <a:off x="6963119" y="2667000"/>
            <a:ext cx="762000" cy="609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4800" b="1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5257800" y="2856043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20" name="مستطيل مستدير الزوايا 19"/>
          <p:cNvSpPr/>
          <p:nvPr/>
        </p:nvSpPr>
        <p:spPr>
          <a:xfrm rot="5400000">
            <a:off x="5058119" y="2667000"/>
            <a:ext cx="762000" cy="609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4800" b="1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سهم إلى اليسار 3"/>
          <p:cNvSpPr/>
          <p:nvPr/>
        </p:nvSpPr>
        <p:spPr bwMode="auto">
          <a:xfrm>
            <a:off x="2667000" y="152401"/>
            <a:ext cx="5410200" cy="1009114"/>
          </a:xfrm>
          <a:prstGeom prst="leftArrow">
            <a:avLst>
              <a:gd name="adj1" fmla="val 69942"/>
              <a:gd name="adj2" fmla="val 50000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اكتب العدد السابق مرة أخرى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W1 SHUROOQ 08 003" pitchFamily="2" charset="-78"/>
            </a:endParaRPr>
          </a:p>
        </p:txBody>
      </p:sp>
      <p:sp>
        <p:nvSpPr>
          <p:cNvPr id="5" name="مخطط انسيابي: رابط خارج الصفحة 4"/>
          <p:cNvSpPr/>
          <p:nvPr/>
        </p:nvSpPr>
        <p:spPr>
          <a:xfrm rot="788280">
            <a:off x="8212831" y="375810"/>
            <a:ext cx="706954" cy="713308"/>
          </a:xfrm>
          <a:prstGeom prst="flowChartOffpageConnector">
            <a:avLst/>
          </a:prstGeom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6477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11500" dirty="0">
                <a:ln>
                  <a:solidFill>
                    <a:schemeClr val="tx1"/>
                  </a:solidFill>
                  <a:prstDash val="dash"/>
                </a:ln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4572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11500" dirty="0">
                <a:ln>
                  <a:solidFill>
                    <a:schemeClr val="tx1"/>
                  </a:solidFill>
                  <a:prstDash val="dash"/>
                </a:ln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2667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762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7162800" y="2856043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18" name="مستطيل مستدير الزوايا 17"/>
          <p:cNvSpPr/>
          <p:nvPr/>
        </p:nvSpPr>
        <p:spPr>
          <a:xfrm rot="5400000">
            <a:off x="6963119" y="2667000"/>
            <a:ext cx="762000" cy="609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4800" b="1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5257800" y="2856043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20" name="مستطيل مستدير الزوايا 19"/>
          <p:cNvSpPr/>
          <p:nvPr/>
        </p:nvSpPr>
        <p:spPr>
          <a:xfrm rot="5400000">
            <a:off x="5058119" y="2667000"/>
            <a:ext cx="762000" cy="6096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4800" b="1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38" name="مستطيل 37"/>
          <p:cNvSpPr/>
          <p:nvPr/>
        </p:nvSpPr>
        <p:spPr>
          <a:xfrm>
            <a:off x="3009160" y="2590800"/>
            <a:ext cx="1013419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11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</a:t>
            </a:r>
            <a:endParaRPr lang="ar-SA" sz="11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مستطيل 38"/>
          <p:cNvSpPr/>
          <p:nvPr/>
        </p:nvSpPr>
        <p:spPr>
          <a:xfrm>
            <a:off x="1143000" y="2590800"/>
            <a:ext cx="1013419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11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6</a:t>
            </a:r>
            <a:endParaRPr lang="ar-SA" sz="11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سهم إلى اليسار 11"/>
          <p:cNvSpPr/>
          <p:nvPr/>
        </p:nvSpPr>
        <p:spPr bwMode="auto">
          <a:xfrm>
            <a:off x="1981200" y="152401"/>
            <a:ext cx="6096000" cy="1009114"/>
          </a:xfrm>
          <a:prstGeom prst="leftArrow">
            <a:avLst>
              <a:gd name="adj1" fmla="val 69942"/>
              <a:gd name="adj2" fmla="val 50000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ارسم 7 كرات ملونة داخل المربعات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W1 SHUROOQ 08 003" pitchFamily="2" charset="-78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-1524000" y="4800600"/>
            <a:ext cx="1143000" cy="990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SA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2625725" y="2362200"/>
            <a:ext cx="1233488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chemeClr val="accent4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1295400" y="2362200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FFFF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3954463" y="2362200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chemeClr val="tx2">
                <a:lumMod val="60000"/>
                <a:lumOff val="4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5284788" y="2362200"/>
            <a:ext cx="1233487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FFC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6613525" y="2362200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FF00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9" name="مستطيل مستدير الزوايا 18"/>
          <p:cNvSpPr/>
          <p:nvPr/>
        </p:nvSpPr>
        <p:spPr>
          <a:xfrm>
            <a:off x="2625725" y="3673475"/>
            <a:ext cx="1233488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00CC00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29" name="مستطيل مستدير الزوايا 28"/>
          <p:cNvSpPr/>
          <p:nvPr/>
        </p:nvSpPr>
        <p:spPr>
          <a:xfrm>
            <a:off x="1295400" y="3673475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9900CC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3954463" y="3673475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00FFFF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1" name="مستطيل مستدير الزوايا 30"/>
          <p:cNvSpPr/>
          <p:nvPr/>
        </p:nvSpPr>
        <p:spPr>
          <a:xfrm>
            <a:off x="5284788" y="3673475"/>
            <a:ext cx="1233487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66FF33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2" name="مستطيل مستدير الزوايا 31"/>
          <p:cNvSpPr/>
          <p:nvPr/>
        </p:nvSpPr>
        <p:spPr>
          <a:xfrm>
            <a:off x="6613525" y="3673475"/>
            <a:ext cx="1235075" cy="120332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  <a:ln w="38100">
            <a:solidFill>
              <a:srgbClr val="FF006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pic>
        <p:nvPicPr>
          <p:cNvPr id="24" name="صورة 23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629400" y="24384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34" name="صورة 33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334000" y="24384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36" name="صورة 35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962400" y="24384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37" name="صورة 36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667000" y="24384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38" name="صورة 37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371600" y="24384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pic>
        <p:nvPicPr>
          <p:cNvPr id="39" name="صورة 38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629400" y="3749675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sp>
        <p:nvSpPr>
          <p:cNvPr id="40" name="مستطيل مستدير الزوايا 39"/>
          <p:cNvSpPr/>
          <p:nvPr/>
        </p:nvSpPr>
        <p:spPr bwMode="auto">
          <a:xfrm>
            <a:off x="6821678" y="1587400"/>
            <a:ext cx="645922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1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1" name="مستطيل مستدير الزوايا 40"/>
          <p:cNvSpPr/>
          <p:nvPr/>
        </p:nvSpPr>
        <p:spPr bwMode="auto">
          <a:xfrm>
            <a:off x="5526278" y="1592401"/>
            <a:ext cx="645922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2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2" name="مستطيل مستدير الزوايا 41"/>
          <p:cNvSpPr/>
          <p:nvPr/>
        </p:nvSpPr>
        <p:spPr bwMode="auto">
          <a:xfrm>
            <a:off x="4191000" y="1592401"/>
            <a:ext cx="645922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3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3" name="مستطيل مستدير الزوايا 42"/>
          <p:cNvSpPr/>
          <p:nvPr/>
        </p:nvSpPr>
        <p:spPr bwMode="auto">
          <a:xfrm>
            <a:off x="2859279" y="1592401"/>
            <a:ext cx="645921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4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4" name="مستطيل مستدير الزوايا 43"/>
          <p:cNvSpPr/>
          <p:nvPr/>
        </p:nvSpPr>
        <p:spPr bwMode="auto">
          <a:xfrm>
            <a:off x="1600200" y="1592401"/>
            <a:ext cx="645921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5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45" name="مستطيل مستدير الزوايا 44"/>
          <p:cNvSpPr/>
          <p:nvPr/>
        </p:nvSpPr>
        <p:spPr bwMode="auto">
          <a:xfrm>
            <a:off x="6974079" y="4876800"/>
            <a:ext cx="645921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6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  <p:sp>
        <p:nvSpPr>
          <p:cNvPr id="33" name="مخطط انسيابي: رابط خارج الصفحة 32"/>
          <p:cNvSpPr/>
          <p:nvPr/>
        </p:nvSpPr>
        <p:spPr>
          <a:xfrm rot="788280">
            <a:off x="8212831" y="375810"/>
            <a:ext cx="706954" cy="713308"/>
          </a:xfrm>
          <a:prstGeom prst="flowChartOffpageConnector">
            <a:avLst/>
          </a:prstGeom>
          <a:solidFill>
            <a:srgbClr val="66FF33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ar-SA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5" name="صورة 34" descr="Clipart-Cartoon-Design-04 copy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334000" y="3733800"/>
            <a:ext cx="1219200" cy="1050925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sp>
        <p:nvSpPr>
          <p:cNvPr id="46" name="مستطيل مستدير الزوايا 45"/>
          <p:cNvSpPr/>
          <p:nvPr/>
        </p:nvSpPr>
        <p:spPr bwMode="auto">
          <a:xfrm>
            <a:off x="5638800" y="4876800"/>
            <a:ext cx="645921" cy="1074599"/>
          </a:xfrm>
          <a:prstGeom prst="round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6000" b="1" dirty="0">
                <a:ln w="11430"/>
                <a:solidFill>
                  <a:srgbClr val="8E0858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W1 SHUROOQ 08 003" pitchFamily="2" charset="-78"/>
              </a:rPr>
              <a:t>7</a:t>
            </a:r>
            <a:endParaRPr lang="ar-SA" sz="6000" b="1" dirty="0">
              <a:ln w="11430"/>
              <a:solidFill>
                <a:srgbClr val="8E0858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W1 SHUROOQ 08 003" pitchFamily="2" charset="-78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253 - cartoon 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p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ir_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1316 - whistle 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00"/>
                            </p:stCondLst>
                            <p:childTnLst>
                              <p:par>
                                <p:cTn id="15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سهم إلى اليسار 3"/>
          <p:cNvSpPr/>
          <p:nvPr/>
        </p:nvSpPr>
        <p:spPr bwMode="auto">
          <a:xfrm>
            <a:off x="2667000" y="152401"/>
            <a:ext cx="5410200" cy="1009114"/>
          </a:xfrm>
          <a:prstGeom prst="leftArrow">
            <a:avLst>
              <a:gd name="adj1" fmla="val 69942"/>
              <a:gd name="adj2" fmla="val 50000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مرر قلمك على العدد المنقط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W1 SHUROOQ 08 003" pitchFamily="2" charset="-78"/>
            </a:endParaRPr>
          </a:p>
        </p:txBody>
      </p:sp>
      <p:sp>
        <p:nvSpPr>
          <p:cNvPr id="35" name="مستطيل مستدير الزوايا 34"/>
          <p:cNvSpPr/>
          <p:nvPr/>
        </p:nvSpPr>
        <p:spPr>
          <a:xfrm>
            <a:off x="6477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11500" dirty="0">
                <a:ln>
                  <a:solidFill>
                    <a:schemeClr val="tx1"/>
                  </a:solidFill>
                  <a:prstDash val="dash"/>
                </a:ln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36" name="مستطيل مستدير الزوايا 35"/>
          <p:cNvSpPr/>
          <p:nvPr/>
        </p:nvSpPr>
        <p:spPr>
          <a:xfrm>
            <a:off x="4572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11500" dirty="0">
                <a:ln>
                  <a:solidFill>
                    <a:schemeClr val="tx1"/>
                  </a:solidFill>
                  <a:prstDash val="dash"/>
                </a:ln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37" name="مستطيل مستدير الزوايا 36"/>
          <p:cNvSpPr/>
          <p:nvPr/>
        </p:nvSpPr>
        <p:spPr>
          <a:xfrm>
            <a:off x="2667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8" name="مستطيل مستدير الزوايا 37"/>
          <p:cNvSpPr/>
          <p:nvPr/>
        </p:nvSpPr>
        <p:spPr>
          <a:xfrm>
            <a:off x="762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9" name="مستطيل مستدير الزوايا 38"/>
          <p:cNvSpPr/>
          <p:nvPr/>
        </p:nvSpPr>
        <p:spPr>
          <a:xfrm rot="732278">
            <a:off x="7195125" y="2737212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21" name="مخطط انسيابي: رابط خارج الصفحة 20"/>
          <p:cNvSpPr/>
          <p:nvPr/>
        </p:nvSpPr>
        <p:spPr>
          <a:xfrm rot="788280">
            <a:off x="8212831" y="375810"/>
            <a:ext cx="706954" cy="713308"/>
          </a:xfrm>
          <a:prstGeom prst="flowChartOffpageConnector">
            <a:avLst/>
          </a:prstGeom>
          <a:solidFill>
            <a:srgbClr val="66FF33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ar-SA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مستطيل مستدير الزوايا 21"/>
          <p:cNvSpPr/>
          <p:nvPr/>
        </p:nvSpPr>
        <p:spPr>
          <a:xfrm rot="20499241">
            <a:off x="6906341" y="2763684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23" name="مستطيل مستدير الزوايا 22"/>
          <p:cNvSpPr/>
          <p:nvPr/>
        </p:nvSpPr>
        <p:spPr>
          <a:xfrm rot="732278">
            <a:off x="5290125" y="2737212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24" name="مستطيل مستدير الزوايا 23"/>
          <p:cNvSpPr/>
          <p:nvPr/>
        </p:nvSpPr>
        <p:spPr>
          <a:xfrm rot="20499241">
            <a:off x="5001341" y="2763684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fla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fla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fla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fla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سهم إلى اليسار 3"/>
          <p:cNvSpPr/>
          <p:nvPr/>
        </p:nvSpPr>
        <p:spPr bwMode="auto">
          <a:xfrm>
            <a:off x="2667000" y="152401"/>
            <a:ext cx="5410200" cy="1009114"/>
          </a:xfrm>
          <a:prstGeom prst="leftArrow">
            <a:avLst>
              <a:gd name="adj1" fmla="val 69942"/>
              <a:gd name="adj2" fmla="val 50000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cs typeface="W1 SHUROOQ 08 003" pitchFamily="2" charset="-78"/>
              </a:rPr>
              <a:t>اكتب العدد السابق مرة أخرى</a:t>
            </a:r>
            <a:endParaRPr lang="ar-SA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W1 SHUROOQ 08 003" pitchFamily="2" charset="-78"/>
            </a:endParaRPr>
          </a:p>
        </p:txBody>
      </p:sp>
      <p:sp>
        <p:nvSpPr>
          <p:cNvPr id="13" name="مستطيل مستدير الزوايا 12"/>
          <p:cNvSpPr/>
          <p:nvPr/>
        </p:nvSpPr>
        <p:spPr>
          <a:xfrm>
            <a:off x="6477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11500" dirty="0">
                <a:ln>
                  <a:solidFill>
                    <a:schemeClr val="tx1"/>
                  </a:solidFill>
                  <a:prstDash val="dash"/>
                </a:ln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4572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11500" dirty="0">
                <a:ln>
                  <a:solidFill>
                    <a:schemeClr val="tx1"/>
                  </a:solidFill>
                  <a:prstDash val="dash"/>
                </a:ln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2667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762000" y="2590800"/>
            <a:ext cx="1828800" cy="1524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endParaRPr lang="ar-EG"/>
          </a:p>
        </p:txBody>
      </p:sp>
      <p:sp>
        <p:nvSpPr>
          <p:cNvPr id="38" name="مستطيل 37"/>
          <p:cNvSpPr/>
          <p:nvPr/>
        </p:nvSpPr>
        <p:spPr>
          <a:xfrm>
            <a:off x="3009160" y="2590800"/>
            <a:ext cx="1013418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11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</a:t>
            </a:r>
            <a:endParaRPr lang="ar-SA" sz="11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مستطيل 38"/>
          <p:cNvSpPr/>
          <p:nvPr/>
        </p:nvSpPr>
        <p:spPr>
          <a:xfrm>
            <a:off x="1143000" y="2590800"/>
            <a:ext cx="1013419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ar-EG" sz="115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7</a:t>
            </a:r>
            <a:endParaRPr lang="ar-SA" sz="11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مخطط انسيابي: رابط خارج الصفحة 20"/>
          <p:cNvSpPr/>
          <p:nvPr/>
        </p:nvSpPr>
        <p:spPr>
          <a:xfrm rot="788280">
            <a:off x="8212831" y="375810"/>
            <a:ext cx="706954" cy="713308"/>
          </a:xfrm>
          <a:prstGeom prst="flowChartOffpageConnector">
            <a:avLst/>
          </a:prstGeom>
          <a:solidFill>
            <a:srgbClr val="66FF33"/>
          </a:solidFill>
          <a:effectLst>
            <a:outerShdw blurRad="40000" dist="20000" dir="5400000" rotWithShape="0">
              <a:srgbClr val="000000">
                <a:alpha val="38000"/>
              </a:srgbClr>
            </a:outerShdw>
            <a:reflection blurRad="6350" stA="50000" endA="300" endPos="90000" dir="5400000" sy="-100000" algn="bl" rotWithShape="0"/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</a:t>
            </a:r>
            <a:endParaRPr lang="ar-SA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2" name="مستطيل مستدير الزوايا 21"/>
          <p:cNvSpPr/>
          <p:nvPr/>
        </p:nvSpPr>
        <p:spPr>
          <a:xfrm rot="732278">
            <a:off x="7195125" y="2737212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23" name="مستطيل مستدير الزوايا 22"/>
          <p:cNvSpPr/>
          <p:nvPr/>
        </p:nvSpPr>
        <p:spPr>
          <a:xfrm rot="20499241">
            <a:off x="6906341" y="2763684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24" name="مستطيل مستدير الزوايا 23"/>
          <p:cNvSpPr/>
          <p:nvPr/>
        </p:nvSpPr>
        <p:spPr>
          <a:xfrm rot="732278">
            <a:off x="5290125" y="2737212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  <p:sp>
        <p:nvSpPr>
          <p:cNvPr id="25" name="مستطيل مستدير الزوايا 24"/>
          <p:cNvSpPr/>
          <p:nvPr/>
        </p:nvSpPr>
        <p:spPr>
          <a:xfrm rot="20499241">
            <a:off x="5001341" y="2763684"/>
            <a:ext cx="762000" cy="914400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defRPr/>
            </a:pPr>
            <a:r>
              <a:rPr lang="ar-EG" sz="7200" dirty="0">
                <a:ln>
                  <a:solidFill>
                    <a:srgbClr val="008E40"/>
                  </a:solidFill>
                  <a:prstDash val="solid"/>
                </a:ln>
                <a:solidFill>
                  <a:srgbClr val="FF0066"/>
                </a:solidFill>
              </a:rPr>
              <a:t>|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ched_accuracy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8 - 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5659</TotalTime>
  <Words>217</Words>
  <Application>Microsoft Office PowerPoint</Application>
  <PresentationFormat>عرض على الشاشة (3:4)‏</PresentationFormat>
  <Paragraphs>140</Paragraphs>
  <Slides>17</Slides>
  <Notes>6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سمة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رياضة 1ب ف 1</dc:title>
  <dc:subject>قراءة الأعداد 6 و7 و8</dc:subject>
  <dc:creator>أ/ بندر الحازمي</dc:creator>
  <cp:keywords>حقيبة إنجاز المعلم والمعلمة</cp:keywords>
  <cp:lastModifiedBy>toshiba</cp:lastModifiedBy>
  <cp:revision>452</cp:revision>
  <dcterms:created xsi:type="dcterms:W3CDTF">2009-07-10T10:51:31Z</dcterms:created>
  <dcterms:modified xsi:type="dcterms:W3CDTF">2014-07-02T11:15:05Z</dcterms:modified>
</cp:coreProperties>
</file>