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312" r:id="rId3"/>
    <p:sldId id="263" r:id="rId4"/>
    <p:sldId id="264" r:id="rId5"/>
    <p:sldId id="295" r:id="rId6"/>
    <p:sldId id="296" r:id="rId7"/>
    <p:sldId id="304" r:id="rId8"/>
    <p:sldId id="306" r:id="rId9"/>
    <p:sldId id="305" r:id="rId10"/>
    <p:sldId id="314" r:id="rId11"/>
    <p:sldId id="308" r:id="rId12"/>
    <p:sldId id="307" r:id="rId13"/>
    <p:sldId id="315" r:id="rId14"/>
    <p:sldId id="309" r:id="rId15"/>
    <p:sldId id="310" r:id="rId16"/>
    <p:sldId id="297" r:id="rId17"/>
    <p:sldId id="311" r:id="rId18"/>
    <p:sldId id="313" r:id="rId1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00FFFF"/>
    <a:srgbClr val="66FF33"/>
    <a:srgbClr val="FF0066"/>
    <a:srgbClr val="FF00FF"/>
    <a:srgbClr val="F3219E"/>
    <a:srgbClr val="FFFF00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82D457-D77C-46B3-A9E0-AD12C60AB5A8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A40FB6-973F-426F-80C5-1866FBABC7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F71E1-1157-4255-AF38-CC96E76CEBF8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9D37E-1D07-46C4-B05A-F27F8A4C0F8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59485-C99D-40F3-8A14-91F7B32654E8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6B42E-1AC7-4ED3-8188-C69BE2872806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4694-8C5D-41F5-85C6-B9C74574DC1C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2C51-9AFE-45AD-84B5-06106DF0254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9553-AB5C-4791-8ED2-2FF13644ADA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2A70-D16F-472E-8F34-1F67BEAFF0A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36BC-8C1B-4E42-BA27-51BF25D6A820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9A5B-EEC0-4588-9B0E-54A2DA0965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F6A4-0877-4809-AAE6-3C7E23E67505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7DF3-D992-461B-8AB0-2A845C8AF25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45C8-FDF9-4157-82D5-1C944E0E8E27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E229-1432-45E4-9149-BA1EA6B0C6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665A-6DDD-4AAE-AB4E-C2F13C76197B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ED77-BE98-4F9B-BC73-FD4834E6FF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EA85-23CD-4DF8-80BF-73C1C169BB10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A63B-7AA6-45D1-8F2F-E9D5C048CE6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D4DC-08AA-4FB1-855B-D477C53EEAA3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EDE7-AB7C-4D48-9AB7-A8A9849DB6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EC16-E570-4D21-9106-77805B74CC60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5186-FF13-4063-95DF-0C401CA1A0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BD97-4587-4250-836B-668F36F6D4D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5525-5A1D-4EA3-B297-85C7EC4CDF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626B-6D31-4DCA-A1D8-4F9918F814B6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73BA-8B40-4A11-B668-D25D7F4A7C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zoom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D9DBC6-0618-4F6F-B59E-B946BBBF8B5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075163-E5D5-4F43-88CD-ABD39A78B8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wind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0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11" Type="http://schemas.openxmlformats.org/officeDocument/2006/relationships/image" Target="../media/image23.png"/><Relationship Id="rId5" Type="http://schemas.openxmlformats.org/officeDocument/2006/relationships/audio" Target="../media/audio22.wav"/><Relationship Id="rId10" Type="http://schemas.openxmlformats.org/officeDocument/2006/relationships/image" Target="../media/image22.png"/><Relationship Id="rId4" Type="http://schemas.openxmlformats.org/officeDocument/2006/relationships/audio" Target="../media/audio21.wav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12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11" Type="http://schemas.openxmlformats.org/officeDocument/2006/relationships/image" Target="../media/image22.png"/><Relationship Id="rId5" Type="http://schemas.openxmlformats.org/officeDocument/2006/relationships/audio" Target="../media/audio22.wav"/><Relationship Id="rId10" Type="http://schemas.openxmlformats.org/officeDocument/2006/relationships/image" Target="../media/image21.png"/><Relationship Id="rId4" Type="http://schemas.openxmlformats.org/officeDocument/2006/relationships/audio" Target="../media/audio21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6.wav"/><Relationship Id="rId4" Type="http://schemas.openxmlformats.org/officeDocument/2006/relationships/audio" Target="../media/audio2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6.wav"/><Relationship Id="rId4" Type="http://schemas.openxmlformats.org/officeDocument/2006/relationships/audio" Target="../media/audio2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audio" Target="../media/audio2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4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audio" Target="../media/audio23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11" Type="http://schemas.openxmlformats.org/officeDocument/2006/relationships/image" Target="../media/image10.png"/><Relationship Id="rId5" Type="http://schemas.openxmlformats.org/officeDocument/2006/relationships/audio" Target="../media/audio21.wav"/><Relationship Id="rId10" Type="http://schemas.openxmlformats.org/officeDocument/2006/relationships/image" Target="../media/image9.png"/><Relationship Id="rId4" Type="http://schemas.openxmlformats.org/officeDocument/2006/relationships/audio" Target="../media/audio20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11.png"/><Relationship Id="rId5" Type="http://schemas.openxmlformats.org/officeDocument/2006/relationships/audio" Target="../media/audio22.wav"/><Relationship Id="rId10" Type="http://schemas.openxmlformats.org/officeDocument/2006/relationships/image" Target="../media/image10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audio" Target="../media/audio23.wav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11" Type="http://schemas.openxmlformats.org/officeDocument/2006/relationships/image" Target="../media/image15.png"/><Relationship Id="rId5" Type="http://schemas.openxmlformats.org/officeDocument/2006/relationships/audio" Target="../media/audio21.wav"/><Relationship Id="rId10" Type="http://schemas.openxmlformats.org/officeDocument/2006/relationships/image" Target="../media/image14.png"/><Relationship Id="rId4" Type="http://schemas.openxmlformats.org/officeDocument/2006/relationships/audio" Target="../media/audio20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11" Type="http://schemas.openxmlformats.org/officeDocument/2006/relationships/image" Target="../media/image16.png"/><Relationship Id="rId5" Type="http://schemas.openxmlformats.org/officeDocument/2006/relationships/audio" Target="../media/audio13.wav"/><Relationship Id="rId10" Type="http://schemas.openxmlformats.org/officeDocument/2006/relationships/image" Target="../media/image15.png"/><Relationship Id="rId4" Type="http://schemas.openxmlformats.org/officeDocument/2006/relationships/audio" Target="../media/audio22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5" Type="http://schemas.openxmlformats.org/officeDocument/2006/relationships/audio" Target="../media/audio13.wav"/><Relationship Id="rId4" Type="http://schemas.openxmlformats.org/officeDocument/2006/relationships/audio" Target="../media/audio2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 rot="637381">
            <a:off x="2991481" y="784280"/>
            <a:ext cx="3754554" cy="221599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2700">
                  <a:solidFill>
                    <a:srgbClr val="F3219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W1 0004." pitchFamily="2" charset="-78"/>
              </a:rPr>
              <a:t>الأعداد</a:t>
            </a:r>
            <a:endParaRPr lang="ar-SA" sz="13800" b="1" dirty="0">
              <a:ln w="12700">
                <a:solidFill>
                  <a:srgbClr val="F3219E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سحابة 12"/>
          <p:cNvSpPr/>
          <p:nvPr/>
        </p:nvSpPr>
        <p:spPr>
          <a:xfrm rot="20338658">
            <a:off x="7350442" y="3446432"/>
            <a:ext cx="1652902" cy="1515693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FF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W1 0004." pitchFamily="2" charset="-78"/>
              </a:rPr>
              <a:t>13</a:t>
            </a:r>
            <a:endParaRPr lang="ar-SA" sz="115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W1 0004." pitchFamily="2" charset="-78"/>
            </a:endParaRPr>
          </a:p>
        </p:txBody>
      </p:sp>
      <p:sp>
        <p:nvSpPr>
          <p:cNvPr id="14" name="سحابة 13"/>
          <p:cNvSpPr/>
          <p:nvPr/>
        </p:nvSpPr>
        <p:spPr>
          <a:xfrm rot="1268016">
            <a:off x="5441146" y="3393336"/>
            <a:ext cx="1794961" cy="1618973"/>
          </a:xfrm>
          <a:prstGeom prst="cloud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W1 0004." pitchFamily="2" charset="-78"/>
              </a:rPr>
              <a:t>14</a:t>
            </a:r>
            <a:endParaRPr lang="ar-SA" sz="115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W1 0004." pitchFamily="2" charset="-78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3539039" y="3317137"/>
            <a:ext cx="1794961" cy="1618973"/>
          </a:xfrm>
          <a:prstGeom prst="cloud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W1 0004." pitchFamily="2" charset="-78"/>
              </a:rPr>
              <a:t>15</a:t>
            </a:r>
            <a:endParaRPr lang="ar-SA" sz="115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W1 0004.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66FF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31188" y="2078038"/>
            <a:ext cx="773112" cy="989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6313" y="2071688"/>
            <a:ext cx="784225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1113" y="2071688"/>
            <a:ext cx="785812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14975" y="2071688"/>
            <a:ext cx="785813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0738" y="2071688"/>
            <a:ext cx="784225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1663" y="3019425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1550" y="3035300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4288" y="3035300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6088" y="3035300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3036888"/>
            <a:ext cx="784225" cy="1001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مستطيل مستدير الزوايا 35"/>
          <p:cNvSpPr/>
          <p:nvPr/>
        </p:nvSpPr>
        <p:spPr bwMode="auto">
          <a:xfrm>
            <a:off x="80979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5700" y="2078038"/>
            <a:ext cx="774700" cy="989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8" name="مستطيل مستدير الزوايا 4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5" name="صورة 54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1300" y="2085975"/>
            <a:ext cx="774700" cy="989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6900" y="2085975"/>
            <a:ext cx="774700" cy="989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71835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62691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9" name="صورة 5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085975"/>
            <a:ext cx="774700" cy="989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0" name="مستطيل مستدير الزوايا 59"/>
          <p:cNvSpPr/>
          <p:nvPr/>
        </p:nvSpPr>
        <p:spPr bwMode="auto">
          <a:xfrm>
            <a:off x="54102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2" name="مستطيل مستدير الزوايا 61"/>
          <p:cNvSpPr/>
          <p:nvPr/>
        </p:nvSpPr>
        <p:spPr bwMode="auto">
          <a:xfrm>
            <a:off x="4495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2819400" y="304800"/>
            <a:ext cx="468428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عِد الأِشياء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التالية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 عددها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737586"/>
            <a:ext cx="990600" cy="914400"/>
          </a:xfrm>
          <a:prstGeom prst="star8">
            <a:avLst/>
          </a:prstGeom>
          <a:solidFill>
            <a:srgbClr val="66FF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31188" y="2687638"/>
            <a:ext cx="773112" cy="989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6313" y="2681288"/>
            <a:ext cx="784225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1113" y="2681288"/>
            <a:ext cx="785812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14975" y="2681288"/>
            <a:ext cx="785813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30738" y="2681288"/>
            <a:ext cx="784225" cy="10033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1663" y="3629025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9812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9889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9889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9889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9889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9734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1550" y="3644900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4288" y="3644900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6088" y="3644900"/>
            <a:ext cx="784225" cy="10017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9734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9812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3646488"/>
            <a:ext cx="784225" cy="1001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مستطيل مستدير الزوايا 35"/>
          <p:cNvSpPr/>
          <p:nvPr/>
        </p:nvSpPr>
        <p:spPr bwMode="auto">
          <a:xfrm>
            <a:off x="8097933" y="43434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9963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563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851025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773363" y="27606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9825" y="27606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69963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563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51025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773363" y="36718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679825" y="36718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5700" y="2687638"/>
            <a:ext cx="774700" cy="989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8" name="مستطيل مستدير الزوايا 47"/>
          <p:cNvSpPr/>
          <p:nvPr/>
        </p:nvSpPr>
        <p:spPr bwMode="auto">
          <a:xfrm>
            <a:off x="3773679" y="19812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5" name="صورة 54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1300" y="2695575"/>
            <a:ext cx="774700" cy="989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66900" y="2695575"/>
            <a:ext cx="774700" cy="989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7183533" y="43434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6269133" y="43434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9" name="صورة 5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2695575"/>
            <a:ext cx="774700" cy="989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0" name="مستطيل مستدير الزوايا 59"/>
          <p:cNvSpPr/>
          <p:nvPr/>
        </p:nvSpPr>
        <p:spPr bwMode="auto">
          <a:xfrm>
            <a:off x="5410200" y="43434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2" name="مستطيل مستدير الزوايا 61"/>
          <p:cNvSpPr/>
          <p:nvPr/>
        </p:nvSpPr>
        <p:spPr bwMode="auto">
          <a:xfrm>
            <a:off x="4495800" y="43434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2209800" y="55626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14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مستطيل مستدير الزوايا 60"/>
          <p:cNvSpPr/>
          <p:nvPr/>
        </p:nvSpPr>
        <p:spPr bwMode="auto">
          <a:xfrm>
            <a:off x="457201" y="304800"/>
            <a:ext cx="7772400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لتمثل العدد ثم تكتبه.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67700" y="2192338"/>
            <a:ext cx="725488" cy="666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1238" y="2190750"/>
            <a:ext cx="735012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7625" y="2190750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51488" y="2190750"/>
            <a:ext cx="735012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67250" y="2190750"/>
            <a:ext cx="733425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588" y="3136900"/>
            <a:ext cx="735012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6475" y="3152775"/>
            <a:ext cx="735013" cy="6778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3152775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152775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 bwMode="auto">
          <a:xfrm>
            <a:off x="0" y="1324511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83125" y="3154363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مستطيل مستدير الزوايا 35"/>
          <p:cNvSpPr/>
          <p:nvPr/>
        </p:nvSpPr>
        <p:spPr bwMode="auto">
          <a:xfrm>
            <a:off x="80979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3800" y="2192338"/>
            <a:ext cx="723900" cy="666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8" name="مستطيل مستدير الزوايا 4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5" name="صورة 54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19400" y="2198688"/>
            <a:ext cx="723900" cy="668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2198688"/>
            <a:ext cx="723900" cy="668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71835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62691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9" name="صورة 58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8700" y="2198688"/>
            <a:ext cx="723900" cy="668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0" name="مستطيل مستدير الزوايا 59"/>
          <p:cNvSpPr/>
          <p:nvPr/>
        </p:nvSpPr>
        <p:spPr bwMode="auto">
          <a:xfrm>
            <a:off x="54102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61" name="صورة 60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2238375"/>
            <a:ext cx="723900" cy="6683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2" name="مستطيل مستدير الزوايا 61"/>
          <p:cNvSpPr/>
          <p:nvPr/>
        </p:nvSpPr>
        <p:spPr bwMode="auto">
          <a:xfrm>
            <a:off x="4495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2209800" y="49530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15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مستطيل مستدير الزوايا 63"/>
          <p:cNvSpPr/>
          <p:nvPr/>
        </p:nvSpPr>
        <p:spPr bwMode="auto">
          <a:xfrm>
            <a:off x="2819400" y="304800"/>
            <a:ext cx="468428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عِد الأِشياء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التالية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 عددها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500"/>
                            </p:stCondLst>
                            <p:childTnLst>
                              <p:par>
                                <p:cTn id="2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67700" y="2192338"/>
            <a:ext cx="725488" cy="666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1238" y="2190750"/>
            <a:ext cx="735012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7625" y="2190750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51488" y="2190750"/>
            <a:ext cx="735012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67250" y="2190750"/>
            <a:ext cx="733425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6588" y="3136900"/>
            <a:ext cx="735012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6475" y="3152775"/>
            <a:ext cx="735013" cy="6778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3152775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3152775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 bwMode="auto">
          <a:xfrm>
            <a:off x="0" y="1324511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83125" y="3154363"/>
            <a:ext cx="735013" cy="676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مستطيل مستدير الزوايا 35"/>
          <p:cNvSpPr/>
          <p:nvPr/>
        </p:nvSpPr>
        <p:spPr bwMode="auto">
          <a:xfrm>
            <a:off x="80979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3800" y="2192338"/>
            <a:ext cx="723900" cy="666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8" name="مستطيل مستدير الزوايا 4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5" name="صورة 54" descr="Clipart-Cartoon-Design-04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9400" y="2198688"/>
            <a:ext cx="723900" cy="668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05000" y="2198688"/>
            <a:ext cx="723900" cy="668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71835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62691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9" name="صورة 58" descr="Clipart-Cartoon-Design-04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28700" y="2198688"/>
            <a:ext cx="723900" cy="668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0" name="مستطيل مستدير الزوايا 59"/>
          <p:cNvSpPr/>
          <p:nvPr/>
        </p:nvSpPr>
        <p:spPr bwMode="auto">
          <a:xfrm>
            <a:off x="54102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61" name="صورة 60" descr="Clipart-Cartoon-Design-04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" y="2238375"/>
            <a:ext cx="723900" cy="6683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2" name="مستطيل مستدير الزوايا 61"/>
          <p:cNvSpPr/>
          <p:nvPr/>
        </p:nvSpPr>
        <p:spPr bwMode="auto">
          <a:xfrm>
            <a:off x="4495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2209800" y="49530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15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مستطيل مستدير الزوايا 64"/>
          <p:cNvSpPr/>
          <p:nvPr/>
        </p:nvSpPr>
        <p:spPr bwMode="auto">
          <a:xfrm>
            <a:off x="457201" y="304800"/>
            <a:ext cx="7772400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لتمثل العدد ثم تكتبه.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500"/>
                            </p:stCondLst>
                            <p:childTnLst>
                              <p:par>
                                <p:cTn id="2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 bwMode="auto">
          <a:xfrm>
            <a:off x="2057400" y="215503"/>
            <a:ext cx="530093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مرِّر قلمك على العدد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المنقط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وانطقه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99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5054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45910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63849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7" name="مستطيل مستدير الزوايا 66"/>
          <p:cNvSpPr/>
          <p:nvPr/>
        </p:nvSpPr>
        <p:spPr>
          <a:xfrm>
            <a:off x="73072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8" name="مستطيل مستدير الزوايا 67"/>
          <p:cNvSpPr/>
          <p:nvPr/>
        </p:nvSpPr>
        <p:spPr>
          <a:xfrm>
            <a:off x="82137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5054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0" name="مستطيل مستدير الزوايا 69"/>
          <p:cNvSpPr/>
          <p:nvPr/>
        </p:nvSpPr>
        <p:spPr>
          <a:xfrm>
            <a:off x="45910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1" name="مستطيل مستدير الزوايا 70"/>
          <p:cNvSpPr/>
          <p:nvPr/>
        </p:nvSpPr>
        <p:spPr>
          <a:xfrm>
            <a:off x="63849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73072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82137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4" name="مستطيل مستدير الزوايا 83"/>
          <p:cNvSpPr/>
          <p:nvPr/>
        </p:nvSpPr>
        <p:spPr>
          <a:xfrm>
            <a:off x="9699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5" name="مستطيل مستدير الزوايا 84"/>
          <p:cNvSpPr/>
          <p:nvPr/>
        </p:nvSpPr>
        <p:spPr>
          <a:xfrm>
            <a:off x="555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6" name="مستطيل مستدير الزوايا 85"/>
          <p:cNvSpPr/>
          <p:nvPr/>
        </p:nvSpPr>
        <p:spPr>
          <a:xfrm>
            <a:off x="18510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7" name="مستطيل مستدير الزوايا 86"/>
          <p:cNvSpPr/>
          <p:nvPr/>
        </p:nvSpPr>
        <p:spPr>
          <a:xfrm>
            <a:off x="2773363" y="20748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8" name="مستطيل مستدير الزوايا 87"/>
          <p:cNvSpPr/>
          <p:nvPr/>
        </p:nvSpPr>
        <p:spPr>
          <a:xfrm>
            <a:off x="36798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9" name="مستطيل مستدير الزوايا 88"/>
          <p:cNvSpPr/>
          <p:nvPr/>
        </p:nvSpPr>
        <p:spPr>
          <a:xfrm>
            <a:off x="9699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0" name="مستطيل مستدير الزوايا 89"/>
          <p:cNvSpPr/>
          <p:nvPr/>
        </p:nvSpPr>
        <p:spPr>
          <a:xfrm>
            <a:off x="555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1" name="مستطيل مستدير الزوايا 90"/>
          <p:cNvSpPr/>
          <p:nvPr/>
        </p:nvSpPr>
        <p:spPr>
          <a:xfrm>
            <a:off x="18510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2" name="مستطيل مستدير الزوايا 91"/>
          <p:cNvSpPr/>
          <p:nvPr/>
        </p:nvSpPr>
        <p:spPr>
          <a:xfrm>
            <a:off x="2773363" y="29860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3" name="مستطيل مستدير الزوايا 92"/>
          <p:cNvSpPr/>
          <p:nvPr/>
        </p:nvSpPr>
        <p:spPr>
          <a:xfrm>
            <a:off x="36798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5" name="مستطيل مستدير الزوايا 94"/>
          <p:cNvSpPr/>
          <p:nvPr/>
        </p:nvSpPr>
        <p:spPr>
          <a:xfrm>
            <a:off x="1981200" y="4368800"/>
            <a:ext cx="1524000" cy="127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7" name="مستطيل مستدير الزوايا 96"/>
          <p:cNvSpPr/>
          <p:nvPr/>
        </p:nvSpPr>
        <p:spPr>
          <a:xfrm>
            <a:off x="2057400" y="44958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2" name="مستطيل مستدير الزوايا 111"/>
          <p:cNvSpPr/>
          <p:nvPr/>
        </p:nvSpPr>
        <p:spPr>
          <a:xfrm rot="20962821">
            <a:off x="2516131" y="4585816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3" name="مستطيل مستدير الزوايا 112"/>
          <p:cNvSpPr/>
          <p:nvPr/>
        </p:nvSpPr>
        <p:spPr>
          <a:xfrm rot="4948393">
            <a:off x="2798273" y="4611976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4" name="مستطيل مستدير الزوايا 113"/>
          <p:cNvSpPr/>
          <p:nvPr/>
        </p:nvSpPr>
        <p:spPr>
          <a:xfrm rot="310000">
            <a:off x="2960705" y="4557103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5" name="مستطيل مستدير الزوايا 114"/>
          <p:cNvSpPr/>
          <p:nvPr/>
        </p:nvSpPr>
        <p:spPr>
          <a:xfrm rot="310000">
            <a:off x="2732105" y="4555980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6" name="مستطيل مستدير الزوايا 115"/>
          <p:cNvSpPr/>
          <p:nvPr/>
        </p:nvSpPr>
        <p:spPr>
          <a:xfrm rot="310000">
            <a:off x="2452557" y="4557103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555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99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5054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910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3849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3072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137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5054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5910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3849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73072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2137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23" name="صورة 22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67700" y="2217738"/>
            <a:ext cx="657225" cy="5254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2825" y="2217738"/>
            <a:ext cx="665163" cy="531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صورة 24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625" y="2217738"/>
            <a:ext cx="665163" cy="531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صورة 25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075" y="2217738"/>
            <a:ext cx="665163" cy="531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صورة 26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7250" y="2217738"/>
            <a:ext cx="665163" cy="531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صورة 31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5475" y="3124200"/>
            <a:ext cx="665163" cy="5318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مستطيل مستدير الزوايا 32"/>
          <p:cNvSpPr/>
          <p:nvPr/>
        </p:nvSpPr>
        <p:spPr>
          <a:xfrm>
            <a:off x="9699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18510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773363" y="20748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36798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9699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555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8510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2773363" y="29860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36798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3" name="صورة 42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2217738"/>
            <a:ext cx="655638" cy="5254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4" name="مستطيل مستدير الزوايا 43"/>
          <p:cNvSpPr/>
          <p:nvPr/>
        </p:nvSpPr>
        <p:spPr>
          <a:xfrm>
            <a:off x="1981200" y="4368800"/>
            <a:ext cx="1524000" cy="127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057400" y="44958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pic>
        <p:nvPicPr>
          <p:cNvPr id="46" name="صورة 45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3132138"/>
            <a:ext cx="665163" cy="533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7" name="مستطيل مستدير الزوايا 46"/>
          <p:cNvSpPr/>
          <p:nvPr/>
        </p:nvSpPr>
        <p:spPr bwMode="auto">
          <a:xfrm>
            <a:off x="8274249" y="12954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8" name="مستطيل مستدير الزوايا 47"/>
          <p:cNvSpPr/>
          <p:nvPr/>
        </p:nvSpPr>
        <p:spPr bwMode="auto">
          <a:xfrm>
            <a:off x="7359849" y="13031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9" name="مستطيل مستدير الزوايا 48"/>
          <p:cNvSpPr/>
          <p:nvPr/>
        </p:nvSpPr>
        <p:spPr bwMode="auto">
          <a:xfrm>
            <a:off x="6521649" y="13031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0" name="مستطيل مستدير الزوايا 49"/>
          <p:cNvSpPr/>
          <p:nvPr/>
        </p:nvSpPr>
        <p:spPr bwMode="auto">
          <a:xfrm>
            <a:off x="5607250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1" name="مستطيل مستدير الزوايا 50"/>
          <p:cNvSpPr/>
          <p:nvPr/>
        </p:nvSpPr>
        <p:spPr bwMode="auto">
          <a:xfrm>
            <a:off x="4692850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2" name="مستطيل مستدير الزوايا 51"/>
          <p:cNvSpPr/>
          <p:nvPr/>
        </p:nvSpPr>
        <p:spPr bwMode="auto">
          <a:xfrm>
            <a:off x="2853270" y="12954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1978749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4" name="مستطيل مستدير الزوايا 53"/>
          <p:cNvSpPr/>
          <p:nvPr/>
        </p:nvSpPr>
        <p:spPr bwMode="auto">
          <a:xfrm>
            <a:off x="1064349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5" name="مستطيل مستدير الزوايا 54"/>
          <p:cNvSpPr/>
          <p:nvPr/>
        </p:nvSpPr>
        <p:spPr bwMode="auto">
          <a:xfrm>
            <a:off x="0" y="1303199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6" name="مستطيل مستدير الزوايا 55"/>
          <p:cNvSpPr/>
          <p:nvPr/>
        </p:nvSpPr>
        <p:spPr bwMode="auto">
          <a:xfrm>
            <a:off x="8112308" y="38100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7" name="مستطيل مستدير الزوايا 56"/>
          <p:cNvSpPr/>
          <p:nvPr/>
        </p:nvSpPr>
        <p:spPr bwMode="auto">
          <a:xfrm>
            <a:off x="3773679" y="12954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7239000" y="38100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9" name="مستطيل مستدير الزوايا 58"/>
          <p:cNvSpPr/>
          <p:nvPr/>
        </p:nvSpPr>
        <p:spPr>
          <a:xfrm rot="20962821">
            <a:off x="2516131" y="4585816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0" name="مستطيل مستدير الزوايا 59"/>
          <p:cNvSpPr/>
          <p:nvPr/>
        </p:nvSpPr>
        <p:spPr>
          <a:xfrm rot="4948393">
            <a:off x="2798273" y="4611976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1" name="مستطيل مستدير الزوايا 60"/>
          <p:cNvSpPr/>
          <p:nvPr/>
        </p:nvSpPr>
        <p:spPr>
          <a:xfrm rot="310000">
            <a:off x="2960705" y="4557103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2" name="مستطيل مستدير الزوايا 61"/>
          <p:cNvSpPr/>
          <p:nvPr/>
        </p:nvSpPr>
        <p:spPr>
          <a:xfrm rot="310000">
            <a:off x="2732105" y="4555980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3" name="مستطيل مستدير الزوايا 62"/>
          <p:cNvSpPr/>
          <p:nvPr/>
        </p:nvSpPr>
        <p:spPr>
          <a:xfrm rot="310000">
            <a:off x="2452557" y="4557103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4" name="مستطيل مستدير الزوايا 63"/>
          <p:cNvSpPr/>
          <p:nvPr/>
        </p:nvSpPr>
        <p:spPr bwMode="auto">
          <a:xfrm>
            <a:off x="6380067" y="38100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8" name="صورة 27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7338" y="2209800"/>
            <a:ext cx="665162" cy="5318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4213" y="2225675"/>
            <a:ext cx="665162" cy="533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287588"/>
            <a:ext cx="665163" cy="531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5" name="صورة 64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125788"/>
            <a:ext cx="665163" cy="5318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0"/>
            <a:ext cx="665163" cy="5318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6" name="مستطيل مستدير الزوايا 65"/>
          <p:cNvSpPr/>
          <p:nvPr/>
        </p:nvSpPr>
        <p:spPr bwMode="auto">
          <a:xfrm>
            <a:off x="457201" y="304800"/>
            <a:ext cx="7772400" cy="85129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لتمثل العدد.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نجمة ذات 8 نقاط 59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68" name="مستطيل مستدير الزوايا 67"/>
          <p:cNvSpPr/>
          <p:nvPr/>
        </p:nvSpPr>
        <p:spPr>
          <a:xfrm>
            <a:off x="55054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45910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0" name="مستطيل مستدير الزوايا 69"/>
          <p:cNvSpPr/>
          <p:nvPr/>
        </p:nvSpPr>
        <p:spPr>
          <a:xfrm>
            <a:off x="63849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1" name="مستطيل مستدير الزوايا 70"/>
          <p:cNvSpPr/>
          <p:nvPr/>
        </p:nvSpPr>
        <p:spPr>
          <a:xfrm>
            <a:off x="73072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82137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55054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45910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63849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73072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82137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8" name="مستطيل مستدير الزوايا 87"/>
          <p:cNvSpPr/>
          <p:nvPr/>
        </p:nvSpPr>
        <p:spPr>
          <a:xfrm>
            <a:off x="9699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9" name="مستطيل مستدير الزوايا 88"/>
          <p:cNvSpPr/>
          <p:nvPr/>
        </p:nvSpPr>
        <p:spPr>
          <a:xfrm>
            <a:off x="555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0" name="مستطيل مستدير الزوايا 89"/>
          <p:cNvSpPr/>
          <p:nvPr/>
        </p:nvSpPr>
        <p:spPr>
          <a:xfrm>
            <a:off x="18510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1" name="مستطيل مستدير الزوايا 90"/>
          <p:cNvSpPr/>
          <p:nvPr/>
        </p:nvSpPr>
        <p:spPr>
          <a:xfrm>
            <a:off x="2773363" y="20748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2" name="مستطيل مستدير الزوايا 91"/>
          <p:cNvSpPr/>
          <p:nvPr/>
        </p:nvSpPr>
        <p:spPr>
          <a:xfrm>
            <a:off x="36798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3" name="مستطيل مستدير الزوايا 92"/>
          <p:cNvSpPr/>
          <p:nvPr/>
        </p:nvSpPr>
        <p:spPr>
          <a:xfrm>
            <a:off x="9699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4" name="مستطيل مستدير الزوايا 93"/>
          <p:cNvSpPr/>
          <p:nvPr/>
        </p:nvSpPr>
        <p:spPr>
          <a:xfrm>
            <a:off x="555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5" name="مستطيل مستدير الزوايا 94"/>
          <p:cNvSpPr/>
          <p:nvPr/>
        </p:nvSpPr>
        <p:spPr>
          <a:xfrm>
            <a:off x="18510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6" name="مستطيل مستدير الزوايا 95"/>
          <p:cNvSpPr/>
          <p:nvPr/>
        </p:nvSpPr>
        <p:spPr>
          <a:xfrm>
            <a:off x="2773363" y="29860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7" name="مستطيل مستدير الزوايا 96"/>
          <p:cNvSpPr/>
          <p:nvPr/>
        </p:nvSpPr>
        <p:spPr>
          <a:xfrm>
            <a:off x="36798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4" name="مستطيل مستدير الزوايا 143"/>
          <p:cNvSpPr/>
          <p:nvPr/>
        </p:nvSpPr>
        <p:spPr>
          <a:xfrm>
            <a:off x="1981200" y="4368800"/>
            <a:ext cx="1524000" cy="127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45" name="مستطيل مستدير الزوايا 144"/>
          <p:cNvSpPr/>
          <p:nvPr/>
        </p:nvSpPr>
        <p:spPr>
          <a:xfrm>
            <a:off x="2057400" y="44196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64" name="مستطيل مستدير الزوايا 163"/>
          <p:cNvSpPr/>
          <p:nvPr/>
        </p:nvSpPr>
        <p:spPr>
          <a:xfrm rot="3001634">
            <a:off x="2806429" y="428639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65" name="مستطيل مستدير الزوايا 164"/>
          <p:cNvSpPr/>
          <p:nvPr/>
        </p:nvSpPr>
        <p:spPr>
          <a:xfrm rot="3001634">
            <a:off x="2909782" y="4669762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66" name="مستطيل مستدير الزوايا 165"/>
          <p:cNvSpPr/>
          <p:nvPr/>
        </p:nvSpPr>
        <p:spPr>
          <a:xfrm rot="17945126">
            <a:off x="2786624" y="452134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67" name="مستطيل مستدير الزوايا 166"/>
          <p:cNvSpPr/>
          <p:nvPr/>
        </p:nvSpPr>
        <p:spPr>
          <a:xfrm rot="17945126">
            <a:off x="2824674" y="4955601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0" name="مستطيل مستدير الزوايا 29"/>
          <p:cNvSpPr/>
          <p:nvPr/>
        </p:nvSpPr>
        <p:spPr bwMode="auto">
          <a:xfrm>
            <a:off x="2057400" y="215503"/>
            <a:ext cx="530093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مرِّر قلمك على العدد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المنقط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وانطقه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55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5054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591050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3849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3072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2137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5054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591050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3849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3072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2137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3900" y="2136775"/>
            <a:ext cx="598488" cy="6746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صورة 24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9025" y="2133600"/>
            <a:ext cx="606425" cy="684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صورة 25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3825" y="2133600"/>
            <a:ext cx="608013" cy="684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صورة 26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9275" y="2133600"/>
            <a:ext cx="606425" cy="684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27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3450" y="2133600"/>
            <a:ext cx="608013" cy="684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125663"/>
            <a:ext cx="606425" cy="685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1675" y="3040063"/>
            <a:ext cx="608013" cy="685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مستطيل مستدير الزوايا 30"/>
          <p:cNvSpPr/>
          <p:nvPr/>
        </p:nvSpPr>
        <p:spPr>
          <a:xfrm>
            <a:off x="969963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18510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2773363" y="20748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3679825" y="20748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9699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55563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8510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2773363" y="29860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3679825" y="29860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0" name="صورة 39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8413" y="2136775"/>
            <a:ext cx="598487" cy="6746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3" name="صورة 42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3049588"/>
            <a:ext cx="606425" cy="6842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4" name="مستطيل مستدير الزوايا 43"/>
          <p:cNvSpPr/>
          <p:nvPr/>
        </p:nvSpPr>
        <p:spPr bwMode="auto">
          <a:xfrm>
            <a:off x="8274249" y="12954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5" name="مستطيل مستدير الزوايا 44"/>
          <p:cNvSpPr/>
          <p:nvPr/>
        </p:nvSpPr>
        <p:spPr bwMode="auto">
          <a:xfrm>
            <a:off x="7359849" y="13031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6" name="مستطيل مستدير الزوايا 45"/>
          <p:cNvSpPr/>
          <p:nvPr/>
        </p:nvSpPr>
        <p:spPr bwMode="auto">
          <a:xfrm>
            <a:off x="6521649" y="13031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7" name="مستطيل مستدير الزوايا 46"/>
          <p:cNvSpPr/>
          <p:nvPr/>
        </p:nvSpPr>
        <p:spPr bwMode="auto">
          <a:xfrm>
            <a:off x="5607250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8" name="مستطيل مستدير الزوايا 47"/>
          <p:cNvSpPr/>
          <p:nvPr/>
        </p:nvSpPr>
        <p:spPr bwMode="auto">
          <a:xfrm>
            <a:off x="4692850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9" name="مستطيل مستدير الزوايا 48"/>
          <p:cNvSpPr/>
          <p:nvPr/>
        </p:nvSpPr>
        <p:spPr bwMode="auto">
          <a:xfrm>
            <a:off x="2853270" y="12954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0" name="مستطيل مستدير الزوايا 49"/>
          <p:cNvSpPr/>
          <p:nvPr/>
        </p:nvSpPr>
        <p:spPr bwMode="auto">
          <a:xfrm>
            <a:off x="1978749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1" name="مستطيل مستدير الزوايا 50"/>
          <p:cNvSpPr/>
          <p:nvPr/>
        </p:nvSpPr>
        <p:spPr bwMode="auto">
          <a:xfrm>
            <a:off x="1064349" y="13031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2" name="مستطيل مستدير الزوايا 51"/>
          <p:cNvSpPr/>
          <p:nvPr/>
        </p:nvSpPr>
        <p:spPr bwMode="auto">
          <a:xfrm>
            <a:off x="0" y="1303199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8112308" y="38100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4" name="مستطيل مستدير الزوايا 53"/>
          <p:cNvSpPr/>
          <p:nvPr/>
        </p:nvSpPr>
        <p:spPr bwMode="auto">
          <a:xfrm>
            <a:off x="3773679" y="12954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5" name="مستطيل مستدير الزوايا 54"/>
          <p:cNvSpPr/>
          <p:nvPr/>
        </p:nvSpPr>
        <p:spPr bwMode="auto">
          <a:xfrm>
            <a:off x="7239000" y="38100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1" name="مستطيل مستدير الزوايا 60"/>
          <p:cNvSpPr/>
          <p:nvPr/>
        </p:nvSpPr>
        <p:spPr bwMode="auto">
          <a:xfrm>
            <a:off x="6227667" y="38100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62" name="صورة 61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3538" y="2125663"/>
            <a:ext cx="606425" cy="685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3" name="صورة 62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0413" y="2143125"/>
            <a:ext cx="608012" cy="684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4" name="صورة 63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170113"/>
            <a:ext cx="606425" cy="6842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5" name="صورة 64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3041650"/>
            <a:ext cx="606425" cy="6842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6" name="نجمة ذات 8 نقاط 65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73" name="مستطيل مستدير الزوايا 72"/>
          <p:cNvSpPr/>
          <p:nvPr/>
        </p:nvSpPr>
        <p:spPr bwMode="auto">
          <a:xfrm>
            <a:off x="5334000" y="3808706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74" name="صورة 73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9438" y="3040063"/>
            <a:ext cx="606425" cy="685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5" name="مستطيل مستدير الزوايا 74"/>
          <p:cNvSpPr/>
          <p:nvPr/>
        </p:nvSpPr>
        <p:spPr>
          <a:xfrm>
            <a:off x="1981200" y="4368800"/>
            <a:ext cx="1524000" cy="127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2057400" y="44196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 rot="3001634">
            <a:off x="2806429" y="428639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78" name="مستطيل مستدير الزوايا 77"/>
          <p:cNvSpPr/>
          <p:nvPr/>
        </p:nvSpPr>
        <p:spPr>
          <a:xfrm rot="3001634">
            <a:off x="2909782" y="4669762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79" name="مستطيل مستدير الزوايا 78"/>
          <p:cNvSpPr/>
          <p:nvPr/>
        </p:nvSpPr>
        <p:spPr>
          <a:xfrm rot="17945126">
            <a:off x="2786624" y="452134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80" name="مستطيل مستدير الزوايا 79"/>
          <p:cNvSpPr/>
          <p:nvPr/>
        </p:nvSpPr>
        <p:spPr>
          <a:xfrm rot="17945126">
            <a:off x="2824674" y="4955601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457201" y="304800"/>
            <a:ext cx="7772400" cy="85129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لتمثل العدد.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152400"/>
            <a:ext cx="4724400" cy="1714500"/>
            <a:chOff x="2214546" y="285728"/>
            <a:chExt cx="5366449" cy="3311866"/>
          </a:xfrm>
        </p:grpSpPr>
        <p:sp>
          <p:nvSpPr>
            <p:cNvPr id="6" name="Rectangle 19"/>
            <p:cNvSpPr/>
            <p:nvPr/>
          </p:nvSpPr>
          <p:spPr>
            <a:xfrm>
              <a:off x="2358805" y="429856"/>
              <a:ext cx="5070717" cy="2999079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50000">
                  <a:schemeClr val="bg1"/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7415" name="Picture 18" descr="Bdrln026.w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285728"/>
              <a:ext cx="5366449" cy="331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24400" y="381000"/>
            <a:ext cx="403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نشاط منزلي</a:t>
            </a:r>
          </a:p>
        </p:txBody>
      </p:sp>
      <p:pic>
        <p:nvPicPr>
          <p:cNvPr id="9" name="Picture 20" descr="Bdrlc085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800" y="3733800"/>
            <a:ext cx="8229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400" b="1">
                <a:solidFill>
                  <a:srgbClr val="FF9900"/>
                </a:solidFill>
                <a:latin typeface="Calibri" pitchFamily="34" charset="0"/>
              </a:rPr>
              <a:t>أطلب إلى طفلك أن يرسم دوائر، مكونا مجموعات من 13 و 14 و 15 دائرة، ثم اطلب إليه أن يعد الدوائر في كل مجموعة. ثم يكتب عددها.  </a:t>
            </a: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82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43450" y="304800"/>
            <a:ext cx="3943350" cy="1604963"/>
            <a:chOff x="357158" y="3643338"/>
            <a:chExt cx="4000528" cy="4397546"/>
          </a:xfrm>
        </p:grpSpPr>
        <p:sp>
          <p:nvSpPr>
            <p:cNvPr id="3" name="Rounded Rectangular Callout 12"/>
            <p:cNvSpPr/>
            <p:nvPr/>
          </p:nvSpPr>
          <p:spPr>
            <a:xfrm>
              <a:off x="500034" y="3929066"/>
              <a:ext cx="3643338" cy="4111818"/>
            </a:xfrm>
            <a:prstGeom prst="wedgeRoundRectCallout">
              <a:avLst>
                <a:gd name="adj1" fmla="val -36405"/>
                <a:gd name="adj2" fmla="val 37438"/>
                <a:gd name="adj3" fmla="val 16667"/>
              </a:avLst>
            </a:prstGeom>
            <a:gradFill>
              <a:gsLst>
                <a:gs pos="0">
                  <a:srgbClr val="008000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57150">
              <a:solidFill>
                <a:srgbClr val="00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400" b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3087" name="Picture 13" descr="QQQQQQQ.W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3643338"/>
              <a:ext cx="4000528" cy="302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72025" y="685800"/>
            <a:ext cx="3457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6000" b="1">
                <a:solidFill>
                  <a:srgbClr val="FF0000"/>
                </a:solidFill>
                <a:latin typeface="Calibri" pitchFamily="34" charset="0"/>
              </a:rPr>
              <a:t>فكرة الدرس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42875" y="2819400"/>
            <a:ext cx="8429625" cy="3967163"/>
            <a:chOff x="714348" y="571480"/>
            <a:chExt cx="7929618" cy="5857916"/>
          </a:xfrm>
        </p:grpSpPr>
        <p:grpSp>
          <p:nvGrpSpPr>
            <p:cNvPr id="3078" name="Group 4"/>
            <p:cNvGrpSpPr>
              <a:grpSpLocks/>
            </p:cNvGrpSpPr>
            <p:nvPr/>
          </p:nvGrpSpPr>
          <p:grpSpPr bwMode="auto">
            <a:xfrm>
              <a:off x="714348" y="571480"/>
              <a:ext cx="7929618" cy="5857916"/>
              <a:chOff x="928662" y="571480"/>
              <a:chExt cx="7500962" cy="5464974"/>
            </a:xfrm>
          </p:grpSpPr>
          <p:pic>
            <p:nvPicPr>
              <p:cNvPr id="3080" name="Picture 2" descr="00047.WM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8662" y="571480"/>
                <a:ext cx="7500962" cy="5464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ounded Rectangle 3"/>
              <p:cNvSpPr/>
              <p:nvPr/>
            </p:nvSpPr>
            <p:spPr>
              <a:xfrm>
                <a:off x="1536848" y="1285860"/>
                <a:ext cx="6583853" cy="4357718"/>
              </a:xfrm>
              <a:prstGeom prst="roundRect">
                <a:avLst/>
              </a:prstGeom>
              <a:gradFill>
                <a:gsLst>
                  <a:gs pos="0">
                    <a:srgbClr val="85DF53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0"/>
              </a:gradFill>
              <a:ln>
                <a:solidFill>
                  <a:srgbClr val="000099"/>
                </a:solidFill>
              </a:ln>
              <a:effectLst>
                <a:innerShdw blurRad="266700">
                  <a:srgbClr val="0000FF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pic>
          <p:nvPicPr>
            <p:cNvPr id="3079" name="Picture 5" descr="1b5809352ac16e052c710c0eecd654d3.gif"/>
            <p:cNvPicPr>
              <a:picLocks noChangeAspect="1"/>
            </p:cNvPicPr>
            <p:nvPr/>
          </p:nvPicPr>
          <p:blipFill>
            <a:blip r:embed="rId7" cstate="print">
              <a:lum bright="-12000" contrast="36000"/>
            </a:blip>
            <a:srcRect/>
            <a:stretch>
              <a:fillRect/>
            </a:stretch>
          </p:blipFill>
          <p:spPr bwMode="auto">
            <a:xfrm>
              <a:off x="3000364" y="571480"/>
              <a:ext cx="38100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838200" y="3606800"/>
            <a:ext cx="739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أسمي </a:t>
            </a:r>
            <a:r>
              <a:rPr lang="ar-EG" sz="4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الأعداد </a:t>
            </a:r>
            <a:r>
              <a:rPr lang="ar-EG" sz="4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13، 14، 15 وأميزهما، وأعدها، وأكتبها باستعمال أشياء ملموسة، ورسوم توضيحية.</a:t>
            </a:r>
            <a:endParaRPr lang="ar-EG" sz="4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6136396" y="2057400"/>
            <a:ext cx="2684902" cy="76200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ثَلاثَةَ عَشَرَ</a:t>
            </a:r>
            <a:endParaRPr lang="ar-SA" sz="5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 rot="21422747">
            <a:off x="6345492" y="76200"/>
            <a:ext cx="2434971" cy="132873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المفردات</a:t>
            </a:r>
          </a:p>
        </p:txBody>
      </p:sp>
      <p:grpSp>
        <p:nvGrpSpPr>
          <p:cNvPr id="2" name="مجموعة 26"/>
          <p:cNvGrpSpPr>
            <a:grpSpLocks/>
          </p:cNvGrpSpPr>
          <p:nvPr/>
        </p:nvGrpSpPr>
        <p:grpSpPr bwMode="auto">
          <a:xfrm>
            <a:off x="8229600" y="122238"/>
            <a:ext cx="533400" cy="609600"/>
            <a:chOff x="5486400" y="609600"/>
            <a:chExt cx="533400" cy="609600"/>
          </a:xfrm>
        </p:grpSpPr>
        <p:sp>
          <p:nvSpPr>
            <p:cNvPr id="23" name="قوس 22"/>
            <p:cNvSpPr/>
            <p:nvPr/>
          </p:nvSpPr>
          <p:spPr>
            <a:xfrm>
              <a:off x="5562600" y="609600"/>
              <a:ext cx="457200" cy="53340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  <p:sp>
          <p:nvSpPr>
            <p:cNvPr id="24" name="قوس 23"/>
            <p:cNvSpPr/>
            <p:nvPr/>
          </p:nvSpPr>
          <p:spPr>
            <a:xfrm>
              <a:off x="5486400" y="685800"/>
              <a:ext cx="457200" cy="53340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</p:grpSp>
      <p:grpSp>
        <p:nvGrpSpPr>
          <p:cNvPr id="3" name="مجموعة 27"/>
          <p:cNvGrpSpPr>
            <a:grpSpLocks/>
          </p:cNvGrpSpPr>
          <p:nvPr/>
        </p:nvGrpSpPr>
        <p:grpSpPr bwMode="auto">
          <a:xfrm>
            <a:off x="6324600" y="579438"/>
            <a:ext cx="533400" cy="609600"/>
            <a:chOff x="3455185" y="1317469"/>
            <a:chExt cx="533400" cy="609600"/>
          </a:xfrm>
        </p:grpSpPr>
        <p:sp>
          <p:nvSpPr>
            <p:cNvPr id="25" name="قوس 24"/>
            <p:cNvSpPr/>
            <p:nvPr/>
          </p:nvSpPr>
          <p:spPr>
            <a:xfrm rot="11153724">
              <a:off x="3531385" y="1317469"/>
              <a:ext cx="457200" cy="53340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  <p:sp>
          <p:nvSpPr>
            <p:cNvPr id="26" name="قوس 25"/>
            <p:cNvSpPr/>
            <p:nvPr/>
          </p:nvSpPr>
          <p:spPr>
            <a:xfrm rot="11153724">
              <a:off x="3455185" y="1393669"/>
              <a:ext cx="457200" cy="53340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b="1" dirty="0"/>
            </a:p>
          </p:txBody>
        </p:sp>
      </p:grpSp>
      <p:pic>
        <p:nvPicPr>
          <p:cNvPr id="22" name="صورة 21" descr="Forward_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082631" y="1302544"/>
            <a:ext cx="10953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مستطيل ذو زوايا قطرية مخدوشة 36"/>
          <p:cNvSpPr/>
          <p:nvPr/>
        </p:nvSpPr>
        <p:spPr>
          <a:xfrm>
            <a:off x="6154298" y="2971800"/>
            <a:ext cx="2684902" cy="762000"/>
          </a:xfrm>
          <a:prstGeom prst="snip2DiagRect">
            <a:avLst/>
          </a:prstGeom>
          <a:solidFill>
            <a:srgbClr val="99FF33"/>
          </a:solidFill>
          <a:ln w="38100">
            <a:solidFill>
              <a:srgbClr val="002060"/>
            </a:solidFill>
            <a:prstDash val="sysDot"/>
          </a:ln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أَرْبَعَةَ عَشَرَ</a:t>
            </a:r>
            <a:endParaRPr lang="ar-SA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6200" y="1665348"/>
            <a:ext cx="5943600" cy="3204744"/>
          </a:xfrm>
          <a:prstGeom prst="roundRect">
            <a:avLst>
              <a:gd name="adj" fmla="val 8955"/>
            </a:avLst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مستطيل ذو زوايا قطرية مخدوشة 26"/>
          <p:cNvSpPr/>
          <p:nvPr/>
        </p:nvSpPr>
        <p:spPr>
          <a:xfrm>
            <a:off x="6154298" y="3886200"/>
            <a:ext cx="2684902" cy="762000"/>
          </a:xfrm>
          <a:prstGeom prst="snip2DiagRect">
            <a:avLst/>
          </a:prstGeom>
          <a:solidFill>
            <a:srgbClr val="00B0F0"/>
          </a:solidFill>
          <a:ln w="38100">
            <a:solidFill>
              <a:srgbClr val="002060"/>
            </a:solidFill>
            <a:prstDash val="sysDot"/>
          </a:ln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THAGHR 04 036" pitchFamily="2" charset="-78"/>
              </a:rPr>
              <a:t>خَمْسَةَ عَشَرَ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THAGHR 04 036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85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85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88 - baby gigg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مستدير الزوايا 11"/>
          <p:cNvSpPr/>
          <p:nvPr/>
        </p:nvSpPr>
        <p:spPr bwMode="auto">
          <a:xfrm>
            <a:off x="2819400" y="304800"/>
            <a:ext cx="468428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عِد الأِشياء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التالية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 عددها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2" name="نجمة ذات 8 نقاط 21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0" name="مستطيل مستدير الزوايا 69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1" name="مستطيل مستدير الزوايا 70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2" name="مستطيل مستدير الزوايا 71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3" name="مستطيل مستدير الزوايا 72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4" name="مستطيل مستدير الزوايا 73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5" name="مستطيل مستدير الزوايا 74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6" name="مستطيل مستدير الزوايا 75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8" name="مستطيل مستدير الزوايا 77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9" name="مستطيل مستدير الزوايا 78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80" name="صورة 7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67700" y="2163763"/>
            <a:ext cx="725488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1" name="صورة 80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123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2" name="صورة 81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7625" y="21605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3" name="صورة 82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5148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4" name="صورة 83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67250" y="2160588"/>
            <a:ext cx="733425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5" name="صورة 84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08975" y="3032125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6" name="مستطيل مستدير الزوايا 85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7" name="مستطيل مستدير الزوايا 86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8" name="مستطيل مستدير الزوايا 87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9" name="مستطيل مستدير الزوايا 88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90" name="مستطيل مستدير الزوايا 89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91" name="مستطيل مستدير الزوايا 90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92" name="صورة 91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37438" y="3048000"/>
            <a:ext cx="733425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3" name="صورة 92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72238" y="3074988"/>
            <a:ext cx="735012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4" name="صورة 93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26100" y="3074988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5" name="مستطيل مستدير الزوايا 94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96" name="مستطيل مستدير الزوايا 95"/>
          <p:cNvSpPr/>
          <p:nvPr/>
        </p:nvSpPr>
        <p:spPr bwMode="auto">
          <a:xfrm>
            <a:off x="8310571" y="37415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97" name="مستطيل مستدير الزوايا 96"/>
          <p:cNvSpPr/>
          <p:nvPr/>
        </p:nvSpPr>
        <p:spPr bwMode="auto">
          <a:xfrm>
            <a:off x="7246222" y="3741599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99" name="شكل بيضاوي 98"/>
          <p:cNvSpPr/>
          <p:nvPr/>
        </p:nvSpPr>
        <p:spPr>
          <a:xfrm>
            <a:off x="2057400" y="46482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13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pic>
        <p:nvPicPr>
          <p:cNvPr id="100" name="صورة 99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7575" y="30749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1" name="مستطيل مستدير الزوايا 100"/>
          <p:cNvSpPr/>
          <p:nvPr/>
        </p:nvSpPr>
        <p:spPr bwMode="auto">
          <a:xfrm>
            <a:off x="63038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02" name="مستطيل مستدير الزوايا 101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3" name="مستطيل مستدير الزوايا 102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4" name="مستطيل مستدير الزوايا 103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5" name="مستطيل مستدير الزوايا 104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6" name="مستطيل مستدير الزوايا 105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7" name="مستطيل مستدير الزوايا 106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8" name="مستطيل مستدير الزوايا 107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9" name="مستطيل مستدير الزوايا 108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0" name="مستطيل مستدير الزوايا 109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1" name="مستطيل مستدير الزوايا 110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12" name="صورة 111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3800" y="2163763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8" name="مستطيل مستدير الزوايا 11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60" name="صورة 59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194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1" name="صورة 60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2" name="مستطيل مستدير الزوايا 61"/>
          <p:cNvSpPr/>
          <p:nvPr/>
        </p:nvSpPr>
        <p:spPr bwMode="auto">
          <a:xfrm>
            <a:off x="53894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3" name="مستطيل مستدير الزوايا 62"/>
          <p:cNvSpPr/>
          <p:nvPr/>
        </p:nvSpPr>
        <p:spPr bwMode="auto">
          <a:xfrm>
            <a:off x="44750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500"/>
                            </p:stCondLst>
                            <p:childTnLst>
                              <p:par>
                                <p:cTn id="1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0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50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000"/>
                            </p:stCondLst>
                            <p:childTnLst>
                              <p:par>
                                <p:cTn id="2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500"/>
                            </p:stCondLst>
                            <p:childTnLst>
                              <p:par>
                                <p:cTn id="2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 bwMode="auto">
          <a:xfrm>
            <a:off x="457201" y="152400"/>
            <a:ext cx="7772400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مرِّر قلمك على العدد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المنقط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واكتبه واستعمل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لتوضح عددها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" name="نجمة ذات 8 نقاط 4"/>
          <p:cNvSpPr/>
          <p:nvPr/>
        </p:nvSpPr>
        <p:spPr>
          <a:xfrm rot="788280">
            <a:off x="8068417" y="100614"/>
            <a:ext cx="990600" cy="914400"/>
          </a:xfrm>
          <a:prstGeom prst="star8">
            <a:avLst/>
          </a:prstGeom>
          <a:solidFill>
            <a:srgbClr val="FF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6" name="مستطيل مستدير الزوايا 55"/>
          <p:cNvSpPr/>
          <p:nvPr/>
        </p:nvSpPr>
        <p:spPr>
          <a:xfrm>
            <a:off x="2362200" y="5105400"/>
            <a:ext cx="1798320" cy="14986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9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8" name="مستطيل مستدير الزوايا 57"/>
          <p:cNvSpPr/>
          <p:nvPr/>
        </p:nvSpPr>
        <p:spPr>
          <a:xfrm>
            <a:off x="2590800" y="53340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3" name="مستطيل مستدير الزوايا 62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6" name="مستطيل مستدير الزوايا 65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7" name="مستطيل مستدير الزوايا 66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8" name="مستطيل مستدير الزوايا 67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69" name="صورة 6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67700" y="2163763"/>
            <a:ext cx="725488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0" name="صورة 6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123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1" name="صورة 70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7625" y="21605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2" name="صورة 71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5148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3" name="صورة 72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67250" y="2160588"/>
            <a:ext cx="733425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4" name="صورة 73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08975" y="3032125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5" name="مستطيل مستدير الزوايا 74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76" name="مستطيل مستدير الزوايا 75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77" name="مستطيل مستدير الزوايا 76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78" name="مستطيل مستدير الزوايا 77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79" name="مستطيل مستدير الزوايا 78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0" name="مستطيل مستدير الزوايا 79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81" name="صورة 80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37438" y="3048000"/>
            <a:ext cx="733425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2" name="صورة 81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2238" y="3074988"/>
            <a:ext cx="735012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3" name="صورة 82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26100" y="3074988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4" name="مستطيل مستدير الزوايا 83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5" name="مستطيل مستدير الزوايا 84"/>
          <p:cNvSpPr/>
          <p:nvPr/>
        </p:nvSpPr>
        <p:spPr bwMode="auto">
          <a:xfrm>
            <a:off x="8310571" y="37415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6" name="مستطيل مستدير الزوايا 85"/>
          <p:cNvSpPr/>
          <p:nvPr/>
        </p:nvSpPr>
        <p:spPr bwMode="auto">
          <a:xfrm>
            <a:off x="7246222" y="3741599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87" name="صورة 8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7575" y="30749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8" name="مستطيل مستدير الزوايا 87"/>
          <p:cNvSpPr/>
          <p:nvPr/>
        </p:nvSpPr>
        <p:spPr bwMode="auto">
          <a:xfrm>
            <a:off x="63038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89" name="مستطيل مستدير الزوايا 88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0" name="مستطيل مستدير الزوايا 89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1" name="مستطيل مستدير الزوايا 90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2" name="مستطيل مستدير الزوايا 91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3" name="مستطيل مستدير الزوايا 92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4" name="مستطيل مستدير الزوايا 93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5" name="مستطيل مستدير الزوايا 94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6" name="مستطيل مستدير الزوايا 95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7" name="مستطيل مستدير الزوايا 96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8" name="مستطيل مستدير الزوايا 97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99" name="صورة 98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3800" y="2163763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0" name="مستطيل مستدير الزوايا 99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101" name="صورة 100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194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" name="صورة 101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50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3" name="مستطيل مستدير الزوايا 102"/>
          <p:cNvSpPr/>
          <p:nvPr/>
        </p:nvSpPr>
        <p:spPr bwMode="auto">
          <a:xfrm>
            <a:off x="53894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04" name="مستطيل مستدير الزوايا 103"/>
          <p:cNvSpPr/>
          <p:nvPr/>
        </p:nvSpPr>
        <p:spPr bwMode="auto">
          <a:xfrm>
            <a:off x="44750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08" name="مستطيل مستدير الزوايا 107"/>
          <p:cNvSpPr/>
          <p:nvPr/>
        </p:nvSpPr>
        <p:spPr>
          <a:xfrm rot="20962821">
            <a:off x="3124200" y="5320184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09" name="مستطيل مستدير الزوايا 108"/>
          <p:cNvSpPr/>
          <p:nvPr/>
        </p:nvSpPr>
        <p:spPr>
          <a:xfrm rot="4948393">
            <a:off x="3406342" y="5346344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0" name="مستطيل مستدير الزوايا 109"/>
          <p:cNvSpPr/>
          <p:nvPr/>
        </p:nvSpPr>
        <p:spPr>
          <a:xfrm rot="310000">
            <a:off x="3568774" y="5291471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1" name="مستطيل مستدير الزوايا 110"/>
          <p:cNvSpPr/>
          <p:nvPr/>
        </p:nvSpPr>
        <p:spPr>
          <a:xfrm rot="310000">
            <a:off x="3340174" y="5290348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12" name="مستطيل مستدير الزوايا 111"/>
          <p:cNvSpPr/>
          <p:nvPr/>
        </p:nvSpPr>
        <p:spPr>
          <a:xfrm rot="310000">
            <a:off x="3060626" y="5291471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جمة ذات 8 نقاط 56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00B0F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0" name="مستطيل مستدير الزوايا 59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3" name="مستطيل مستدير الزوايا 62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7" name="مستطيل مستدير الزوايا 66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8" name="مستطيل مستدير الزوايا 97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3" name="مستطيل مستدير الزوايا 112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4" name="مستطيل مستدير الزوايا 113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15" name="صورة 114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67700" y="2163763"/>
            <a:ext cx="725488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6" name="صورة 115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6123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7" name="صورة 116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7625" y="21605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9" name="صورة 118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5148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0" name="صورة 119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67250" y="2160588"/>
            <a:ext cx="733425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1" name="صورة 120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3108325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2" name="مستطيل مستدير الزوايا 121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3" name="مستطيل مستدير الزوايا 122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4" name="مستطيل مستدير الزوايا 123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5" name="مستطيل مستدير الزوايا 124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6" name="مستطيل مستدير الزوايا 125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7" name="مستطيل مستدير الزوايا 126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128" name="صورة 127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6475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9" name="صورة 128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7788" y="3124200"/>
            <a:ext cx="735012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0" name="صورة 129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3238" y="3124200"/>
            <a:ext cx="733425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1" name="مستطيل مستدير الزوايا 130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2" name="مستطيل مستدير الزوايا 131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3" name="مستطيل مستدير الزوايا 132"/>
          <p:cNvSpPr/>
          <p:nvPr/>
        </p:nvSpPr>
        <p:spPr bwMode="auto">
          <a:xfrm>
            <a:off x="8105155" y="3741599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4" name="شكل بيضاوي 133"/>
          <p:cNvSpPr/>
          <p:nvPr/>
        </p:nvSpPr>
        <p:spPr>
          <a:xfrm>
            <a:off x="2057400" y="46482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14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pic>
        <p:nvPicPr>
          <p:cNvPr id="135" name="صورة 134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83125" y="3125788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6" name="مستطيل مستدير الزوايا 135"/>
          <p:cNvSpPr/>
          <p:nvPr/>
        </p:nvSpPr>
        <p:spPr bwMode="auto">
          <a:xfrm>
            <a:off x="7162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7" name="مستطيل مستدير الزوايا 136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8" name="مستطيل مستدير الزوايا 137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9" name="مستطيل مستدير الزوايا 138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0" name="مستطيل مستدير الزوايا 139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1" name="مستطيل مستدير الزوايا 140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2" name="مستطيل مستدير الزوايا 141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3" name="مستطيل مستدير الزوايا 142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4" name="مستطيل مستدير الزوايا 143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5" name="مستطيل مستدير الزوايا 144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6" name="مستطيل مستدير الزوايا 145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47" name="صورة 146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3800" y="2163763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8" name="مستطيل مستدير الزوايا 14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155" name="صورة 154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194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6" name="صورة 155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7" name="مستطيل مستدير الزوايا 156"/>
          <p:cNvSpPr/>
          <p:nvPr/>
        </p:nvSpPr>
        <p:spPr bwMode="auto">
          <a:xfrm>
            <a:off x="62484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58" name="مستطيل مستدير الزوايا 157"/>
          <p:cNvSpPr/>
          <p:nvPr/>
        </p:nvSpPr>
        <p:spPr bwMode="auto">
          <a:xfrm>
            <a:off x="53340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159" name="صورة 158" descr="Clipart-Cartoon-Design-04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87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0" name="مستطيل مستدير الزوايا 159"/>
          <p:cNvSpPr/>
          <p:nvPr/>
        </p:nvSpPr>
        <p:spPr bwMode="auto">
          <a:xfrm>
            <a:off x="44750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2819400" y="304800"/>
            <a:ext cx="468428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عِد الأِشياء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التالية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 عددها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98" grpId="0" animBg="1"/>
      <p:bldP spid="113" grpId="0" animBg="1"/>
      <p:bldP spid="114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00B0F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67700" y="2163763"/>
            <a:ext cx="725488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123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7625" y="21605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5148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67250" y="2160588"/>
            <a:ext cx="733425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600" y="3108325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6475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7788" y="3124200"/>
            <a:ext cx="735012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3238" y="3124200"/>
            <a:ext cx="733425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 bwMode="auto">
          <a:xfrm>
            <a:off x="8105155" y="3741599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6" name="صورة 35" descr="Clipart-Cartoon-Design-04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83125" y="3125788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7" name="مستطيل مستدير الزوايا 36"/>
          <p:cNvSpPr/>
          <p:nvPr/>
        </p:nvSpPr>
        <p:spPr bwMode="auto">
          <a:xfrm>
            <a:off x="7162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8" name="صورة 47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33800" y="2163763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9" name="مستطيل مستدير الزوايا 48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194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56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50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8" name="مستطيل مستدير الزوايا 57"/>
          <p:cNvSpPr/>
          <p:nvPr/>
        </p:nvSpPr>
        <p:spPr bwMode="auto">
          <a:xfrm>
            <a:off x="62484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9" name="مستطيل مستدير الزوايا 58"/>
          <p:cNvSpPr/>
          <p:nvPr/>
        </p:nvSpPr>
        <p:spPr bwMode="auto">
          <a:xfrm>
            <a:off x="53340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60" name="صورة 59" descr="Clipart-Cartoon-Design-04 cop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87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1" name="مستطيل مستدير الزوايا 60"/>
          <p:cNvSpPr/>
          <p:nvPr/>
        </p:nvSpPr>
        <p:spPr bwMode="auto">
          <a:xfrm>
            <a:off x="4475067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2133600" y="4800600"/>
            <a:ext cx="1752600" cy="1422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2286000" y="49530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7" name="مستطيل مستدير الزوايا 66"/>
          <p:cNvSpPr/>
          <p:nvPr/>
        </p:nvSpPr>
        <p:spPr>
          <a:xfrm rot="3001634">
            <a:off x="3044715" y="481979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8" name="مستطيل مستدير الزوايا 67"/>
          <p:cNvSpPr/>
          <p:nvPr/>
        </p:nvSpPr>
        <p:spPr>
          <a:xfrm rot="3001634">
            <a:off x="3148068" y="5203162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9" name="مستطيل مستدير الزوايا 68"/>
          <p:cNvSpPr/>
          <p:nvPr/>
        </p:nvSpPr>
        <p:spPr>
          <a:xfrm rot="17945126">
            <a:off x="3024910" y="505474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70" name="مستطيل مستدير الزوايا 69"/>
          <p:cNvSpPr/>
          <p:nvPr/>
        </p:nvSpPr>
        <p:spPr>
          <a:xfrm rot="17945126">
            <a:off x="3062960" y="5489001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63" name="مستطيل مستدير الزوايا 62"/>
          <p:cNvSpPr/>
          <p:nvPr/>
        </p:nvSpPr>
        <p:spPr bwMode="auto">
          <a:xfrm>
            <a:off x="457201" y="152400"/>
            <a:ext cx="7772400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مرِّر قلمك على العدد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المنقط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واكتبه واستعمل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لتوضح عددها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67700" y="2163763"/>
            <a:ext cx="725488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123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7625" y="21605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148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7250" y="2160588"/>
            <a:ext cx="733425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6588" y="3108325"/>
            <a:ext cx="735012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6475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 bwMode="auto">
          <a:xfrm>
            <a:off x="0" y="1324511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3125" y="3125788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مستطيل مستدير الزوايا 35"/>
          <p:cNvSpPr/>
          <p:nvPr/>
        </p:nvSpPr>
        <p:spPr bwMode="auto">
          <a:xfrm>
            <a:off x="80979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2163763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8" name="مستطيل مستدير الزوايا 4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5" name="صورة 54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71835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62691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9" name="صورة 5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87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0" name="مستطيل مستدير الزوايا 59"/>
          <p:cNvSpPr/>
          <p:nvPr/>
        </p:nvSpPr>
        <p:spPr bwMode="auto">
          <a:xfrm>
            <a:off x="54102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63" name="صورة 62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098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4" name="مستطيل مستدير الزوايا 63"/>
          <p:cNvSpPr/>
          <p:nvPr/>
        </p:nvSpPr>
        <p:spPr bwMode="auto">
          <a:xfrm>
            <a:off x="4495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8" name="شكل بيضاوي 67"/>
          <p:cNvSpPr/>
          <p:nvPr/>
        </p:nvSpPr>
        <p:spPr>
          <a:xfrm>
            <a:off x="2209800" y="49530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15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مستطيل مستدير الزوايا 60"/>
          <p:cNvSpPr/>
          <p:nvPr/>
        </p:nvSpPr>
        <p:spPr bwMode="auto">
          <a:xfrm>
            <a:off x="2819400" y="304800"/>
            <a:ext cx="468428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عِد الأِشياء 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التالية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وانطق عددها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r_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500"/>
                            </p:stCondLst>
                            <p:childTnLst>
                              <p:par>
                                <p:cTn id="2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8 نقاط 4"/>
          <p:cNvSpPr/>
          <p:nvPr/>
        </p:nvSpPr>
        <p:spPr>
          <a:xfrm rot="788280">
            <a:off x="8062443" y="127986"/>
            <a:ext cx="990600" cy="914400"/>
          </a:xfrm>
          <a:prstGeom prst="star8">
            <a:avLst/>
          </a:prstGeom>
          <a:solidFill>
            <a:srgbClr val="FF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54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91050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3849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072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2137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54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591050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3849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3072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2137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67700" y="2163763"/>
            <a:ext cx="725488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صورة 17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123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7625" y="2160588"/>
            <a:ext cx="735013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1488" y="2160588"/>
            <a:ext cx="735012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7250" y="2160588"/>
            <a:ext cx="733425" cy="7350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6588" y="3108325"/>
            <a:ext cx="735012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مستطيل مستدير الزوايا 22"/>
          <p:cNvSpPr/>
          <p:nvPr/>
        </p:nvSpPr>
        <p:spPr bwMode="auto">
          <a:xfrm>
            <a:off x="8274249" y="1371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73598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6521649" y="1379399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 bwMode="auto">
          <a:xfrm>
            <a:off x="56072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4692850" y="1379399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مستدير الزوايا 27"/>
          <p:cNvSpPr/>
          <p:nvPr/>
        </p:nvSpPr>
        <p:spPr bwMode="auto">
          <a:xfrm>
            <a:off x="28956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9" name="صورة 2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6475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3124200"/>
            <a:ext cx="735013" cy="7350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2" name="مستطيل مستدير الزوايا 31"/>
          <p:cNvSpPr/>
          <p:nvPr/>
        </p:nvSpPr>
        <p:spPr bwMode="auto">
          <a:xfrm>
            <a:off x="1905000" y="1363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1066800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 bwMode="auto">
          <a:xfrm>
            <a:off x="0" y="1324511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3125" y="3125788"/>
            <a:ext cx="735013" cy="7334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مستطيل مستدير الزوايا 35"/>
          <p:cNvSpPr/>
          <p:nvPr/>
        </p:nvSpPr>
        <p:spPr bwMode="auto">
          <a:xfrm>
            <a:off x="80979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11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99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563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8510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773363" y="2151063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9825" y="2151063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699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563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99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18510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2773363" y="3062288"/>
            <a:ext cx="852487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3679825" y="3062288"/>
            <a:ext cx="854075" cy="8318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2163763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8" name="مستطيل مستدير الزوايا 47"/>
          <p:cNvSpPr/>
          <p:nvPr/>
        </p:nvSpPr>
        <p:spPr bwMode="auto">
          <a:xfrm>
            <a:off x="3773679" y="1371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5" name="صورة 54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" name="صورة 55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مستطيل مستدير الزوايا 56"/>
          <p:cNvSpPr/>
          <p:nvPr/>
        </p:nvSpPr>
        <p:spPr bwMode="auto">
          <a:xfrm>
            <a:off x="71835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12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8" name="مستطيل مستدير الزوايا 57"/>
          <p:cNvSpPr/>
          <p:nvPr/>
        </p:nvSpPr>
        <p:spPr bwMode="auto">
          <a:xfrm>
            <a:off x="6269133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13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59" name="صورة 58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8700" y="21717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0" name="مستطيل مستدير الزوايا 59"/>
          <p:cNvSpPr/>
          <p:nvPr/>
        </p:nvSpPr>
        <p:spPr bwMode="auto">
          <a:xfrm>
            <a:off x="54102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14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2133600" y="4800600"/>
            <a:ext cx="1752600" cy="1422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2" name="مستطيل مستدير الزوايا 61"/>
          <p:cNvSpPr/>
          <p:nvPr/>
        </p:nvSpPr>
        <p:spPr>
          <a:xfrm>
            <a:off x="2286000" y="49530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pic>
        <p:nvPicPr>
          <p:cNvPr id="67" name="صورة 66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09800"/>
            <a:ext cx="723900" cy="723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8" name="مستطيل مستدير الزوايا 67"/>
          <p:cNvSpPr/>
          <p:nvPr/>
        </p:nvSpPr>
        <p:spPr bwMode="auto">
          <a:xfrm>
            <a:off x="4495800" y="3733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15</a:t>
            </a:r>
            <a:endParaRPr lang="ar-SA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69" name="سهم دائري 68"/>
          <p:cNvSpPr/>
          <p:nvPr/>
        </p:nvSpPr>
        <p:spPr>
          <a:xfrm rot="4325348">
            <a:off x="3018845" y="5198995"/>
            <a:ext cx="690550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70" name="سهم دائري 69"/>
          <p:cNvSpPr/>
          <p:nvPr/>
        </p:nvSpPr>
        <p:spPr>
          <a:xfrm rot="13061166">
            <a:off x="3032884" y="5200990"/>
            <a:ext cx="661747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71" name="سهم دائري 70"/>
          <p:cNvSpPr/>
          <p:nvPr/>
        </p:nvSpPr>
        <p:spPr>
          <a:xfrm rot="17492803">
            <a:off x="3033006" y="5174328"/>
            <a:ext cx="690550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63" name="مستطيل مستدير الزوايا 62"/>
          <p:cNvSpPr/>
          <p:nvPr/>
        </p:nvSpPr>
        <p:spPr bwMode="auto">
          <a:xfrm>
            <a:off x="457201" y="152400"/>
            <a:ext cx="7772400" cy="160043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مرِّر قلمك على العدد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المنقط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 واكتبه واستعمل ورقة </a:t>
            </a:r>
            <a:r>
              <a:rPr lang="ar-EG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العمل </a:t>
            </a:r>
            <a:r>
              <a:rPr lang="ar-EG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(2) وقطع العد لتوضح عددها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_Life_Bl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432</Words>
  <Application>Microsoft Office PowerPoint</Application>
  <PresentationFormat>عرض على الشاشة (3:4)‏</PresentationFormat>
  <Paragraphs>260</Paragraphs>
  <Slides>18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1ب ف 1</dc:title>
  <dc:subject>الأعدا 13 و14 و15</dc:subject>
  <dc:creator>أ/ بندر الحازمي</dc:creator>
  <cp:keywords>حقيبة إنجاز المعلم والمعلمة</cp:keywords>
  <cp:lastModifiedBy>toshiba</cp:lastModifiedBy>
  <cp:revision>439</cp:revision>
  <dcterms:created xsi:type="dcterms:W3CDTF">2009-07-10T10:51:31Z</dcterms:created>
  <dcterms:modified xsi:type="dcterms:W3CDTF">2014-07-03T12:21:21Z</dcterms:modified>
</cp:coreProperties>
</file>