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47" r:id="rId2"/>
    <p:sldId id="326" r:id="rId3"/>
    <p:sldId id="359" r:id="rId4"/>
    <p:sldId id="327" r:id="rId5"/>
    <p:sldId id="361" r:id="rId6"/>
    <p:sldId id="360" r:id="rId7"/>
    <p:sldId id="362" r:id="rId8"/>
    <p:sldId id="328" r:id="rId9"/>
    <p:sldId id="365" r:id="rId10"/>
    <p:sldId id="364" r:id="rId11"/>
    <p:sldId id="366" r:id="rId12"/>
    <p:sldId id="351" r:id="rId13"/>
    <p:sldId id="363" r:id="rId14"/>
    <p:sldId id="33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453" autoAdjust="0"/>
  </p:normalViewPr>
  <p:slideViewPr>
    <p:cSldViewPr>
      <p:cViewPr varScale="1">
        <p:scale>
          <a:sx n="50" d="100"/>
          <a:sy n="50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4563-D392-4F7B-B759-B6C589C769B3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2521-CA9F-4DB1-9E81-8D903BAD7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14D0-9371-43E5-9020-0E4BD6D598C6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000E2-8672-4395-9517-5169F7D9C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20E7B-3D02-46D2-BB59-B7F3A99498B0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4D22-8832-42D6-8B76-EDBB91424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62E2-1941-4977-8DF6-124BABDF31A0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1E44-675D-470F-AA35-BE4AAC12C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52D4-44FE-475C-B351-B30B031CA159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1DE4-6343-4DE9-BE2C-53BBE7A95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9456-89C7-4214-9A38-B58BF8CDFDDD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1907-D7B6-4874-AB46-498EFE16C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8D3D-526C-4256-9EA7-94FA056149B0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DD9CF-E0BF-4063-A975-AE91E6136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422F-458A-4867-AF94-50B4E491E4CC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6A3E-FEC8-407A-99D1-BC8BC205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3F0B-BC88-4AE3-A155-ABB72229DE03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84D1-8F39-4375-864A-AC3293DDB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21DF-6170-473C-BED3-FA3601E80815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7C61-723F-48F8-A762-2715E3224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5786-55B4-4E15-B9BA-7E7E71AD2052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CBEF-1BB7-4BCB-AF73-1EF709F27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53E0F-8E1D-462E-B7D2-24C8F94F63A1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7F58A8-33F7-4549-AB92-C283F26CA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audio" Target="../media/audio1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otaci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850" y="233363"/>
            <a:ext cx="74850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5825" y="981075"/>
            <a:ext cx="3522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6000" b="1">
                <a:solidFill>
                  <a:srgbClr val="C00000"/>
                </a:solidFill>
                <a:latin typeface="Calibri" pitchFamily="34" charset="0"/>
              </a:rPr>
              <a:t>الفصل 1</a:t>
            </a:r>
            <a:endParaRPr lang="en-US" sz="60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3" name="Picture 12" descr="BCKQN006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4005263"/>
            <a:ext cx="69850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00188" y="4751388"/>
            <a:ext cx="66246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6600" b="1">
                <a:solidFill>
                  <a:srgbClr val="7030A0"/>
                </a:solidFill>
                <a:latin typeface="Calibri" pitchFamily="34" charset="0"/>
              </a:rPr>
              <a:t>المقارنة والتصنيف</a:t>
            </a:r>
            <a:endParaRPr lang="en-US" sz="660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Bldcit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76 - arcade game score poi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76 - arcade game score poi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MC035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908050"/>
            <a:ext cx="80645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981075"/>
            <a:ext cx="77057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 smtClean="0">
                <a:solidFill>
                  <a:srgbClr val="008000"/>
                </a:solidFill>
                <a:latin typeface="Calibri" pitchFamily="34" charset="0"/>
              </a:rPr>
              <a:t>صنفها بحسب </a:t>
            </a:r>
            <a:r>
              <a:rPr lang="ar-EG" sz="4400" b="1" dirty="0">
                <a:solidFill>
                  <a:srgbClr val="008000"/>
                </a:solidFill>
                <a:latin typeface="Calibri" pitchFamily="34" charset="0"/>
              </a:rPr>
              <a:t>لونها، ثم </a:t>
            </a:r>
            <a:r>
              <a:rPr lang="ar-EG" sz="4400" b="1" dirty="0" smtClean="0">
                <a:solidFill>
                  <a:srgbClr val="008000"/>
                </a:solidFill>
                <a:latin typeface="Calibri" pitchFamily="34" charset="0"/>
              </a:rPr>
              <a:t>يصل </a:t>
            </a:r>
            <a:r>
              <a:rPr lang="ar-EG" sz="4400" b="1" dirty="0">
                <a:solidFill>
                  <a:srgbClr val="008000"/>
                </a:solidFill>
                <a:latin typeface="Calibri" pitchFamily="34" charset="0"/>
              </a:rPr>
              <a:t>بخط الأشياء الخضراء بالسلة الخضراء والأشياء البرتقالية بالسلة </a:t>
            </a:r>
            <a:r>
              <a:rPr lang="ar-EG" sz="4400" b="1" dirty="0" smtClean="0">
                <a:solidFill>
                  <a:srgbClr val="008000"/>
                </a:solidFill>
                <a:latin typeface="Calibri" pitchFamily="34" charset="0"/>
              </a:rPr>
              <a:t>البرتقالية، </a:t>
            </a:r>
            <a:r>
              <a:rPr lang="ar-EG" sz="4400" b="1" dirty="0">
                <a:solidFill>
                  <a:srgbClr val="008000"/>
                </a:solidFill>
                <a:latin typeface="Calibri" pitchFamily="34" charset="0"/>
              </a:rPr>
              <a:t>يمثل الطلاب المسألة مستعملين أشياء </a:t>
            </a:r>
            <a:r>
              <a:rPr lang="ar-EG" sz="4400" b="1" dirty="0" err="1">
                <a:solidFill>
                  <a:srgbClr val="008000"/>
                </a:solidFill>
                <a:latin typeface="Calibri" pitchFamily="34" charset="0"/>
              </a:rPr>
              <a:t>حقيقية.</a:t>
            </a:r>
            <a:endParaRPr lang="ar-EG" sz="4400" b="1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dir="in"/>
    <p:sndAc>
      <p:stSnd>
        <p:snd r:embed="rId2" name="0072 - arcade game po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MC035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908050"/>
            <a:ext cx="80645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981075"/>
            <a:ext cx="77057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 smtClean="0">
                <a:solidFill>
                  <a:srgbClr val="008000"/>
                </a:solidFill>
                <a:latin typeface="Calibri" pitchFamily="34" charset="0"/>
              </a:rPr>
              <a:t>يتعرف الطالب على </a:t>
            </a:r>
            <a:r>
              <a:rPr lang="ar-EG" sz="4400" b="1" dirty="0">
                <a:solidFill>
                  <a:srgbClr val="008000"/>
                </a:solidFill>
                <a:latin typeface="Calibri" pitchFamily="34" charset="0"/>
              </a:rPr>
              <a:t>الأشياء في الجهة اليمنى، </a:t>
            </a:r>
            <a:r>
              <a:rPr lang="ar-EG" sz="4400" b="1" dirty="0" smtClean="0">
                <a:solidFill>
                  <a:srgbClr val="008000"/>
                </a:solidFill>
                <a:latin typeface="Calibri" pitchFamily="34" charset="0"/>
              </a:rPr>
              <a:t>ويصنفها </a:t>
            </a:r>
            <a:r>
              <a:rPr lang="ar-EG" sz="4400" b="1" dirty="0">
                <a:solidFill>
                  <a:srgbClr val="008000"/>
                </a:solidFill>
                <a:latin typeface="Calibri" pitchFamily="34" charset="0"/>
              </a:rPr>
              <a:t>بحسب لونها، ثم </a:t>
            </a:r>
            <a:r>
              <a:rPr lang="ar-EG" sz="4400" b="1" dirty="0" smtClean="0">
                <a:solidFill>
                  <a:srgbClr val="008000"/>
                </a:solidFill>
                <a:latin typeface="Calibri" pitchFamily="34" charset="0"/>
              </a:rPr>
              <a:t>يصل </a:t>
            </a:r>
            <a:r>
              <a:rPr lang="ar-EG" sz="4400" b="1" dirty="0">
                <a:solidFill>
                  <a:srgbClr val="008000"/>
                </a:solidFill>
                <a:latin typeface="Calibri" pitchFamily="34" charset="0"/>
              </a:rPr>
              <a:t>بخط الأشياء الخضراء بالسلة الخضراء والأشياء البرتقالية بالسلة </a:t>
            </a:r>
            <a:r>
              <a:rPr lang="ar-EG" sz="4400" b="1" dirty="0" smtClean="0">
                <a:solidFill>
                  <a:srgbClr val="008000"/>
                </a:solidFill>
                <a:latin typeface="Calibri" pitchFamily="34" charset="0"/>
              </a:rPr>
              <a:t>البرتقالية، </a:t>
            </a:r>
            <a:r>
              <a:rPr lang="ar-EG" sz="4400" b="1" dirty="0">
                <a:solidFill>
                  <a:srgbClr val="008000"/>
                </a:solidFill>
                <a:latin typeface="Calibri" pitchFamily="34" charset="0"/>
              </a:rPr>
              <a:t>يمثل الطلاب المسألة مستعملين أشياء </a:t>
            </a:r>
            <a:r>
              <a:rPr lang="ar-EG" sz="4400" b="1" dirty="0" err="1">
                <a:solidFill>
                  <a:srgbClr val="008000"/>
                </a:solidFill>
                <a:latin typeface="Calibri" pitchFamily="34" charset="0"/>
              </a:rPr>
              <a:t>حقيقية.</a:t>
            </a:r>
            <a:endParaRPr lang="ar-EG" sz="4400" b="1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dir="in"/>
    <p:sndAc>
      <p:stSnd>
        <p:snd r:embed="rId2" name="0072 - arcade game po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38164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3097" y="476672"/>
            <a:ext cx="185737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 flipH="1">
            <a:off x="3275856" y="1124372"/>
            <a:ext cx="4247804" cy="1080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27"/>
          <p:cNvCxnSpPr/>
          <p:nvPr/>
        </p:nvCxnSpPr>
        <p:spPr>
          <a:xfrm flipH="1" flipV="1">
            <a:off x="3419872" y="2492896"/>
            <a:ext cx="410445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27"/>
          <p:cNvCxnSpPr/>
          <p:nvPr/>
        </p:nvCxnSpPr>
        <p:spPr>
          <a:xfrm flipH="1" flipV="1">
            <a:off x="3203848" y="2996952"/>
            <a:ext cx="4176464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  <p:sndAc>
      <p:stSnd>
        <p:snd r:embed="rId2" name="SOUND56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38164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3097" y="476672"/>
            <a:ext cx="185737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 flipH="1">
            <a:off x="3491880" y="2060848"/>
            <a:ext cx="3816424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27"/>
          <p:cNvCxnSpPr/>
          <p:nvPr/>
        </p:nvCxnSpPr>
        <p:spPr>
          <a:xfrm flipH="1" flipV="1">
            <a:off x="3635896" y="4869160"/>
            <a:ext cx="41044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27"/>
          <p:cNvCxnSpPr/>
          <p:nvPr/>
        </p:nvCxnSpPr>
        <p:spPr>
          <a:xfrm flipH="1">
            <a:off x="3419872" y="2708920"/>
            <a:ext cx="410445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27"/>
          <p:cNvCxnSpPr/>
          <p:nvPr/>
        </p:nvCxnSpPr>
        <p:spPr>
          <a:xfrm flipH="1">
            <a:off x="3563888" y="3501008"/>
            <a:ext cx="403178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  <p:sndAc>
      <p:stSnd>
        <p:snd r:embed="rId2" name="SOUND56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KMC007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913"/>
            <a:ext cx="41036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19700" y="836613"/>
            <a:ext cx="23574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EG" sz="4400" b="1">
                <a:solidFill>
                  <a:srgbClr val="0000CC"/>
                </a:solidFill>
                <a:latin typeface="Calibri" pitchFamily="34" charset="0"/>
              </a:rPr>
              <a:t>نشاط منزلي</a:t>
            </a:r>
            <a:endParaRPr lang="en-US" sz="440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9" name="Picture 8" descr="BCKLC238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8400" y="2924175"/>
            <a:ext cx="68595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3350" y="3500438"/>
            <a:ext cx="62420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>
                <a:solidFill>
                  <a:srgbClr val="FFFF00"/>
                </a:solidFill>
                <a:latin typeface="Calibri" pitchFamily="34" charset="0"/>
              </a:rPr>
              <a:t>أطلب إلى طفلك أن يحضر أشياء من المنزل متنوعة الألوان، ويصنفها وفق اللون.</a:t>
            </a:r>
            <a:endParaRPr lang="en-US" sz="40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Windows XP Hardware Ins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71 - arcade game miss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71 - arcade game miss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2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2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ault 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989138"/>
            <a:ext cx="817245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efault 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938" y="2420938"/>
            <a:ext cx="78390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aST (Cobalt) CD-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2884488"/>
            <a:ext cx="17589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65375" y="2836863"/>
            <a:ext cx="5159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6000" b="1">
                <a:solidFill>
                  <a:srgbClr val="000099"/>
                </a:solidFill>
                <a:latin typeface="Calibri" pitchFamily="34" charset="0"/>
              </a:rPr>
              <a:t>2- أحل المسألة</a:t>
            </a:r>
          </a:p>
          <a:p>
            <a:pPr algn="ctr" rtl="1"/>
            <a:r>
              <a:rPr lang="ar-EG" sz="6000" b="1">
                <a:solidFill>
                  <a:srgbClr val="000099"/>
                </a:solidFill>
                <a:latin typeface="Calibri" pitchFamily="34" charset="0"/>
              </a:rPr>
              <a:t>أمثلها    </a:t>
            </a:r>
          </a:p>
        </p:txBody>
      </p:sp>
    </p:spTree>
  </p:cSld>
  <p:clrMapOvr>
    <a:masterClrMapping/>
  </p:clrMapOvr>
  <p:transition>
    <p:comb dir="vert"/>
    <p:sndAc>
      <p:stSnd>
        <p:snd r:embed="rId2" name="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ault 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81724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efault 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92695"/>
            <a:ext cx="6012160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aST (Cobalt) CD-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2884488"/>
            <a:ext cx="17589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849" y="4430722"/>
            <a:ext cx="59514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EG" sz="4400" b="1" dirty="0" smtClean="0">
                <a:solidFill>
                  <a:srgbClr val="000099"/>
                </a:solidFill>
                <a:latin typeface="Calibri" pitchFamily="34" charset="0"/>
              </a:rPr>
              <a:t>أمثل المسألة لتصنيف مجموعة من الأشياء وفق خاصية معينة</a:t>
            </a:r>
            <a:endParaRPr lang="ar-EG" sz="4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61097" y="946393"/>
            <a:ext cx="5159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000099"/>
                </a:solidFill>
                <a:latin typeface="Calibri" pitchFamily="34" charset="0"/>
              </a:rPr>
              <a:t>فكرة الدرس</a:t>
            </a:r>
            <a:endParaRPr lang="ar-EG" sz="6000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mb dir="vert"/>
    <p:sndAc>
      <p:stSnd>
        <p:snd r:embed="rId2" name="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R028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060575"/>
            <a:ext cx="81359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55650" y="3033534"/>
            <a:ext cx="73961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400" b="1" dirty="0" smtClean="0">
                <a:solidFill>
                  <a:srgbClr val="FFFF00"/>
                </a:solidFill>
                <a:latin typeface="Calibri" pitchFamily="34" charset="0"/>
              </a:rPr>
              <a:t>يبحث الطالب عن 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الأشكال المتماثلة </a:t>
            </a:r>
            <a:r>
              <a:rPr lang="ar-SA" sz="4400" b="1" dirty="0">
                <a:solidFill>
                  <a:srgbClr val="FFFF00"/>
                </a:solidFill>
                <a:latin typeface="Calibri" pitchFamily="34" charset="0"/>
              </a:rPr>
              <a:t>ف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ي الجهة اليمنى </a:t>
            </a:r>
            <a:r>
              <a:rPr lang="ar-EG" sz="4400" b="1" dirty="0" smtClean="0">
                <a:solidFill>
                  <a:srgbClr val="FFFF00"/>
                </a:solidFill>
                <a:latin typeface="Calibri" pitchFamily="34" charset="0"/>
              </a:rPr>
              <a:t>ويصلها 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بخط </a:t>
            </a:r>
            <a:r>
              <a:rPr lang="ar-EG" sz="4400" b="1" dirty="0" smtClean="0">
                <a:solidFill>
                  <a:srgbClr val="FFFF00"/>
                </a:solidFill>
                <a:latin typeface="Calibri" pitchFamily="34" charset="0"/>
              </a:rPr>
              <a:t>باللوحة </a:t>
            </a:r>
            <a:r>
              <a:rPr lang="ar-EG" sz="4400" b="1" dirty="0" err="1" smtClean="0">
                <a:solidFill>
                  <a:srgbClr val="FFFF00"/>
                </a:solidFill>
                <a:latin typeface="Calibri" pitchFamily="34" charset="0"/>
              </a:rPr>
              <a:t>العليا،</a:t>
            </a:r>
            <a:r>
              <a:rPr lang="ar-EG" sz="4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en-US" sz="4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u"/>
    <p:sndAc>
      <p:stSnd>
        <p:snd r:embed="rId2" name="SOUND4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0040"/>
            <a:ext cx="453650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5580" y="332656"/>
            <a:ext cx="18669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14"/>
          <p:cNvCxnSpPr/>
          <p:nvPr/>
        </p:nvCxnSpPr>
        <p:spPr>
          <a:xfrm flipH="1">
            <a:off x="4211960" y="980926"/>
            <a:ext cx="3384724" cy="3598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14"/>
          <p:cNvCxnSpPr/>
          <p:nvPr/>
        </p:nvCxnSpPr>
        <p:spPr>
          <a:xfrm flipH="1" flipV="1">
            <a:off x="4283968" y="1628800"/>
            <a:ext cx="3096692" cy="10083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14"/>
          <p:cNvCxnSpPr/>
          <p:nvPr/>
        </p:nvCxnSpPr>
        <p:spPr>
          <a:xfrm flipH="1" flipV="1">
            <a:off x="4355976" y="2348880"/>
            <a:ext cx="3096692" cy="11523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4"/>
          <p:cNvCxnSpPr/>
          <p:nvPr/>
        </p:nvCxnSpPr>
        <p:spPr>
          <a:xfrm flipH="1" flipV="1">
            <a:off x="4355976" y="2636912"/>
            <a:ext cx="3240708" cy="2664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R028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060575"/>
            <a:ext cx="81359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55650" y="3033534"/>
            <a:ext cx="73961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400" b="1" dirty="0" smtClean="0">
                <a:solidFill>
                  <a:srgbClr val="FFFF00"/>
                </a:solidFill>
                <a:latin typeface="Calibri" pitchFamily="34" charset="0"/>
              </a:rPr>
              <a:t>ويبحث الطالب عن الأشياء 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المختلفة </a:t>
            </a:r>
            <a:r>
              <a:rPr lang="ar-EG" sz="4400" b="1" dirty="0" smtClean="0">
                <a:solidFill>
                  <a:srgbClr val="FFFF00"/>
                </a:solidFill>
                <a:latin typeface="Calibri" pitchFamily="34" charset="0"/>
              </a:rPr>
              <a:t>ويصلها 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بخط باللوحة </a:t>
            </a:r>
            <a:r>
              <a:rPr lang="ar-EG" sz="4400" b="1" dirty="0" smtClean="0">
                <a:solidFill>
                  <a:srgbClr val="FFFF00"/>
                </a:solidFill>
                <a:latin typeface="Calibri" pitchFamily="34" charset="0"/>
              </a:rPr>
              <a:t>السفلى، ويتحدث 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موضحاً كيف تصنف هذه الأشياء.</a:t>
            </a:r>
            <a:endParaRPr lang="en-US" sz="4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u"/>
    <p:sndAc>
      <p:stSnd>
        <p:snd r:embed="rId2" name="SOUND4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0040"/>
            <a:ext cx="453650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5580" y="332656"/>
            <a:ext cx="18669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14"/>
          <p:cNvCxnSpPr/>
          <p:nvPr/>
        </p:nvCxnSpPr>
        <p:spPr>
          <a:xfrm flipH="1">
            <a:off x="4211960" y="1916832"/>
            <a:ext cx="3240360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4"/>
          <p:cNvCxnSpPr/>
          <p:nvPr/>
        </p:nvCxnSpPr>
        <p:spPr>
          <a:xfrm flipH="1">
            <a:off x="4283968" y="4365104"/>
            <a:ext cx="345638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11960" y="4869160"/>
            <a:ext cx="3375992" cy="1192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MC035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04864"/>
            <a:ext cx="8064500" cy="136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8723" y="2227511"/>
            <a:ext cx="7705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 smtClean="0">
                <a:solidFill>
                  <a:srgbClr val="008000"/>
                </a:solidFill>
                <a:latin typeface="Calibri" pitchFamily="34" charset="0"/>
              </a:rPr>
              <a:t>تعرَّف على </a:t>
            </a:r>
            <a:r>
              <a:rPr lang="ar-EG" sz="4400" b="1" dirty="0">
                <a:solidFill>
                  <a:srgbClr val="008000"/>
                </a:solidFill>
                <a:latin typeface="Calibri" pitchFamily="34" charset="0"/>
              </a:rPr>
              <a:t>الأشياء في الجهة </a:t>
            </a:r>
            <a:r>
              <a:rPr lang="ar-EG" sz="4400" b="1" dirty="0" smtClean="0">
                <a:solidFill>
                  <a:srgbClr val="008000"/>
                </a:solidFill>
                <a:latin typeface="Calibri" pitchFamily="34" charset="0"/>
              </a:rPr>
              <a:t>اليمنى</a:t>
            </a:r>
            <a:endParaRPr lang="ar-EG" sz="4400" b="1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dir="in"/>
    <p:sndAc>
      <p:stSnd>
        <p:snd r:embed="rId2" name="0072 - arcade game po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8164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185737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127</Words>
  <Application>Microsoft Office PowerPoint</Application>
  <PresentationFormat>عرض على الشاشة (3:4)‏</PresentationFormat>
  <Paragraphs>13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1ب - الفصل الأول</dc:title>
  <dc:subject>2- أحل المسالة</dc:subject>
  <dc:creator>أ/بندر الحازمي</dc:creator>
  <cp:keywords>حقيبة إنجاز المعلم والمعلمة</cp:keywords>
  <cp:lastModifiedBy>Dell</cp:lastModifiedBy>
  <cp:revision>87</cp:revision>
  <dcterms:created xsi:type="dcterms:W3CDTF">2012-02-18T16:52:09Z</dcterms:created>
  <dcterms:modified xsi:type="dcterms:W3CDTF">2014-07-03T09:05:51Z</dcterms:modified>
</cp:coreProperties>
</file>