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6858000" cy="9144000" type="screen4x3"/>
  <p:notesSz cx="7010400" cy="92964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60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258D56-9080-4CE2-8270-7CBEBF66D787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B7F312-44C2-408D-9CD6-4EBCF11BC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27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7F312-44C2-408D-9CD6-4EBCF11BCF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sa/url?sa=i&amp;rct=j&amp;q=&amp;esrc=s&amp;source=images&amp;cd=&amp;cad=rja&amp;uact=8&amp;ved=0ahUKEwjoz-X-kPbPAhXMuhoKHZcKCB4QjRwIBw&amp;url=http://www.sa3doony.com/meaning/%D8%A7%D8%B1%D9%86%D8%A8&amp;psig=AFQjCNHYNyoW_jSafbbeUxnnNuhOkXKCzQ&amp;ust=1477490953007872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hyperlink" Target="http://www.google.com.sa/url?sa=i&amp;rct=j&amp;q=&amp;esrc=s&amp;source=images&amp;cd=&amp;cad=rja&amp;uact=8&amp;ved=&amp;url=http://www.startimes.com/f.aspx/f.aspx?t=34831707&amp;psig=AFQjCNEo6CtGZcPFy3SE-xt2tJ8hQ1nlww&amp;ust=1477491181184312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.sa/url?sa=i&amp;rct=j&amp;q=&amp;esrc=s&amp;source=images&amp;cd=&amp;cad=rja&amp;uact=8&amp;ved=0ahUKEwihr9SMkPbPAhXDfxoKHdbSCTwQjRwIBw&amp;url=http://gallery.yopriceville.com/Free-Clipart-Pictures/Vegetables-PNG/Carrot_Clipart_PNG_Image&amp;psig=AFQjCNGsKdFyH_nI4q-tF3KQ7f9-pTceMQ&amp;ust=1477490545655851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gif"/><Relationship Id="rId15" Type="http://schemas.openxmlformats.org/officeDocument/2006/relationships/image" Target="../media/image8.jpeg"/><Relationship Id="rId10" Type="http://schemas.openxmlformats.org/officeDocument/2006/relationships/hyperlink" Target="https://www.google.com.sa/imgres?imgurl=http://1.bp.blogspot.com/-d4JCGSYCAb4/UQl-ZpmspuI/AAAAAAAAJU0/dcwXi0xv6oI/s1600/450px-Draw-a-Fox-Step-19.jpg&amp;imgrefurl=http://www.webbloog.com/2013/01/How-to-Draw-a-Fox.html&amp;docid=5d1yLoto52T6_M&amp;tbnid=9eh_BlBXbCi3kM:&amp;w=450&amp;h=359&amp;bih=827&amp;biw=1821&amp;ved=0ahUKEwiklZ2kkfbPAhWDJhoKHZMnCMwQMwhrKEQwRA&amp;iact=mrc&amp;uact=8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png"/><Relationship Id="rId14" Type="http://schemas.openxmlformats.org/officeDocument/2006/relationships/hyperlink" Target="http://www.mekshat.com/vb/archive/index.php/t-432822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57074" y="2415478"/>
            <a:ext cx="6729163" cy="214957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72985" y="4680820"/>
            <a:ext cx="6713251" cy="249250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955379" y="8299625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72984" y="7216432"/>
            <a:ext cx="6713251" cy="184577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en-US" sz="1100" dirty="0"/>
          </a:p>
        </p:txBody>
      </p:sp>
      <p:sp>
        <p:nvSpPr>
          <p:cNvPr id="22" name="مستطيل 21"/>
          <p:cNvSpPr/>
          <p:nvPr/>
        </p:nvSpPr>
        <p:spPr>
          <a:xfrm>
            <a:off x="5763201" y="4738622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83831" y="7207656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118984"/>
              </p:ext>
            </p:extLst>
          </p:nvPr>
        </p:nvGraphicFramePr>
        <p:xfrm>
          <a:off x="72986" y="2433171"/>
          <a:ext cx="3014705" cy="90180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تطبيق الطريقة العلمية التي يستخدمها العلماء بصورة مبسطة في تعلم العلوم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6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681877"/>
              </p:ext>
            </p:extLst>
          </p:nvPr>
        </p:nvGraphicFramePr>
        <p:xfrm>
          <a:off x="93210" y="4690663"/>
          <a:ext cx="3014705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52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2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الإشارة إلى المنتجات والمستهلكات والمحللات في صورة شبكة غذائية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6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en-GB" sz="1600" b="1" dirty="0">
                  <a:solidFill>
                    <a:schemeClr val="tx1"/>
                  </a:solidFill>
                </a:rPr>
                <a:t> </a:t>
              </a:r>
              <a:r>
                <a:rPr lang="en-GB" sz="1600" b="1" dirty="0" err="1">
                  <a:solidFill>
                    <a:schemeClr val="tx1"/>
                  </a:solidFill>
                </a:rPr>
                <a:t>الثالث</a:t>
              </a:r>
              <a:r>
                <a:rPr lang="en-GB" sz="1600" b="1" dirty="0">
                  <a:solidFill>
                    <a:schemeClr val="tx1"/>
                  </a:solidFill>
                </a:rPr>
                <a:t> </a:t>
              </a:r>
              <a:r>
                <a:rPr lang="en-GB" sz="1600" b="1" dirty="0" err="1">
                  <a:solidFill>
                    <a:schemeClr val="tx1"/>
                  </a:solidFill>
                </a:rPr>
                <a:t>الابتدائي</a:t>
              </a:r>
              <a:r>
                <a:rPr lang="en-US" sz="1600" b="1" dirty="0">
                  <a:solidFill>
                    <a:schemeClr val="tx1"/>
                  </a:solidFill>
                </a:rPr>
                <a:t> </a:t>
              </a:r>
              <a:r>
                <a:rPr lang="en-GB" sz="1600" b="1" dirty="0">
                  <a:solidFill>
                    <a:schemeClr val="tx1"/>
                  </a:solidFill>
                </a:rPr>
                <a:t>  </a:t>
              </a:r>
              <a:r>
                <a:rPr lang="ar-SA" sz="1600" b="1" dirty="0">
                  <a:solidFill>
                    <a:schemeClr val="tx1"/>
                  </a:solidFill>
                </a:rPr>
                <a:t>مادة العلوم /  الفترة الثانية</a:t>
              </a:r>
            </a:p>
            <a:p>
              <a:pPr algn="ctr"/>
              <a:endParaRPr lang="ar-SA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" name="Rectangle: Rounded Corners 4"/>
          <p:cNvSpPr/>
          <p:nvPr/>
        </p:nvSpPr>
        <p:spPr>
          <a:xfrm>
            <a:off x="2659253" y="3524140"/>
            <a:ext cx="907676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4051" y="2714585"/>
            <a:ext cx="286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dirty="0"/>
              <a:t>ماهي خطوات الطريقة العلمية التي يستخدمها العلماء في تعلم العلوم؟ </a:t>
            </a:r>
          </a:p>
        </p:txBody>
      </p:sp>
      <p:sp>
        <p:nvSpPr>
          <p:cNvPr id="60" name="Rectangle: Rounded Corners 59"/>
          <p:cNvSpPr/>
          <p:nvPr/>
        </p:nvSpPr>
        <p:spPr>
          <a:xfrm>
            <a:off x="4829224" y="4063347"/>
            <a:ext cx="907677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: Rounded Corners 60"/>
          <p:cNvSpPr/>
          <p:nvPr/>
        </p:nvSpPr>
        <p:spPr>
          <a:xfrm>
            <a:off x="5447598" y="3505825"/>
            <a:ext cx="907677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86908" y="192333"/>
            <a:ext cx="9909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dirty="0">
                <a:solidFill>
                  <a:srgbClr val="C00000"/>
                </a:solidFill>
              </a:rPr>
              <a:t>نموذج رقم </a:t>
            </a:r>
            <a:r>
              <a:rPr lang="ar-SA" sz="1200" dirty="0" smtClean="0">
                <a:solidFill>
                  <a:srgbClr val="C00000"/>
                </a:solidFill>
              </a:rPr>
              <a:t>15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63" name="Rectangle: Rounded Corners 62"/>
          <p:cNvSpPr/>
          <p:nvPr/>
        </p:nvSpPr>
        <p:spPr>
          <a:xfrm>
            <a:off x="1983644" y="4061411"/>
            <a:ext cx="907676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: Rounded Corners 63"/>
          <p:cNvSpPr/>
          <p:nvPr/>
        </p:nvSpPr>
        <p:spPr>
          <a:xfrm>
            <a:off x="1269104" y="3514410"/>
            <a:ext cx="907676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: Rounded Corners 64"/>
          <p:cNvSpPr/>
          <p:nvPr/>
        </p:nvSpPr>
        <p:spPr>
          <a:xfrm>
            <a:off x="4076177" y="3524140"/>
            <a:ext cx="907676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: Rounded Corners 65"/>
          <p:cNvSpPr/>
          <p:nvPr/>
        </p:nvSpPr>
        <p:spPr>
          <a:xfrm>
            <a:off x="3294295" y="4053221"/>
            <a:ext cx="907676" cy="3759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34376" y="4958851"/>
            <a:ext cx="28973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100" dirty="0"/>
              <a:t>في السلسلة الغذائية التالية صنفي المخلوقات الحية </a:t>
            </a:r>
            <a:endParaRPr lang="en-US" sz="1100" dirty="0"/>
          </a:p>
        </p:txBody>
      </p:sp>
      <p:sp>
        <p:nvSpPr>
          <p:cNvPr id="14" name="Oval 13"/>
          <p:cNvSpPr/>
          <p:nvPr/>
        </p:nvSpPr>
        <p:spPr>
          <a:xfrm>
            <a:off x="5773581" y="5306431"/>
            <a:ext cx="822201" cy="29105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منتج</a:t>
            </a:r>
            <a:endParaRPr lang="en-US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3605333" y="5300990"/>
            <a:ext cx="833424" cy="29105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محللات</a:t>
            </a:r>
            <a:endParaRPr lang="en-US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4717548" y="5300990"/>
            <a:ext cx="785539" cy="29105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مستهلك </a:t>
            </a:r>
            <a:endParaRPr lang="en-US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9" name="irc_mi" descr="Image result for ‫جزر‬‎">
            <a:hlinkClick r:id="rId6"/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905" y="6520423"/>
            <a:ext cx="417001" cy="4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irc_mi" descr="Image result for ‫أرنب‬‎">
            <a:hlinkClick r:id="rId8"/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830">
            <a:off x="4799874" y="6444679"/>
            <a:ext cx="620884" cy="6369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Picture 70" descr="Image result for ‫ثعلب‬‎">
            <a:hlinkClick r:id="rId10"/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43366" y="6473357"/>
            <a:ext cx="757358" cy="654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Picture 71" descr="Image result for ‫أسد‬‎">
            <a:hlinkClick r:id="rId12" tgtFrame="&quot;_blank&quot;"/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26649" y="6473357"/>
            <a:ext cx="1017368" cy="591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irc_mi" descr="Image result for ‫ديدان الارض‬‎">
            <a:hlinkClick r:id="rId14"/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32" y="6513838"/>
            <a:ext cx="781148" cy="510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Straight Arrow Connector 15"/>
          <p:cNvCxnSpPr/>
          <p:nvPr/>
        </p:nvCxnSpPr>
        <p:spPr>
          <a:xfrm>
            <a:off x="5450005" y="6830631"/>
            <a:ext cx="440778" cy="52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3261365" y="6838895"/>
            <a:ext cx="440778" cy="52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2098538" y="6830631"/>
            <a:ext cx="440778" cy="52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4309626" y="6845609"/>
            <a:ext cx="440778" cy="52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llout: Down Arrow 17"/>
          <p:cNvSpPr/>
          <p:nvPr/>
        </p:nvSpPr>
        <p:spPr>
          <a:xfrm>
            <a:off x="5732022" y="5930118"/>
            <a:ext cx="681594" cy="454706"/>
          </a:xfrm>
          <a:prstGeom prst="downArrowCallo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/>
              <a:t>ـــــــــــــــــ</a:t>
            </a:r>
            <a:endParaRPr lang="en-US" sz="1100" dirty="0"/>
          </a:p>
        </p:txBody>
      </p:sp>
      <p:sp>
        <p:nvSpPr>
          <p:cNvPr id="77" name="Callout: Down Arrow 76"/>
          <p:cNvSpPr/>
          <p:nvPr/>
        </p:nvSpPr>
        <p:spPr>
          <a:xfrm>
            <a:off x="1466514" y="5903216"/>
            <a:ext cx="681594" cy="454706"/>
          </a:xfrm>
          <a:prstGeom prst="downArrowCallo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/>
              <a:t>ـــــــــــــــــ</a:t>
            </a:r>
            <a:endParaRPr lang="en-US" sz="1100" dirty="0"/>
          </a:p>
        </p:txBody>
      </p:sp>
      <p:sp>
        <p:nvSpPr>
          <p:cNvPr id="78" name="Callout: Down Arrow 77"/>
          <p:cNvSpPr/>
          <p:nvPr/>
        </p:nvSpPr>
        <p:spPr>
          <a:xfrm>
            <a:off x="2606284" y="5930118"/>
            <a:ext cx="681594" cy="454706"/>
          </a:xfrm>
          <a:prstGeom prst="downArrowCallo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/>
              <a:t>ـــــــــــــــــ</a:t>
            </a:r>
            <a:endParaRPr lang="en-US" sz="1100" dirty="0"/>
          </a:p>
        </p:txBody>
      </p:sp>
      <p:sp>
        <p:nvSpPr>
          <p:cNvPr id="79" name="Callout: Down Arrow 78"/>
          <p:cNvSpPr/>
          <p:nvPr/>
        </p:nvSpPr>
        <p:spPr>
          <a:xfrm>
            <a:off x="3700300" y="5930118"/>
            <a:ext cx="681594" cy="454706"/>
          </a:xfrm>
          <a:prstGeom prst="downArrowCallo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/>
              <a:t>ـــــــــــــــــ</a:t>
            </a:r>
            <a:endParaRPr lang="en-US" sz="1100" dirty="0"/>
          </a:p>
        </p:txBody>
      </p:sp>
      <p:sp>
        <p:nvSpPr>
          <p:cNvPr id="80" name="Callout: Down Arrow 79"/>
          <p:cNvSpPr/>
          <p:nvPr/>
        </p:nvSpPr>
        <p:spPr>
          <a:xfrm>
            <a:off x="4754514" y="5930118"/>
            <a:ext cx="681594" cy="454706"/>
          </a:xfrm>
          <a:prstGeom prst="downArrowCallou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dirty="0"/>
              <a:t>ـــــــــــــــــ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3774051" y="7507448"/>
            <a:ext cx="2939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100" dirty="0"/>
              <a:t>باستخدام منظم السبب و النتيجة وضحي ما الآثار الناتجة عن الجفاف ؟</a:t>
            </a:r>
          </a:p>
          <a:p>
            <a:endParaRPr lang="en-US" sz="1100" dirty="0"/>
          </a:p>
        </p:txBody>
      </p:sp>
      <p:sp>
        <p:nvSpPr>
          <p:cNvPr id="26" name="Rectangle 25"/>
          <p:cNvSpPr/>
          <p:nvPr/>
        </p:nvSpPr>
        <p:spPr>
          <a:xfrm>
            <a:off x="5177410" y="8064561"/>
            <a:ext cx="1368989" cy="84421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000" dirty="0"/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lang="en-US" sz="1000" dirty="0"/>
          </a:p>
        </p:txBody>
      </p:sp>
      <p:sp>
        <p:nvSpPr>
          <p:cNvPr id="82" name="Rectangle 81"/>
          <p:cNvSpPr/>
          <p:nvPr/>
        </p:nvSpPr>
        <p:spPr>
          <a:xfrm>
            <a:off x="3293358" y="8056263"/>
            <a:ext cx="1368989" cy="84421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000" dirty="0"/>
              <a:t>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lang="en-US" sz="10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717548" y="8486666"/>
            <a:ext cx="37776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/>
          <p:cNvSpPr/>
          <p:nvPr/>
        </p:nvSpPr>
        <p:spPr>
          <a:xfrm>
            <a:off x="5560457" y="7958049"/>
            <a:ext cx="577673" cy="20424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400" b="1" dirty="0"/>
              <a:t>السبب</a:t>
            </a:r>
            <a:endParaRPr lang="en-US" sz="1400" b="1" dirty="0"/>
          </a:p>
        </p:txBody>
      </p:sp>
      <p:sp>
        <p:nvSpPr>
          <p:cNvPr id="84" name="Rectangle: Rounded Corners 83"/>
          <p:cNvSpPr/>
          <p:nvPr/>
        </p:nvSpPr>
        <p:spPr>
          <a:xfrm>
            <a:off x="3689015" y="7952520"/>
            <a:ext cx="577673" cy="204248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b="1" dirty="0"/>
              <a:t>النتيجة</a:t>
            </a:r>
            <a:endParaRPr lang="en-US" sz="1200" b="1" dirty="0"/>
          </a:p>
        </p:txBody>
      </p:sp>
      <p:graphicFrame>
        <p:nvGraphicFramePr>
          <p:cNvPr id="85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346172"/>
              </p:ext>
            </p:extLst>
          </p:nvPr>
        </p:nvGraphicFramePr>
        <p:xfrm>
          <a:off x="78697" y="7236217"/>
          <a:ext cx="3014705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52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2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استخدام منظم السبب والنتيجة لتوضيح استجابة المخلوقات الحية للمتغيرات في البيئة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6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107817"/>
              </p:ext>
            </p:extLst>
          </p:nvPr>
        </p:nvGraphicFramePr>
        <p:xfrm>
          <a:off x="77677" y="8197630"/>
          <a:ext cx="3014705" cy="84804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52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25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3844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ذكر طريقة يغير بها</a:t>
                      </a:r>
                      <a:r>
                        <a:rPr lang="ar-SA" sz="800" b="1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مخلوق حي بيئته و سبب ذلك 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652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0790"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6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7" name="صورة 5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828" y="751740"/>
            <a:ext cx="932201" cy="69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45"/>
          <p:cNvSpPr/>
          <p:nvPr/>
        </p:nvSpPr>
        <p:spPr>
          <a:xfrm>
            <a:off x="95802" y="255544"/>
            <a:ext cx="6655518" cy="29911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5809955" y="255544"/>
            <a:ext cx="8552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100" b="1" u="sng" dirty="0"/>
              <a:t>السؤال الرابع: </a:t>
            </a:r>
            <a:endParaRPr lang="en-US" sz="1100" b="1" u="sng" dirty="0"/>
          </a:p>
        </p:txBody>
      </p:sp>
      <p:sp>
        <p:nvSpPr>
          <p:cNvPr id="13" name="مستطيل 45"/>
          <p:cNvSpPr/>
          <p:nvPr/>
        </p:nvSpPr>
        <p:spPr>
          <a:xfrm>
            <a:off x="95802" y="3315764"/>
            <a:ext cx="6655518" cy="286103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en-US" sz="1100" dirty="0"/>
          </a:p>
        </p:txBody>
      </p:sp>
      <p:graphicFrame>
        <p:nvGraphicFramePr>
          <p:cNvPr id="14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515849"/>
              </p:ext>
            </p:extLst>
          </p:nvPr>
        </p:nvGraphicFramePr>
        <p:xfrm>
          <a:off x="114476" y="3324561"/>
          <a:ext cx="2988608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3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191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9796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013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التمييز بين الزلزال والبركان</a:t>
                      </a:r>
                      <a:endParaRPr lang="ar-SA" sz="1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21758" y="3333676"/>
            <a:ext cx="35522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الخامس:</a:t>
            </a:r>
          </a:p>
          <a:p>
            <a:r>
              <a:rPr lang="ar-SA" sz="1100" dirty="0"/>
              <a:t>ضعي الكلمة المناسبة في المكان المناسب :</a:t>
            </a:r>
          </a:p>
          <a:p>
            <a:endParaRPr lang="ar-SA" sz="1100" dirty="0"/>
          </a:p>
          <a:p>
            <a:r>
              <a:rPr lang="ar-SA" sz="1100" dirty="0"/>
              <a:t>              الزلازل - البركان - المعادن - التكيف - الدبال</a:t>
            </a:r>
          </a:p>
          <a:p>
            <a:endParaRPr lang="ar-SA" sz="1100" dirty="0"/>
          </a:p>
          <a:p>
            <a:endParaRPr lang="ar-SA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ar-SA" sz="1100" dirty="0"/>
              <a:t> التربة خليط من ......... و فتات الصخور و ............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ar-SA" sz="1100" dirty="0"/>
              <a:t> ............. يساعد المخلوق الحي من البقاء حيا في بيئته 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ar-SA" sz="1100" dirty="0"/>
              <a:t>................ هو فتحة في القشرة الأرضية تندفع منها الصهارة .</a:t>
            </a:r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ar-SA" sz="1100" dirty="0"/>
              <a:t>الحركة المفاجئة للصخور المكونة للقشرة الأرضية ينتج عنها ....................</a:t>
            </a:r>
          </a:p>
        </p:txBody>
      </p:sp>
      <p:graphicFrame>
        <p:nvGraphicFramePr>
          <p:cNvPr id="39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978721"/>
              </p:ext>
            </p:extLst>
          </p:nvPr>
        </p:nvGraphicFramePr>
        <p:xfrm>
          <a:off x="114476" y="4278239"/>
          <a:ext cx="2982157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3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1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938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ذكر أهمية التكيف للمخلوقات الحية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مستطيل 45"/>
          <p:cNvSpPr/>
          <p:nvPr/>
        </p:nvSpPr>
        <p:spPr>
          <a:xfrm>
            <a:off x="95802" y="6234084"/>
            <a:ext cx="6655518" cy="26249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ar-SA" sz="1100" dirty="0"/>
          </a:p>
          <a:p>
            <a:endParaRPr lang="en-US" sz="1100" dirty="0"/>
          </a:p>
        </p:txBody>
      </p:sp>
      <p:graphicFrame>
        <p:nvGraphicFramePr>
          <p:cNvPr id="43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180607"/>
              </p:ext>
            </p:extLst>
          </p:nvPr>
        </p:nvGraphicFramePr>
        <p:xfrm>
          <a:off x="114476" y="6245891"/>
          <a:ext cx="2982157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3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8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17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التمثيل لبعض التكيفات في</a:t>
                      </a:r>
                      <a:r>
                        <a:rPr lang="ar-SA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المخلوقات الحية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3115307" y="6234083"/>
            <a:ext cx="3636013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200" b="1" u="sng" dirty="0"/>
              <a:t>السؤال السادس:</a:t>
            </a:r>
          </a:p>
          <a:p>
            <a:r>
              <a:rPr lang="ar-SA" sz="1100" b="1" dirty="0"/>
              <a:t>ضعي دائرة حول الإجابة الصحيحة فيما يلي 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ar-SA" sz="1100" b="1" dirty="0"/>
              <a:t>من أمثلة التكيف لدى القنفذ : </a:t>
            </a:r>
          </a:p>
          <a:p>
            <a:r>
              <a:rPr lang="ar-SA" sz="1100" b="1" dirty="0"/>
              <a:t>         الأشواك الحادة – المخالب – الشفة المشقوقة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ar-SA" sz="11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ar-SA" sz="1100" b="1" dirty="0"/>
              <a:t>يمكن للإنسان أن يحمي بيئته من خلال :</a:t>
            </a:r>
          </a:p>
          <a:p>
            <a:r>
              <a:rPr lang="ar-SA" sz="1100" b="1" dirty="0"/>
              <a:t>               التدوير – التلوث – الترشيد – التكيف  </a:t>
            </a:r>
          </a:p>
          <a:p>
            <a:endParaRPr lang="ar-SA" sz="11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ar-SA" sz="1100" b="1" dirty="0"/>
              <a:t>يستطيع الثعبان أن يبقى بمأمن من أعدائه من خلال :</a:t>
            </a:r>
          </a:p>
          <a:p>
            <a:r>
              <a:rPr lang="ar-SA" sz="1100" b="1" dirty="0"/>
              <a:t>             التكاثر – التخفي – الهجرة – الانقراض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b="1" dirty="0"/>
          </a:p>
        </p:txBody>
      </p:sp>
      <p:sp>
        <p:nvSpPr>
          <p:cNvPr id="47" name="مربع نص 19"/>
          <p:cNvSpPr txBox="1"/>
          <p:nvPr/>
        </p:nvSpPr>
        <p:spPr>
          <a:xfrm>
            <a:off x="95802" y="8859081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1050" b="1" dirty="0"/>
              <a:t>تمنياتي لك بالتوفيق يا صغيرتي                                                                معلمة المادة :</a:t>
            </a:r>
          </a:p>
        </p:txBody>
      </p:sp>
      <p:graphicFrame>
        <p:nvGraphicFramePr>
          <p:cNvPr id="40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886833"/>
              </p:ext>
            </p:extLst>
          </p:nvPr>
        </p:nvGraphicFramePr>
        <p:xfrm>
          <a:off x="107052" y="268044"/>
          <a:ext cx="3014705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624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505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58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ذكر أسباب حدوث التغيرات السريعة على سطح الأرض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6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387980"/>
              </p:ext>
            </p:extLst>
          </p:nvPr>
        </p:nvGraphicFramePr>
        <p:xfrm>
          <a:off x="104651" y="2219471"/>
          <a:ext cx="3017107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5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8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8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52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9920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التمثيل لموارد طاقة متجددة وأخرى غير متجددة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8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063355"/>
              </p:ext>
            </p:extLst>
          </p:nvPr>
        </p:nvGraphicFramePr>
        <p:xfrm>
          <a:off x="107052" y="1212924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72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7820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تسمية العمليات التي تحدثُ تغيرات بطيئة جداً على سطح الأرض</a:t>
                      </a:r>
                      <a:endParaRPr lang="ar-SA" sz="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86851"/>
              </p:ext>
            </p:extLst>
          </p:nvPr>
        </p:nvGraphicFramePr>
        <p:xfrm>
          <a:off x="5299360" y="1227075"/>
          <a:ext cx="1219566" cy="118701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19566">
                  <a:extLst>
                    <a:ext uri="{9D8B030D-6E8A-4147-A177-3AD203B41FA5}">
                      <a16:colId xmlns="" xmlns:a16="http://schemas.microsoft.com/office/drawing/2014/main" val="4105594050"/>
                    </a:ext>
                  </a:extLst>
                </a:gridCol>
              </a:tblGrid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موارد طاقة متجددة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3681496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تغيرات بيئية بطيئة جدا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0268080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موارد طاقة غير متجدد</a:t>
                      </a:r>
                      <a:endParaRPr lang="en-US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4694043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تغيرات بيئية سريعة ومفاجئة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2228608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900233"/>
              </p:ext>
            </p:extLst>
          </p:nvPr>
        </p:nvGraphicFramePr>
        <p:xfrm>
          <a:off x="3519095" y="1223610"/>
          <a:ext cx="1380046" cy="1368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80046">
                  <a:extLst>
                    <a:ext uri="{9D8B030D-6E8A-4147-A177-3AD203B41FA5}">
                      <a16:colId xmlns="" xmlns:a16="http://schemas.microsoft.com/office/drawing/2014/main" val="4105594050"/>
                    </a:ext>
                  </a:extLst>
                </a:gridCol>
              </a:tblGrid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التجوية والتعرية والترسيب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3681496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الزلازل والبراكين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0268080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الطاقة الشمسية والرياح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4694043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marR="0" lvl="0" indent="-17145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النفط والغاز الطبيعي</a:t>
                      </a:r>
                      <a:endParaRPr lang="en-US" sz="9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2228608"/>
                  </a:ext>
                </a:extLst>
              </a:tr>
              <a:tr h="27375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ar-SA" sz="9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الهجرة</a:t>
                      </a:r>
                      <a:endParaRPr lang="en-US" sz="9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04478690"/>
                  </a:ext>
                </a:extLst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3495236" y="561807"/>
            <a:ext cx="32560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100" dirty="0"/>
              <a:t>صلي العمود أ بما يناسبه من العمود ب :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sz="1100" dirty="0"/>
          </a:p>
          <a:p>
            <a:r>
              <a:rPr lang="ar-SA" sz="1100" dirty="0"/>
              <a:t>                 </a:t>
            </a:r>
            <a:r>
              <a:rPr lang="ar-SA" sz="1100" b="1" dirty="0"/>
              <a:t>( أ )	                                      ( ب )</a:t>
            </a:r>
            <a:endParaRPr lang="en-US" sz="1100" dirty="0"/>
          </a:p>
        </p:txBody>
      </p:sp>
      <p:graphicFrame>
        <p:nvGraphicFramePr>
          <p:cNvPr id="52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072227"/>
              </p:ext>
            </p:extLst>
          </p:nvPr>
        </p:nvGraphicFramePr>
        <p:xfrm>
          <a:off x="114476" y="5231917"/>
          <a:ext cx="2982157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3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13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938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تعدد</a:t>
                      </a:r>
                      <a:r>
                        <a:rPr lang="ar-SA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مكونات التربة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3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107185"/>
              </p:ext>
            </p:extLst>
          </p:nvPr>
        </p:nvGraphicFramePr>
        <p:xfrm>
          <a:off x="104651" y="7202578"/>
          <a:ext cx="2982157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42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84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9539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8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338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817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9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تعداد بعض الطرائق</a:t>
                      </a:r>
                      <a:r>
                        <a:rPr lang="ar-SA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لحماية البيئة </a:t>
                      </a:r>
                      <a:endParaRPr lang="ar-SA" sz="9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49354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2132</TotalTime>
  <Words>687</Words>
  <Application>Microsoft Office PowerPoint</Application>
  <PresentationFormat>عرض على الشاشة (3:4)‏</PresentationFormat>
  <Paragraphs>228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87</cp:revision>
  <cp:lastPrinted>2016-10-31T21:09:58Z</cp:lastPrinted>
  <dcterms:created xsi:type="dcterms:W3CDTF">2016-10-19T21:09:54Z</dcterms:created>
  <dcterms:modified xsi:type="dcterms:W3CDTF">2016-11-10T20:58:40Z</dcterms:modified>
</cp:coreProperties>
</file>