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sldIdLst>
    <p:sldId id="334" r:id="rId4"/>
    <p:sldId id="351" r:id="rId5"/>
    <p:sldId id="352" r:id="rId6"/>
    <p:sldId id="337" r:id="rId7"/>
    <p:sldId id="335" r:id="rId8"/>
    <p:sldId id="319" r:id="rId9"/>
    <p:sldId id="353" r:id="rId10"/>
    <p:sldId id="332" r:id="rId11"/>
    <p:sldId id="354" r:id="rId12"/>
    <p:sldId id="324" r:id="rId13"/>
    <p:sldId id="318" r:id="rId14"/>
    <p:sldId id="330" r:id="rId15"/>
    <p:sldId id="295" r:id="rId16"/>
    <p:sldId id="355" r:id="rId17"/>
    <p:sldId id="356" r:id="rId18"/>
    <p:sldId id="357" r:id="rId19"/>
    <p:sldId id="358" r:id="rId20"/>
    <p:sldId id="359" r:id="rId21"/>
    <p:sldId id="360" r:id="rId22"/>
    <p:sldId id="3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95" d="100"/>
          <a:sy n="95" d="100"/>
        </p:scale>
        <p:origin x="-123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7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8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9657B-8D49-4247-AB38-073966BAB3E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3E8F-58DE-4B02-A52F-0A832C0CFFF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E646-FA7A-43CA-BBD8-7C97AEFB432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6BE63-E68F-4F68-83CE-F7561D7208D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2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F5932-0120-454E-87F1-854DD111415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8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91229-7509-4A93-B488-506CAE206EF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4411-8D97-4D19-9553-AE8FD07AF41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7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5AA05-2E9A-474B-BB18-F358DF736A2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0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A0C99-79C5-468F-8613-D00089E823A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DF47-7063-4869-9068-0F23420C5A3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439C-99CA-4495-A462-68CFF6252DE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2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4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0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1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0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8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34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94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485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563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3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1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y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2464" y="500042"/>
            <a:ext cx="10096571" cy="5786478"/>
          </a:xfrm>
        </p:spPr>
        <p:txBody>
          <a:bodyPr/>
          <a:lstStyle/>
          <a:p>
            <a:r>
              <a:rPr lang="en-US" altLang="zh-CN" dirty="0" smtClean="0"/>
              <a:t>Click icon to add picture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8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65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57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5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65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1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F475-92F3-4D84-ABEE-210CE7AE38BD}" type="datetimeFigureOut">
              <a:rPr lang="en-GB" smtClean="0"/>
              <a:t>20/10/2017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46BA-98D4-4D9E-80BC-3DC56CDDF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50CDB2-0F79-491A-90AB-EA6BDECEB5BA}" type="slidenum">
              <a:rPr lang="ar-SA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824F-2588-40E2-A8E4-F7E255BC0E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3D177F-C053-4691-A5FC-3857DD7BA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3" y="3441469"/>
            <a:ext cx="3055157" cy="2857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11" descr="Green marble"/>
          <p:cNvSpPr>
            <a:spLocks noChangeArrowheads="1"/>
          </p:cNvSpPr>
          <p:nvPr/>
        </p:nvSpPr>
        <p:spPr bwMode="auto">
          <a:xfrm>
            <a:off x="1243975" y="472544"/>
            <a:ext cx="2778676" cy="2161309"/>
          </a:xfrm>
          <a:prstGeom prst="ellipse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ar-EG" dirty="0" smtClean="0"/>
              <a:t>ا</a:t>
            </a:r>
            <a:r>
              <a:rPr lang="ar-EG" sz="8800" b="1" dirty="0" smtClean="0">
                <a:solidFill>
                  <a:schemeClr val="bg1"/>
                </a:solidFill>
              </a:rPr>
              <a:t>التمهيد</a:t>
            </a:r>
            <a:r>
              <a:rPr lang="ar-EG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288827" y="670044"/>
            <a:ext cx="4567845" cy="2369144"/>
          </a:xfrm>
          <a:prstGeom prst="cloudCallout">
            <a:avLst>
              <a:gd name="adj1" fmla="val -76124"/>
              <a:gd name="adj2" fmla="val -3625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AE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AE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ماهي أركان الإيمان ؟؟؟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وما عدد أركان الإيمان؟؟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7343292" y="2936472"/>
            <a:ext cx="4208929" cy="3419815"/>
          </a:xfrm>
          <a:prstGeom prst="cloudCallout">
            <a:avLst>
              <a:gd name="adj1" fmla="val -76124"/>
              <a:gd name="adj2" fmla="val -3625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AE" sz="2800" b="1" dirty="0" smtClean="0">
              <a:latin typeface="Arial" charset="0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AE" sz="2800" b="1" dirty="0" smtClean="0">
                <a:latin typeface="Arial" charset="0"/>
                <a:cs typeface="Arial" charset="0"/>
              </a:rPr>
              <a:t>هيا بنا نتعرف على أركان الإيمان </a:t>
            </a:r>
            <a:endParaRPr kumimoji="0" lang="en-GB" sz="2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lowchart: Preparation 6"/>
          <p:cNvSpPr/>
          <p:nvPr/>
        </p:nvSpPr>
        <p:spPr bwMode="auto">
          <a:xfrm>
            <a:off x="9785856" y="118720"/>
            <a:ext cx="2393542" cy="551324"/>
          </a:xfrm>
          <a:prstGeom prst="flowChartPreparation">
            <a:avLst/>
          </a:prstGeom>
          <a:solidFill>
            <a:srgbClr val="00B05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 = min</a:t>
            </a:r>
            <a:endParaRPr kumimoji="0" lang="en-US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HP\Downloads\تصاميم بور بوينت\نجمة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91" y="118720"/>
            <a:ext cx="1142984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6"/>
            <a:ext cx="12192000" cy="672921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302061" y="0"/>
            <a:ext cx="5640947" cy="14810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 dirty="0" smtClean="0">
                <a:solidFill>
                  <a:prstClr val="white"/>
                </a:solidFill>
                <a:latin typeface="Calibri" panose="020F0502020204030204"/>
              </a:rPr>
              <a:t>الهدف الخامس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9" y="180917"/>
            <a:ext cx="3024336" cy="23042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22975"/>
              </p:ext>
            </p:extLst>
          </p:nvPr>
        </p:nvGraphicFramePr>
        <p:xfrm>
          <a:off x="503399" y="2210637"/>
          <a:ext cx="8711922" cy="42805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84012"/>
                <a:gridCol w="3223609"/>
                <a:gridCol w="3704301"/>
              </a:tblGrid>
              <a:tr h="13052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ar-AE" sz="2400" b="0" dirty="0">
                          <a:effectLst/>
                        </a:rPr>
                        <a:t>	</a:t>
                      </a:r>
                      <a:endParaRPr lang="en-US" sz="1600" b="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 b="0" dirty="0">
                          <a:effectLst/>
                        </a:rPr>
                        <a:t>وجه المقارنة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4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>
                          <a:effectLst/>
                        </a:rPr>
                        <a:t>الإنسان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05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 dirty="0">
                          <a:effectLst/>
                        </a:rPr>
                        <a:t>الملائكة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052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ar-AE" sz="2400" b="0">
                          <a:effectLst/>
                        </a:rPr>
                        <a:t>	</a:t>
                      </a:r>
                      <a:endParaRPr lang="en-US" sz="1600" b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ar-AE" sz="2400" b="0">
                          <a:effectLst/>
                        </a:rPr>
                        <a:t>مادة الخلق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BO SLMAN Alomar النسخ4" pitchFamily="2" charset="-78"/>
                        </a:rPr>
                        <a:t>طين</a:t>
                      </a:r>
                      <a:endParaRPr lang="en-US" sz="44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BO SLMAN Alomar النسخ4" pitchFamily="2" charset="-78"/>
                        </a:rPr>
                        <a:t>نور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</a:tr>
              <a:tr h="8394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 b="0">
                          <a:effectLst/>
                        </a:rPr>
                        <a:t>الأكل والشرب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cs typeface="ABO SLMAN Alomar النسخ4" pitchFamily="2" charset="-78"/>
                        </a:rPr>
                        <a:t>يأكل ويشرب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cs typeface="ABO SLMAN Alomar النسخ4" pitchFamily="2" charset="-78"/>
                        </a:rPr>
                        <a:t>لا يأكلون ولا يشربون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</a:tr>
              <a:tr h="8305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400" b="0" dirty="0">
                          <a:effectLst/>
                        </a:rPr>
                        <a:t>النوم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cs typeface="ABO SLMAN Alomar النسخ4" pitchFamily="2" charset="-78"/>
                        </a:rPr>
                        <a:t>ينام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cs typeface="ABO SLMAN Alomar النسخ4" pitchFamily="2" charset="-78"/>
                        </a:rPr>
                        <a:t>لا ينامون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BO SLMAN Alomar النسخ4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4"/>
            <a:ext cx="12037454" cy="703186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29802" y="738909"/>
            <a:ext cx="5318975" cy="51538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 smtClean="0">
                <a:solidFill>
                  <a:srgbClr val="FF0000"/>
                </a:solidFill>
              </a:rPr>
              <a:t>اجب عن الأسئلة التالية</a:t>
            </a:r>
          </a:p>
          <a:p>
            <a:pPr algn="ctr"/>
            <a:r>
              <a:rPr lang="ar-AE" sz="5400" b="1" dirty="0" smtClean="0">
                <a:solidFill>
                  <a:srgbClr val="FF0000"/>
                </a:solidFill>
              </a:rPr>
              <a:t>(اختبار قصير) </a:t>
            </a:r>
            <a:endParaRPr lang="en-GB" sz="5400" b="1" dirty="0"/>
          </a:p>
        </p:txBody>
      </p:sp>
      <p:sp>
        <p:nvSpPr>
          <p:cNvPr id="5" name="Cloud Callout 4"/>
          <p:cNvSpPr/>
          <p:nvPr/>
        </p:nvSpPr>
        <p:spPr>
          <a:xfrm>
            <a:off x="7070501" y="-18473"/>
            <a:ext cx="4997003" cy="1803044"/>
          </a:xfrm>
          <a:prstGeom prst="cloudCallout">
            <a:avLst>
              <a:gd name="adj1" fmla="val -65277"/>
              <a:gd name="adj2" fmla="val -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 </a:t>
            </a:r>
            <a:r>
              <a:rPr lang="ar-AE" sz="3200" b="1" dirty="0" smtClean="0">
                <a:solidFill>
                  <a:srgbClr val="FF0000"/>
                </a:solidFill>
              </a:rPr>
              <a:t>فكر : عمل فردي ختامي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0405" cy="125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Users\Rana\Desktop\ساعة.jp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2653955" y="222214"/>
            <a:ext cx="2075000" cy="2075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8359" y="609600"/>
            <a:ext cx="2074999" cy="2074999"/>
          </a:xfrm>
          <a:prstGeom prst="rect">
            <a:avLst/>
          </a:prstGeom>
        </p:spPr>
      </p:pic>
      <p:pic>
        <p:nvPicPr>
          <p:cNvPr id="7" name="Picture 3" descr="C:\Users\Rana\Desktop\تعلمت.jpeg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443682" y="4073237"/>
            <a:ext cx="4779851" cy="2259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9268" y="5046027"/>
            <a:ext cx="13467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ماذا</a:t>
            </a:r>
            <a:r>
              <a:rPr kumimoji="0" lang="ar-AE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991"/>
          <a:stretch/>
        </p:blipFill>
        <p:spPr>
          <a:xfrm>
            <a:off x="84319" y="3914"/>
            <a:ext cx="12054625" cy="6555347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543883" y="107064"/>
            <a:ext cx="5268686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/>
              <a:t>تعلمت أن</a:t>
            </a:r>
            <a:endParaRPr lang="en-GB" sz="4800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968830" y="1396721"/>
            <a:ext cx="3193314" cy="11539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1- أركان الإيمان</a:t>
            </a:r>
            <a:r>
              <a:rPr lang="ar-AE" sz="4400" b="1" dirty="0" smtClean="0"/>
              <a:t>6</a:t>
            </a:r>
            <a:r>
              <a:rPr lang="ar-AE" sz="4800" b="1" dirty="0" smtClean="0"/>
              <a:t> </a:t>
            </a:r>
            <a:endParaRPr lang="en-GB" sz="48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549740" y="1747694"/>
            <a:ext cx="3069633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3200" b="1" dirty="0" smtClean="0"/>
              <a:t>لا يأكلون ولايشربون </a:t>
            </a:r>
            <a:endParaRPr lang="en-GB" sz="32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30796" y="3229715"/>
            <a:ext cx="4223657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/>
              <a:t>لاينامون</a:t>
            </a:r>
            <a:endParaRPr lang="en-GB" sz="48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252277" y="2713055"/>
            <a:ext cx="4067380" cy="113706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/>
              <a:t>2</a:t>
            </a:r>
            <a:r>
              <a:rPr lang="ar-AE" sz="2800" b="1" dirty="0" smtClean="0"/>
              <a:t>-الإيمان بالملائكة ركن من أركان الإيمان</a:t>
            </a:r>
            <a:endParaRPr lang="en-GB" sz="2800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555397" y="5214078"/>
            <a:ext cx="3915483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4 – </a:t>
            </a:r>
            <a:r>
              <a:rPr lang="ar-AE" sz="2800" b="1" dirty="0" smtClean="0"/>
              <a:t>الملائكة لهم صفات غير </a:t>
            </a:r>
            <a:r>
              <a:rPr lang="en-US" sz="2800" b="1" dirty="0" smtClean="0"/>
              <a:t>  </a:t>
            </a:r>
            <a:r>
              <a:rPr lang="ar-AE" sz="2800" b="1" dirty="0" smtClean="0"/>
              <a:t>البشروهي</a:t>
            </a:r>
            <a:endParaRPr lang="en-GB" sz="28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6555397" y="4014198"/>
            <a:ext cx="3915483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3-الإيمان بالملاكة واجب</a:t>
            </a:r>
            <a:endParaRPr lang="en-GB" sz="3600" b="1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549740" y="5110642"/>
            <a:ext cx="3821140" cy="8853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/>
              <a:t>خلقوا من نور</a:t>
            </a:r>
            <a:endParaRPr lang="en-GB" sz="4800" b="1" dirty="0"/>
          </a:p>
        </p:txBody>
      </p:sp>
      <p:sp>
        <p:nvSpPr>
          <p:cNvPr id="13" name="Bent-Up Arrow 12"/>
          <p:cNvSpPr/>
          <p:nvPr/>
        </p:nvSpPr>
        <p:spPr>
          <a:xfrm rot="9141801">
            <a:off x="767610" y="754443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Bent-Up Arrow 15"/>
          <p:cNvSpPr/>
          <p:nvPr/>
        </p:nvSpPr>
        <p:spPr>
          <a:xfrm rot="8473424">
            <a:off x="6092744" y="888753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Bent-Up Arrow 16"/>
          <p:cNvSpPr/>
          <p:nvPr/>
        </p:nvSpPr>
        <p:spPr>
          <a:xfrm rot="6152447">
            <a:off x="5619270" y="2628131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Bent-Up Arrow 17"/>
          <p:cNvSpPr/>
          <p:nvPr/>
        </p:nvSpPr>
        <p:spPr>
          <a:xfrm rot="7390742">
            <a:off x="5320211" y="4697225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Bent-Up Arrow 19"/>
          <p:cNvSpPr/>
          <p:nvPr/>
        </p:nvSpPr>
        <p:spPr>
          <a:xfrm rot="7451581">
            <a:off x="-499055" y="2410652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Bent-Up Arrow 20"/>
          <p:cNvSpPr/>
          <p:nvPr/>
        </p:nvSpPr>
        <p:spPr>
          <a:xfrm rot="6826103">
            <a:off x="-365408" y="4560635"/>
            <a:ext cx="2097589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Bent-Up Arrow 18"/>
          <p:cNvSpPr/>
          <p:nvPr/>
        </p:nvSpPr>
        <p:spPr>
          <a:xfrm rot="14476466">
            <a:off x="2444902" y="3186653"/>
            <a:ext cx="4483747" cy="677871"/>
          </a:xfrm>
          <a:prstGeom prst="bentUpArrow">
            <a:avLst>
              <a:gd name="adj1" fmla="val 29757"/>
              <a:gd name="adj2" fmla="val 35863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4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37"/>
            <a:ext cx="12192000" cy="598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6113" y="5829297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يكتبون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7182"/>
            <a:ext cx="1929284" cy="20749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94703" y="107182"/>
            <a:ext cx="5640947" cy="148107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b="1" dirty="0" smtClean="0">
                <a:solidFill>
                  <a:prstClr val="white"/>
                </a:solidFill>
                <a:latin typeface="Calibri" panose="020F0502020204030204"/>
              </a:rPr>
              <a:t>عمل جماعي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714375"/>
            <a:ext cx="11958637" cy="602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0728" y="3457562"/>
            <a:ext cx="281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عرش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12192000" cy="611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010" y="3871898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الطين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2985" y="4410067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يأكل ويشرب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372" y="4410064"/>
            <a:ext cx="30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لا يأكل ولا يشرب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410" y="4924415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ينام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221" y="4924415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لا ينام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373" y="5381617"/>
            <a:ext cx="327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مطيع وغير عاصٍ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258" y="5967406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عابد وغير عابد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177" y="5953116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عابد لله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4"/>
            <a:ext cx="12072938" cy="608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152" y="2743182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نور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402" y="4143364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الملائكة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5372096"/>
            <a:ext cx="498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نطيع الله ولا نعصيه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060" y="5772145"/>
            <a:ext cx="484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المحافظة على طلب العلم 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38"/>
            <a:ext cx="12192000" cy="6100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430" y="5057769"/>
            <a:ext cx="535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النزول بالوحي لتبليغ الرسالة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2010" y="5743571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خلق الملائكة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12163424" cy="611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5156" y="5072059"/>
            <a:ext cx="90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481" y="5081579"/>
            <a:ext cx="90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727" y="5072059"/>
            <a:ext cx="90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89" y="-134472"/>
            <a:ext cx="12478870" cy="7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93041" y="1139955"/>
            <a:ext cx="10898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endParaRPr lang="ar-EG" sz="4800" b="1" dirty="0">
              <a:solidFill>
                <a:srgbClr val="008000"/>
              </a:solidFill>
              <a:cs typeface="Simplified Arabic" pitchFamily="2" charset="-78"/>
            </a:endParaRPr>
          </a:p>
        </p:txBody>
      </p:sp>
      <p:sp>
        <p:nvSpPr>
          <p:cNvPr id="12" name="AutoShape 13" descr="Green marble"/>
          <p:cNvSpPr>
            <a:spLocks noChangeArrowheads="1"/>
          </p:cNvSpPr>
          <p:nvPr/>
        </p:nvSpPr>
        <p:spPr bwMode="auto">
          <a:xfrm rot="-5400000">
            <a:off x="9400239" y="3784302"/>
            <a:ext cx="3358394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AE" sz="2400" b="1" dirty="0" smtClean="0">
                <a:solidFill>
                  <a:schemeClr val="bg1"/>
                </a:solidFill>
              </a:rPr>
              <a:t>الإيمان بالله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AutoShape 13" descr="Green marble"/>
          <p:cNvSpPr>
            <a:spLocks noChangeArrowheads="1"/>
          </p:cNvSpPr>
          <p:nvPr/>
        </p:nvSpPr>
        <p:spPr bwMode="auto">
          <a:xfrm rot="-5400000">
            <a:off x="2565980" y="3623709"/>
            <a:ext cx="3502732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AE" sz="2400" b="1" dirty="0" smtClean="0">
                <a:solidFill>
                  <a:schemeClr val="bg1"/>
                </a:solidFill>
              </a:rPr>
              <a:t>الإيمان بالرسل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AutoShape 13" descr="Green marble"/>
          <p:cNvSpPr>
            <a:spLocks noChangeArrowheads="1"/>
          </p:cNvSpPr>
          <p:nvPr/>
        </p:nvSpPr>
        <p:spPr bwMode="auto">
          <a:xfrm rot="-5400000">
            <a:off x="796823" y="3623709"/>
            <a:ext cx="3502732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AE" sz="2400" b="1" dirty="0" smtClean="0">
                <a:solidFill>
                  <a:schemeClr val="bg1"/>
                </a:solidFill>
              </a:rPr>
              <a:t>الإيمان باليوم الاخر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AutoShape 13" descr="Green marble"/>
          <p:cNvSpPr>
            <a:spLocks noChangeArrowheads="1"/>
          </p:cNvSpPr>
          <p:nvPr/>
        </p:nvSpPr>
        <p:spPr bwMode="auto">
          <a:xfrm rot="-5400000">
            <a:off x="-698776" y="3623709"/>
            <a:ext cx="3591156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الإيمان با لقدر خيره وشره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AutoShape 13" descr="Green marble"/>
          <p:cNvSpPr>
            <a:spLocks noChangeArrowheads="1"/>
          </p:cNvSpPr>
          <p:nvPr/>
        </p:nvSpPr>
        <p:spPr bwMode="auto">
          <a:xfrm rot="-5400000">
            <a:off x="4754863" y="3623709"/>
            <a:ext cx="3502732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الإيمان بالكتب السماوية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AutoShape 13" descr="Green marble"/>
          <p:cNvSpPr>
            <a:spLocks noChangeArrowheads="1"/>
          </p:cNvSpPr>
          <p:nvPr/>
        </p:nvSpPr>
        <p:spPr bwMode="auto">
          <a:xfrm rot="-5400000">
            <a:off x="7042193" y="3667921"/>
            <a:ext cx="3591156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AE" sz="2400" b="1" dirty="0" smtClean="0">
                <a:solidFill>
                  <a:schemeClr val="bg1"/>
                </a:solidFill>
              </a:rPr>
              <a:t>الإيمان بالملائكة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0962" t="14524" r="10440" b="57416"/>
          <a:stretch/>
        </p:blipFill>
        <p:spPr>
          <a:xfrm>
            <a:off x="111618" y="44143"/>
            <a:ext cx="12080382" cy="2859832"/>
          </a:xfrm>
          <a:prstGeom prst="rect">
            <a:avLst/>
          </a:prstGeom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705636" y="-627962"/>
            <a:ext cx="8216153" cy="1411942"/>
          </a:xfrm>
          <a:prstGeom prst="ellipse">
            <a:avLst/>
          </a:prstGeom>
          <a:solidFill>
            <a:srgbClr val="8064A2"/>
          </a:solidFill>
          <a:ln w="38100" algn="ctr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ar-AE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كم عدد أركان الإيمان ؟؟</a:t>
            </a:r>
            <a:endParaRPr kumimoji="0" lang="ar-EG" sz="32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20461537">
            <a:off x="8758869" y="247619"/>
            <a:ext cx="3729038" cy="1072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أركان الإيمان6 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ar-AE" sz="2800" b="1" dirty="0" smtClean="0">
                <a:solidFill>
                  <a:schemeClr val="tx1"/>
                </a:solidFill>
              </a:rPr>
              <a:t> 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9746290">
            <a:off x="-275291" y="247620"/>
            <a:ext cx="2742655" cy="1072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الربط بالمواد</a:t>
            </a:r>
          </a:p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الرياضيات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17009254">
            <a:off x="7267924" y="-252988"/>
            <a:ext cx="1117642" cy="3310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4505289">
            <a:off x="4111082" y="-375489"/>
            <a:ext cx="1077312" cy="3555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Oval 26"/>
          <p:cNvSpPr/>
          <p:nvPr/>
        </p:nvSpPr>
        <p:spPr>
          <a:xfrm>
            <a:off x="4373175" y="1641984"/>
            <a:ext cx="2742655" cy="1072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أركان الإيمان</a:t>
            </a:r>
            <a:endParaRPr lang="ar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42950"/>
            <a:ext cx="12087225" cy="6029323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2171697" y="3614734"/>
            <a:ext cx="500062" cy="2728912"/>
          </a:xfrm>
          <a:prstGeom prst="arc">
            <a:avLst>
              <a:gd name="adj1" fmla="val 16200000"/>
              <a:gd name="adj2" fmla="val 161043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43927" y="3786185"/>
            <a:ext cx="141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جبريل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686172" y="2786067"/>
            <a:ext cx="614369" cy="2300288"/>
          </a:xfrm>
          <a:prstGeom prst="arc">
            <a:avLst>
              <a:gd name="adj1" fmla="val 16200000"/>
              <a:gd name="adj2" fmla="val 161043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39159" y="4467233"/>
            <a:ext cx="141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مالك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2724145" y="4224346"/>
            <a:ext cx="547694" cy="2633654"/>
          </a:xfrm>
          <a:prstGeom prst="arc">
            <a:avLst>
              <a:gd name="adj1" fmla="val 16200000"/>
              <a:gd name="adj2" fmla="val 161043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48682" y="4991107"/>
            <a:ext cx="141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رضوان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5400000">
            <a:off x="3243256" y="4471994"/>
            <a:ext cx="638190" cy="4124329"/>
          </a:xfrm>
          <a:prstGeom prst="arc">
            <a:avLst>
              <a:gd name="adj1" fmla="val 16200000"/>
              <a:gd name="adj2" fmla="val 161043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01066" y="5557852"/>
            <a:ext cx="160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إسرافيل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3" y="3441469"/>
            <a:ext cx="3055157" cy="2857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11" descr="Green marble"/>
          <p:cNvSpPr>
            <a:spLocks noChangeArrowheads="1"/>
          </p:cNvSpPr>
          <p:nvPr/>
        </p:nvSpPr>
        <p:spPr bwMode="auto">
          <a:xfrm>
            <a:off x="1243975" y="472544"/>
            <a:ext cx="2778676" cy="2161309"/>
          </a:xfrm>
          <a:prstGeom prst="ellipse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ar-EG" dirty="0" smtClean="0"/>
              <a:t>ا</a:t>
            </a:r>
            <a:r>
              <a:rPr lang="ar-EG" sz="8800" b="1" dirty="0" smtClean="0">
                <a:solidFill>
                  <a:schemeClr val="bg1"/>
                </a:solidFill>
              </a:rPr>
              <a:t>التمهيد</a:t>
            </a:r>
            <a:r>
              <a:rPr lang="ar-EG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288827" y="670044"/>
            <a:ext cx="4567845" cy="2369144"/>
          </a:xfrm>
          <a:prstGeom prst="cloudCallout">
            <a:avLst>
              <a:gd name="adj1" fmla="val -76124"/>
              <a:gd name="adj2" fmla="val -3625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AE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في توقعك عن أي ركن من أركان الإيمان سوف نتحدث اليوم ؟؟؟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7343292" y="2936472"/>
            <a:ext cx="4208929" cy="3419815"/>
          </a:xfrm>
          <a:prstGeom prst="cloudCallout">
            <a:avLst>
              <a:gd name="adj1" fmla="val -76124"/>
              <a:gd name="adj2" fmla="val -3625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AE" sz="2800" b="1" dirty="0" smtClean="0">
              <a:latin typeface="Arial" charset="0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AE" sz="2800" b="1" dirty="0">
                <a:latin typeface="Arial" charset="0"/>
                <a:cs typeface="Arial" charset="0"/>
              </a:rPr>
              <a:t>هيا بنا نكتشف عنوان درسنا اليوم </a:t>
            </a:r>
            <a:endParaRPr lang="ar-AE" sz="2800" b="1" dirty="0" smtClean="0">
              <a:latin typeface="Arial" charset="0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AE" sz="2800" b="1" dirty="0" smtClean="0">
                <a:latin typeface="Arial" charset="0"/>
                <a:cs typeface="Arial" charset="0"/>
              </a:rPr>
              <a:t>بتجميع الحروف</a:t>
            </a:r>
            <a:endParaRPr lang="en-GB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Flowchart: Preparation 6"/>
          <p:cNvSpPr/>
          <p:nvPr/>
        </p:nvSpPr>
        <p:spPr bwMode="auto">
          <a:xfrm>
            <a:off x="9785856" y="118720"/>
            <a:ext cx="2393542" cy="551324"/>
          </a:xfrm>
          <a:prstGeom prst="flowChartPreparation">
            <a:avLst/>
          </a:prstGeom>
          <a:solidFill>
            <a:srgbClr val="00B05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 = min</a:t>
            </a:r>
            <a:endParaRPr kumimoji="0" lang="en-US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071949" y="241068"/>
            <a:ext cx="4328992" cy="1155470"/>
          </a:xfrm>
          <a:prstGeom prst="ellipse">
            <a:avLst/>
          </a:prstGeom>
          <a:solidFill>
            <a:srgbClr val="7030A0"/>
          </a:solidFill>
          <a:ln w="57150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ar-A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عنوان  درسنا اليوم هو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10" descr="2SCH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3" y="3319035"/>
            <a:ext cx="2975212" cy="29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Temp\Desktop\T10532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22" y="1396539"/>
            <a:ext cx="6517178" cy="50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9988" y="1411165"/>
            <a:ext cx="544943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b="1" dirty="0" smtClean="0"/>
              <a:t>الإيمان بالملائكة </a:t>
            </a:r>
            <a:r>
              <a:rPr lang="ar-AE" sz="166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9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51930"/>
            <a:ext cx="7772400" cy="4639270"/>
          </a:xfrm>
        </p:spPr>
        <p:txBody>
          <a:bodyPr>
            <a:noAutofit/>
          </a:bodyPr>
          <a:lstStyle/>
          <a:p>
            <a:r>
              <a:rPr lang="ar-AE" sz="9600" b="1" dirty="0"/>
              <a:t>ما الفرق بي</a:t>
            </a:r>
            <a:r>
              <a:rPr lang="ar-EG" sz="9600" b="1" dirty="0"/>
              <a:t>ن     </a:t>
            </a:r>
            <a:r>
              <a:rPr lang="ar-AE" sz="9600" b="1" dirty="0"/>
              <a:t/>
            </a:r>
            <a:br>
              <a:rPr lang="ar-AE" sz="9600" b="1" dirty="0"/>
            </a:br>
            <a:r>
              <a:rPr lang="ar-AE" sz="9600" b="1" dirty="0"/>
              <a:t> </a:t>
            </a:r>
            <a:br>
              <a:rPr lang="ar-AE" sz="9600" b="1" dirty="0"/>
            </a:br>
            <a:r>
              <a:rPr lang="ar-AE" sz="9600" b="1" dirty="0"/>
              <a:t>الْخَلْق   -  الْخُلُق</a:t>
            </a:r>
            <a:endParaRPr lang="en-GB" sz="9600" b="1" dirty="0"/>
          </a:p>
        </p:txBody>
      </p:sp>
      <p:sp>
        <p:nvSpPr>
          <p:cNvPr id="4" name="Rectangle 3"/>
          <p:cNvSpPr/>
          <p:nvPr/>
        </p:nvSpPr>
        <p:spPr>
          <a:xfrm>
            <a:off x="4401015" y="418171"/>
            <a:ext cx="293702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عمل جماعي</a:t>
            </a:r>
            <a:endParaRPr lang="en-US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" y="-4739"/>
            <a:ext cx="12192000" cy="6729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1076" y="0"/>
            <a:ext cx="954139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ماذا تعرف عن الإيمان بالملائكة</a:t>
            </a:r>
            <a:endParaRPr lang="en-US" sz="72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Picture 7" descr="BCKMC13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8520" y="1319715"/>
            <a:ext cx="9144064" cy="611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432819">
            <a:off x="5243067" y="1509013"/>
            <a:ext cx="3624672" cy="2295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187325" algn="r"/>
                <a:tab pos="415925" algn="r"/>
                <a:tab pos="1044575" algn="r"/>
              </a:tabLst>
            </a:pPr>
            <a:r>
              <a:rPr lang="ar-AE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الإيمان بالملائكة هو ركن من أركان الإيمان </a:t>
            </a:r>
            <a:endParaRPr lang="ar-SA" sz="4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869905" y="4058122"/>
            <a:ext cx="4895864" cy="2312891"/>
          </a:xfrm>
          <a:prstGeom prst="cloudCallou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ماذا نريد أن نعرف عن الإيمان بالملائكة</a:t>
            </a:r>
            <a:endParaRPr lang="ar-EG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68" y="470078"/>
            <a:ext cx="9158287" cy="609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15770" y="1318611"/>
            <a:ext cx="4648200" cy="9906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دعاء خلع الثياب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5770" y="2652522"/>
            <a:ext cx="4975540" cy="2434107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"/>
          <a:stretch/>
        </p:blipFill>
        <p:spPr>
          <a:xfrm>
            <a:off x="2392811" y="1508975"/>
            <a:ext cx="2665926" cy="4018207"/>
          </a:xfrm>
          <a:prstGeom prst="rect">
            <a:avLst/>
          </a:prstGeom>
        </p:spPr>
      </p:pic>
      <p:sp>
        <p:nvSpPr>
          <p:cNvPr id="11" name="Text Box 44"/>
          <p:cNvSpPr txBox="1"/>
          <p:nvPr/>
        </p:nvSpPr>
        <p:spPr>
          <a:xfrm>
            <a:off x="5576552" y="3518078"/>
            <a:ext cx="4185634" cy="5927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بسم </a:t>
            </a:r>
            <a:r>
              <a:rPr kumimoji="0" lang="ar-A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الله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إله 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إلا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83690" b="53652"/>
          <a:stretch/>
        </p:blipFill>
        <p:spPr>
          <a:xfrm>
            <a:off x="111617" y="10048"/>
            <a:ext cx="12080383" cy="69545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96319" y="40782"/>
            <a:ext cx="4807781" cy="1175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 smtClean="0">
                <a:solidFill>
                  <a:srgbClr val="FF0000"/>
                </a:solidFill>
              </a:rPr>
              <a:t>نواتج التعلم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178" y="1215851"/>
            <a:ext cx="9746061" cy="133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 smtClean="0">
                <a:solidFill>
                  <a:schemeClr val="accent2"/>
                </a:solidFill>
              </a:rPr>
              <a:t>1- </a:t>
            </a:r>
            <a:r>
              <a:rPr lang="ar-KW" sz="4400" dirty="0">
                <a:solidFill>
                  <a:schemeClr val="accent2"/>
                </a:solidFill>
              </a:rPr>
              <a:t>يبين أن الإيمان بالملائكة ركن من أركان </a:t>
            </a:r>
            <a:r>
              <a:rPr lang="ar-KW" sz="4400" dirty="0" smtClean="0">
                <a:solidFill>
                  <a:schemeClr val="accent2"/>
                </a:solidFill>
              </a:rPr>
              <a:t>الإيمان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149" y="2546195"/>
            <a:ext cx="10615856" cy="131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chemeClr val="accent2"/>
                </a:solidFill>
              </a:rPr>
              <a:t>2-أن </a:t>
            </a:r>
            <a:r>
              <a:rPr lang="ar-KW" sz="4400" dirty="0">
                <a:solidFill>
                  <a:schemeClr val="accent2"/>
                </a:solidFill>
              </a:rPr>
              <a:t>يكتشف </a:t>
            </a:r>
            <a:r>
              <a:rPr lang="ar-AE" sz="4400" dirty="0">
                <a:solidFill>
                  <a:schemeClr val="accent2"/>
                </a:solidFill>
              </a:rPr>
              <a:t>أ</a:t>
            </a:r>
            <a:r>
              <a:rPr lang="ar-KW" sz="4400" dirty="0" smtClean="0">
                <a:solidFill>
                  <a:schemeClr val="accent2"/>
                </a:solidFill>
              </a:rPr>
              <a:t>ربعة </a:t>
            </a:r>
            <a:r>
              <a:rPr lang="ar-KW" sz="4400" dirty="0">
                <a:solidFill>
                  <a:schemeClr val="accent2"/>
                </a:solidFill>
              </a:rPr>
              <a:t>من أسماء الملائكة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1262" y="3869575"/>
            <a:ext cx="10712337" cy="140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 smtClean="0">
                <a:solidFill>
                  <a:schemeClr val="accent2"/>
                </a:solidFill>
              </a:rPr>
              <a:t>3 - </a:t>
            </a:r>
            <a:r>
              <a:rPr lang="ar-KW" sz="4400" dirty="0" smtClean="0">
                <a:solidFill>
                  <a:schemeClr val="accent2"/>
                </a:solidFill>
              </a:rPr>
              <a:t>يستنتج </a:t>
            </a:r>
            <a:r>
              <a:rPr lang="ar-KW" sz="4400" dirty="0">
                <a:solidFill>
                  <a:schemeClr val="accent2"/>
                </a:solidFill>
              </a:rPr>
              <a:t>من الفيديو وظائف بعض الملائكة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1261" y="5274746"/>
            <a:ext cx="10712337" cy="140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 smtClean="0">
                <a:solidFill>
                  <a:schemeClr val="accent2"/>
                </a:solidFill>
              </a:rPr>
              <a:t>4 - </a:t>
            </a:r>
            <a:r>
              <a:rPr lang="ar-KW" sz="4400" dirty="0">
                <a:solidFill>
                  <a:schemeClr val="accent2"/>
                </a:solidFill>
              </a:rPr>
              <a:t>يعدد ثلاثة من صفات </a:t>
            </a:r>
            <a:r>
              <a:rPr lang="ar-KW" sz="4400" dirty="0" smtClean="0">
                <a:solidFill>
                  <a:schemeClr val="accent2"/>
                </a:solidFill>
              </a:rPr>
              <a:t>الملائكة</a:t>
            </a:r>
            <a:endParaRPr lang="ar-AE" sz="4400" dirty="0" smtClean="0">
              <a:solidFill>
                <a:schemeClr val="accent2"/>
              </a:solidFill>
            </a:endParaRPr>
          </a:p>
          <a:p>
            <a:pPr algn="r"/>
            <a:r>
              <a:rPr lang="ar-AE" sz="4400" dirty="0" smtClean="0">
                <a:solidFill>
                  <a:schemeClr val="accent2"/>
                </a:solidFill>
              </a:rPr>
              <a:t>5 – يقارن بين الملك والإنسان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921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086896" y="90152"/>
            <a:ext cx="5640947" cy="14810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أناقش مع معلمي 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487" y="2193540"/>
            <a:ext cx="6821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 smtClean="0"/>
              <a:t>هيا بنا  نتذكرأربعة من أسماء الملائكة ؟</a:t>
            </a:r>
            <a:endParaRPr lang="en-GB" sz="4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-54229" y="4279548"/>
            <a:ext cx="9546973" cy="244913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لايعلم عدد الملائكة إلا الله سبحانه وتعالى</a:t>
            </a:r>
          </a:p>
          <a:p>
            <a:pPr algn="ctr"/>
            <a:r>
              <a:rPr lang="ar-AE" sz="3600" b="1" dirty="0" smtClean="0"/>
              <a:t>وقد ذكر منهم رضوان ومالك وإسرافيل وجبريل</a:t>
            </a:r>
          </a:p>
          <a:p>
            <a:pPr algn="ctr"/>
            <a:r>
              <a:rPr lang="ar-AE" sz="3600" b="1" dirty="0" smtClean="0"/>
              <a:t>ولكل ملك منهم عمل يقوم به</a:t>
            </a:r>
          </a:p>
          <a:p>
            <a:pPr algn="ctr"/>
            <a:endParaRPr lang="en-GB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-54229" y="180922"/>
            <a:ext cx="4807781" cy="1415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b="1" dirty="0" smtClean="0">
                <a:solidFill>
                  <a:srgbClr val="C00000"/>
                </a:solidFill>
              </a:rPr>
              <a:t>الهدف </a:t>
            </a:r>
            <a:r>
              <a:rPr lang="ar-AE" sz="6600" b="1" dirty="0" smtClean="0">
                <a:solidFill>
                  <a:srgbClr val="C00000"/>
                </a:solidFill>
              </a:rPr>
              <a:t>الثاني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http://i49.servimg.com/u/f49/17/39/09/70/0d584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97" y="1121839"/>
            <a:ext cx="3671252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68" y="470078"/>
            <a:ext cx="9158287" cy="609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15770" y="1318611"/>
            <a:ext cx="4648200" cy="9906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دعاء خلع الثياب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5770" y="2652522"/>
            <a:ext cx="4975540" cy="2434107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"/>
          <a:stretch/>
        </p:blipFill>
        <p:spPr>
          <a:xfrm>
            <a:off x="2392811" y="1508975"/>
            <a:ext cx="2665926" cy="4018207"/>
          </a:xfrm>
          <a:prstGeom prst="rect">
            <a:avLst/>
          </a:prstGeom>
        </p:spPr>
      </p:pic>
      <p:sp>
        <p:nvSpPr>
          <p:cNvPr id="11" name="Text Box 44"/>
          <p:cNvSpPr txBox="1"/>
          <p:nvPr/>
        </p:nvSpPr>
        <p:spPr>
          <a:xfrm>
            <a:off x="5576552" y="3518078"/>
            <a:ext cx="4185634" cy="5927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بسم </a:t>
            </a:r>
            <a:r>
              <a:rPr kumimoji="0" lang="ar-A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الله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إله 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إلا </a:t>
            </a: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83690" b="53652"/>
          <a:stretch/>
        </p:blipFill>
        <p:spPr>
          <a:xfrm>
            <a:off x="111617" y="0"/>
            <a:ext cx="12080383" cy="69545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13726" y="0"/>
            <a:ext cx="4807781" cy="1415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 smtClean="0"/>
              <a:t>الهدف </a:t>
            </a:r>
            <a:r>
              <a:rPr lang="ar-AE" sz="6600" dirty="0" smtClean="0"/>
              <a:t>الثالث</a:t>
            </a:r>
            <a:endParaRPr lang="en-US" sz="6600" dirty="0"/>
          </a:p>
        </p:txBody>
      </p:sp>
      <p:sp>
        <p:nvSpPr>
          <p:cNvPr id="10" name="Rounded Rectangle 9"/>
          <p:cNvSpPr/>
          <p:nvPr/>
        </p:nvSpPr>
        <p:spPr>
          <a:xfrm>
            <a:off x="2304285" y="1239174"/>
            <a:ext cx="9746061" cy="133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dirty="0" smtClean="0">
                <a:solidFill>
                  <a:schemeClr val="accent2"/>
                </a:solidFill>
              </a:rPr>
              <a:t>استنتج من الفيديو واكتب اسم الملك أمام العمل الذي يقوم به  </a:t>
            </a:r>
            <a:endParaRPr lang="en-US" sz="4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04463"/>
              </p:ext>
            </p:extLst>
          </p:nvPr>
        </p:nvGraphicFramePr>
        <p:xfrm>
          <a:off x="449943" y="2557623"/>
          <a:ext cx="11226241" cy="43003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400650"/>
                <a:gridCol w="7825591"/>
              </a:tblGrid>
              <a:tr h="8527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800" dirty="0">
                          <a:solidFill>
                            <a:schemeClr val="tx1"/>
                          </a:solidFill>
                          <a:effectLst/>
                        </a:rPr>
                        <a:t>اسم الملك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600" dirty="0">
                          <a:solidFill>
                            <a:schemeClr val="tx1"/>
                          </a:solidFill>
                          <a:effectLst/>
                        </a:rPr>
                        <a:t>وظيفته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27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600" dirty="0" smtClean="0">
                          <a:solidFill>
                            <a:srgbClr val="FF0000"/>
                          </a:solidFill>
                          <a:effectLst/>
                        </a:rPr>
                        <a:t>رضوان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 b="1">
                          <a:effectLst/>
                        </a:rPr>
                        <a:t>خازن الجنة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27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000" dirty="0" smtClean="0">
                          <a:solidFill>
                            <a:srgbClr val="C00000"/>
                          </a:solidFill>
                          <a:effectLst/>
                        </a:rPr>
                        <a:t>إسرافيل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 b="1">
                          <a:effectLst/>
                        </a:rPr>
                        <a:t>النفخ بالصور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27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4400" dirty="0" smtClean="0">
                          <a:solidFill>
                            <a:srgbClr val="C00000"/>
                          </a:solidFill>
                          <a:effectLst/>
                        </a:rPr>
                        <a:t>مالك</a:t>
                      </a:r>
                      <a:r>
                        <a:rPr lang="ar-AE" sz="28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 b="1" dirty="0">
                          <a:effectLst/>
                        </a:rPr>
                        <a:t>خازن النار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93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200" dirty="0" smtClean="0">
                          <a:solidFill>
                            <a:srgbClr val="C00000"/>
                          </a:solidFill>
                          <a:effectLst/>
                        </a:rPr>
                        <a:t>جبريل عليه السلام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3600" b="1" dirty="0">
                          <a:effectLst/>
                        </a:rPr>
                        <a:t>النزول بالوحي على الرسل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11" descr="BCKMC133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0" y="26552"/>
            <a:ext cx="2164514" cy="45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0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921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086896" y="90152"/>
            <a:ext cx="5640947" cy="14810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أناقش مع معلمي 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487" y="2193540"/>
            <a:ext cx="6821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 smtClean="0"/>
              <a:t>هل صفات الملائكة نفس صفات الإنسان؟</a:t>
            </a:r>
          </a:p>
          <a:p>
            <a:pPr algn="r"/>
            <a:endParaRPr lang="ar-AE" sz="4000" b="1" dirty="0"/>
          </a:p>
          <a:p>
            <a:pPr algn="r"/>
            <a:r>
              <a:rPr lang="ar-AE" sz="4000" b="1" dirty="0" smtClean="0"/>
              <a:t>ماهي صفات الملائكة ؟</a:t>
            </a:r>
            <a:endParaRPr lang="en-GB" sz="4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-189222" y="4280073"/>
            <a:ext cx="10508879" cy="244913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أستنتج </a:t>
            </a:r>
          </a:p>
          <a:p>
            <a:pPr algn="ctr"/>
            <a:r>
              <a:rPr lang="ar-AE" sz="3600" b="1" dirty="0" smtClean="0"/>
              <a:t>أن الملائكة لها صفات غير صفات الإنسان</a:t>
            </a:r>
          </a:p>
          <a:p>
            <a:pPr algn="ctr"/>
            <a:r>
              <a:rPr lang="ar-AE" sz="3600" b="1" dirty="0" smtClean="0"/>
              <a:t>فهم لايأكلون  ولا يشربون ولاينامون وعبدون الله ولا يعصونه أبدا</a:t>
            </a:r>
          </a:p>
          <a:p>
            <a:pPr algn="ctr"/>
            <a:endParaRPr lang="en-GB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56020"/>
            <a:ext cx="4807781" cy="1415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 smtClean="0">
                <a:solidFill>
                  <a:srgbClr val="C00000"/>
                </a:solidFill>
              </a:rPr>
              <a:t>الهدف الرابع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366</Words>
  <Application>Microsoft Office PowerPoint</Application>
  <PresentationFormat>Custom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تصميم افتراضي</vt:lpstr>
      <vt:lpstr>Facet</vt:lpstr>
      <vt:lpstr>PowerPoint Presentation</vt:lpstr>
      <vt:lpstr>PowerPoint Presentation</vt:lpstr>
      <vt:lpstr>PowerPoint Presentation</vt:lpstr>
      <vt:lpstr>PowerPoint Presentation</vt:lpstr>
      <vt:lpstr>ما الفرق بين        الْخَلْق   -  الْخُلُق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Essam Yehia</dc:creator>
  <cp:lastModifiedBy>admin</cp:lastModifiedBy>
  <cp:revision>109</cp:revision>
  <dcterms:created xsi:type="dcterms:W3CDTF">2015-12-08T15:57:51Z</dcterms:created>
  <dcterms:modified xsi:type="dcterms:W3CDTF">2017-10-20T13:42:09Z</dcterms:modified>
</cp:coreProperties>
</file>