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8" r:id="rId2"/>
    <p:sldId id="270" r:id="rId3"/>
    <p:sldId id="259" r:id="rId4"/>
    <p:sldId id="294" r:id="rId5"/>
    <p:sldId id="299" r:id="rId6"/>
    <p:sldId id="300" r:id="rId7"/>
    <p:sldId id="295" r:id="rId8"/>
    <p:sldId id="296" r:id="rId9"/>
    <p:sldId id="301" r:id="rId10"/>
    <p:sldId id="256" r:id="rId11"/>
    <p:sldId id="268" r:id="rId12"/>
    <p:sldId id="275" r:id="rId13"/>
    <p:sldId id="272" r:id="rId14"/>
    <p:sldId id="262" r:id="rId15"/>
    <p:sldId id="273" r:id="rId16"/>
    <p:sldId id="280" r:id="rId17"/>
    <p:sldId id="281" r:id="rId18"/>
    <p:sldId id="282" r:id="rId19"/>
    <p:sldId id="284" r:id="rId20"/>
    <p:sldId id="286" r:id="rId21"/>
    <p:sldId id="287" r:id="rId22"/>
    <p:sldId id="288" r:id="rId23"/>
    <p:sldId id="289" r:id="rId24"/>
    <p:sldId id="290" r:id="rId25"/>
    <p:sldId id="285" r:id="rId26"/>
    <p:sldId id="291" r:id="rId27"/>
    <p:sldId id="305" r:id="rId28"/>
    <p:sldId id="302" r:id="rId29"/>
    <p:sldId id="303" r:id="rId30"/>
    <p:sldId id="311" r:id="rId31"/>
    <p:sldId id="304" r:id="rId32"/>
    <p:sldId id="292" r:id="rId33"/>
    <p:sldId id="307" r:id="rId34"/>
    <p:sldId id="309" r:id="rId35"/>
    <p:sldId id="308" r:id="rId36"/>
    <p:sldId id="310" r:id="rId37"/>
    <p:sldId id="276" r:id="rId38"/>
    <p:sldId id="277" r:id="rId39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334"/>
    <a:srgbClr val="11DD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36" autoAdjust="0"/>
    <p:restoredTop sz="94624" autoAdjust="0"/>
  </p:normalViewPr>
  <p:slideViewPr>
    <p:cSldViewPr>
      <p:cViewPr>
        <p:scale>
          <a:sx n="69" d="100"/>
          <a:sy n="69" d="100"/>
        </p:scale>
        <p:origin x="-1194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5852-6546-44C8-A8A7-B1F6E59A857C}" type="datetimeFigureOut">
              <a:rPr lang="ar-AE" smtClean="0"/>
              <a:pPr/>
              <a:t>05/07/1434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AFC8-CC9D-488E-A0F3-7A6A7E64386E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btihal\Desktop\&#1601;&#1571;&#1585;%20&#1575;&#1604;&#1602;&#1585;&#1610;&#1577;%20&#1608;%20&#1601;&#1571;&#1585;%20&#1575;&#1604;&#1605;&#1583;&#1610;&#1606;&#1577;\YouTube%20-%20&#1581;&#1603;&#1575;&#1610;&#1575;&#1578;%20&#1593;&#1575;&#1604;&#1605;&#1610;&#1577;%20&#1601;&#1575;&#1585;%20&#1575;&#1604;&#1585;&#1610;&#1601;%20&#1608;&#1601;&#1575;&#1585;%20&#1575;&#1604;&#1605;&#1583;&#1610;&#1606;&#1577;_WMV%20V9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304800"/>
            <a:ext cx="88392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6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فــأرالقــريـــة وفــأرالمـدينــــة</a:t>
            </a:r>
            <a:endParaRPr lang="en-US" sz="6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C:\Users\Princess Alla\Pictures\فأر القرية وفأر المدينة\122409755.png"/>
          <p:cNvPicPr>
            <a:picLocks noChangeAspect="1" noChangeArrowheads="1"/>
          </p:cNvPicPr>
          <p:nvPr/>
        </p:nvPicPr>
        <p:blipFill>
          <a:blip r:embed="rId2" cstate="print"/>
          <a:srcRect t="26761" b="6824"/>
          <a:stretch>
            <a:fillRect/>
          </a:stretch>
        </p:blipFill>
        <p:spPr bwMode="auto">
          <a:xfrm>
            <a:off x="1752600" y="1600200"/>
            <a:ext cx="5797261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ar-AE" dirty="0" smtClean="0"/>
              <a:t>فأر القرية      و      فأر المدينة</a:t>
            </a:r>
            <a:endParaRPr lang="ar-A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2724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24669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ar-AE" dirty="0" smtClean="0"/>
              <a:t>وصلت رسالة إلى فأر المدينة .</a:t>
            </a:r>
            <a:endParaRPr lang="ar-AE" dirty="0"/>
          </a:p>
        </p:txBody>
      </p:sp>
      <p:pic>
        <p:nvPicPr>
          <p:cNvPr id="11266" name="Picture 2" descr="C:\Users\Ebtihal\Desktop\1111111111111111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3581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5486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dirty="0" smtClean="0"/>
              <a:t>الرسالة من صديقه فأر القرية </a:t>
            </a:r>
            <a:endParaRPr lang="ar-AE" sz="4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819400"/>
          </a:xfrm>
        </p:spPr>
        <p:txBody>
          <a:bodyPr>
            <a:normAutofit/>
          </a:bodyPr>
          <a:lstStyle/>
          <a:p>
            <a:r>
              <a:rPr lang="ar-AE" sz="6600" dirty="0" smtClean="0"/>
              <a:t>فتح فأر المدينة الرسالة و قرأ</a:t>
            </a:r>
            <a:endParaRPr lang="ar-AE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657600"/>
            <a:ext cx="6019800" cy="1295400"/>
          </a:xfrm>
        </p:spPr>
        <p:txBody>
          <a:bodyPr>
            <a:normAutofit/>
          </a:bodyPr>
          <a:lstStyle/>
          <a:p>
            <a:r>
              <a:rPr lang="ar-AE" sz="4800" b="1" dirty="0" smtClean="0"/>
              <a:t>سأنتظرك يوم الخميس .</a:t>
            </a:r>
            <a:endParaRPr lang="ar-AE" sz="4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5486400"/>
            <a:ext cx="1828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أخوك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2209800"/>
            <a:ext cx="6019800" cy="12954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تعال يا صديقي إلى القرية .</a:t>
            </a:r>
            <a:endParaRPr kumimoji="0" lang="ar-AE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6600" dirty="0" smtClean="0"/>
              <a:t>لبس فأر المدينة ملابس جميلة</a:t>
            </a:r>
            <a:endParaRPr lang="ar-AE" sz="6600" dirty="0"/>
          </a:p>
        </p:txBody>
      </p:sp>
      <p:pic>
        <p:nvPicPr>
          <p:cNvPr id="2050" name="Picture 2" descr="C:\Users\Princess Alla\Pictures\فأر القرية وفأر المدينة\CityMouse.gif"/>
          <p:cNvPicPr>
            <a:picLocks noChangeAspect="1" noChangeArrowheads="1"/>
          </p:cNvPicPr>
          <p:nvPr/>
        </p:nvPicPr>
        <p:blipFill>
          <a:blip r:embed="rId2" cstate="print"/>
          <a:srcRect t="10659"/>
          <a:stretch>
            <a:fillRect/>
          </a:stretch>
        </p:blipFill>
        <p:spPr bwMode="auto">
          <a:xfrm>
            <a:off x="2743200" y="1828800"/>
            <a:ext cx="3200400" cy="4048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ar-AE" sz="5400" dirty="0" smtClean="0"/>
              <a:t>و ركب سيارته الصغيرة ،</a:t>
            </a:r>
            <a:endParaRPr lang="ar-AE" sz="5400" dirty="0"/>
          </a:p>
        </p:txBody>
      </p:sp>
      <p:pic>
        <p:nvPicPr>
          <p:cNvPr id="31746" name="Picture 2" descr="http://3.bp.blogspot.com/_BgbJzYNl4Ng/TIvleBhZDCI/AAAAAAAAAb4/DLNowOFPpzI/s400/Car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4495800" cy="2667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572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و سار في الشارع الطويل إلى القرية .</a:t>
            </a:r>
            <a:endParaRPr kumimoji="0" lang="ar-AE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423" t="50912" r="19899" b="36769"/>
          <a:stretch>
            <a:fillRect/>
          </a:stretch>
        </p:blipFill>
        <p:spPr>
          <a:xfrm>
            <a:off x="381000" y="4191000"/>
            <a:ext cx="8610600" cy="2667000"/>
          </a:xfrm>
        </p:spPr>
      </p:pic>
      <p:pic>
        <p:nvPicPr>
          <p:cNvPr id="6" name="Picture 5" descr="1212169585idJe3t.jpg"/>
          <p:cNvPicPr>
            <a:picLocks noChangeAspect="1"/>
          </p:cNvPicPr>
          <p:nvPr/>
        </p:nvPicPr>
        <p:blipFill>
          <a:blip r:embed="rId3" cstate="print"/>
          <a:srcRect b="6557"/>
          <a:stretch>
            <a:fillRect/>
          </a:stretch>
        </p:blipFill>
        <p:spPr>
          <a:xfrm>
            <a:off x="1905000" y="0"/>
            <a:ext cx="5562600" cy="43434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637" t="50388" r="47685" b="37047"/>
          <a:stretch>
            <a:fillRect/>
          </a:stretch>
        </p:blipFill>
        <p:spPr>
          <a:xfrm>
            <a:off x="838200" y="4419600"/>
            <a:ext cx="7848600" cy="2438400"/>
          </a:xfrm>
        </p:spPr>
      </p:pic>
      <p:pic>
        <p:nvPicPr>
          <p:cNvPr id="6146" name="Picture 2" descr="C:\Users\Princess Alla\Pictures\فأر القرية وفأر المدينة\Old-Woman-Lived-in-a-Shoe-514759abcd6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526265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C:\Users\Princess Alla\Pictures\2013-03-31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899" t="8418" r="15268" b="60185"/>
          <a:stretch>
            <a:fillRect/>
          </a:stretch>
        </p:blipFill>
        <p:spPr bwMode="auto">
          <a:xfrm>
            <a:off x="304800" y="152400"/>
            <a:ext cx="8686800" cy="4038600"/>
          </a:xfrm>
          <a:prstGeom prst="rect">
            <a:avLst/>
          </a:prstGeom>
          <a:noFill/>
        </p:spPr>
      </p:pic>
      <p:pic>
        <p:nvPicPr>
          <p:cNvPr id="9" name="Picture 2" descr="C:\Users\Princess Alla\Pictures\فأر القرية وفأر المدينة\001.jpg"/>
          <p:cNvPicPr>
            <a:picLocks noChangeAspect="1" noChangeArrowheads="1"/>
          </p:cNvPicPr>
          <p:nvPr/>
        </p:nvPicPr>
        <p:blipFill>
          <a:blip r:embed="rId3" cstate="print"/>
          <a:srcRect l="38423" t="81036" r="19899" b="6072"/>
          <a:stretch>
            <a:fillRect/>
          </a:stretch>
        </p:blipFill>
        <p:spPr bwMode="auto">
          <a:xfrm>
            <a:off x="381000" y="4267200"/>
            <a:ext cx="83058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Princess Alla\Pictures\فأر القرية وفأر المدينة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37" t="80814" r="47685" b="5717"/>
          <a:stretch>
            <a:fillRect/>
          </a:stretch>
        </p:blipFill>
        <p:spPr bwMode="auto">
          <a:xfrm>
            <a:off x="457200" y="4114800"/>
            <a:ext cx="8458200" cy="2743200"/>
          </a:xfrm>
          <a:prstGeom prst="rect">
            <a:avLst/>
          </a:prstGeom>
          <a:noFill/>
        </p:spPr>
      </p:pic>
      <p:pic>
        <p:nvPicPr>
          <p:cNvPr id="5" name="Picture 4" descr="counrty_m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7772400" cy="3657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09600"/>
            <a:ext cx="2514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r-AE" sz="7200" b="1" dirty="0" smtClean="0">
                <a:ln/>
                <a:solidFill>
                  <a:schemeClr val="accent3"/>
                </a:solidFill>
              </a:rPr>
              <a:t>القرية</a:t>
            </a:r>
            <a:endParaRPr lang="ar-AE" sz="7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Princess Alla\Pictures\فأر القرية وفأر المدينة\5.PNG"/>
          <p:cNvPicPr>
            <a:picLocks noChangeAspect="1" noChangeArrowheads="1"/>
          </p:cNvPicPr>
          <p:nvPr/>
        </p:nvPicPr>
        <p:blipFill>
          <a:blip r:embed="rId2" cstate="print"/>
          <a:srcRect l="3670" t="5322" r="13139" b="14845"/>
          <a:stretch>
            <a:fillRect/>
          </a:stretch>
        </p:blipFill>
        <p:spPr bwMode="auto">
          <a:xfrm>
            <a:off x="152400" y="533400"/>
            <a:ext cx="4572000" cy="6096000"/>
          </a:xfrm>
          <a:prstGeom prst="rect">
            <a:avLst/>
          </a:prstGeom>
          <a:noFill/>
        </p:spPr>
      </p:pic>
      <p:pic>
        <p:nvPicPr>
          <p:cNvPr id="8195" name="Picture 3" descr="C:\Users\Princess Alla\Pictures\فأر القرية وفأر المدينة\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9450" t="5051" r="10637" b="74746"/>
          <a:stretch>
            <a:fillRect/>
          </a:stretch>
        </p:blipFill>
        <p:spPr bwMode="auto">
          <a:xfrm>
            <a:off x="4572000" y="457200"/>
            <a:ext cx="45720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661" t="5450" r="50000" b="75048"/>
          <a:stretch>
            <a:fillRect/>
          </a:stretch>
        </p:blipFill>
        <p:spPr>
          <a:xfrm>
            <a:off x="5029200" y="381000"/>
            <a:ext cx="4114800" cy="6477000"/>
          </a:xfrm>
        </p:spPr>
      </p:pic>
      <p:pic>
        <p:nvPicPr>
          <p:cNvPr id="9218" name="Picture 2" descr="C:\Users\Princess Alla\Pictures\فأر القرية وفأر المدينة\7.PNG"/>
          <p:cNvPicPr>
            <a:picLocks noChangeAspect="1" noChangeArrowheads="1"/>
          </p:cNvPicPr>
          <p:nvPr/>
        </p:nvPicPr>
        <p:blipFill>
          <a:blip r:embed="rId3" cstate="print"/>
          <a:srcRect l="8758" r="20541" b="38289"/>
          <a:stretch>
            <a:fillRect/>
          </a:stretch>
        </p:blipFill>
        <p:spPr bwMode="auto">
          <a:xfrm>
            <a:off x="0" y="1524000"/>
            <a:ext cx="4572000" cy="5334000"/>
          </a:xfrm>
          <a:prstGeom prst="rect">
            <a:avLst/>
          </a:prstGeom>
          <a:noFill/>
        </p:spPr>
      </p:pic>
      <p:pic>
        <p:nvPicPr>
          <p:cNvPr id="9219" name="Picture 3" descr="C:\Users\Princess Alla\Pictures\فأر القرية وفأر المدينة\6.PNG"/>
          <p:cNvPicPr>
            <a:picLocks noChangeAspect="1" noChangeArrowheads="1"/>
          </p:cNvPicPr>
          <p:nvPr/>
        </p:nvPicPr>
        <p:blipFill>
          <a:blip r:embed="rId4" cstate="print"/>
          <a:srcRect l="8537" t="32653" r="8537" b="16735"/>
          <a:stretch>
            <a:fillRect/>
          </a:stretch>
        </p:blipFill>
        <p:spPr bwMode="auto">
          <a:xfrm>
            <a:off x="0" y="0"/>
            <a:ext cx="51054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880" t="43460" r="11449" b="44435"/>
          <a:stretch>
            <a:fillRect/>
          </a:stretch>
        </p:blipFill>
        <p:spPr>
          <a:xfrm>
            <a:off x="381000" y="4038600"/>
            <a:ext cx="8534400" cy="2667000"/>
          </a:xfrm>
        </p:spPr>
      </p:pic>
      <p:pic>
        <p:nvPicPr>
          <p:cNvPr id="10242" name="Picture 2" descr="C:\Users\Princess Alla\Pictures\فأر القرية وفأر المدينة\townmous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73152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637" t="43182" r="52315" b="44441"/>
          <a:stretch>
            <a:fillRect/>
          </a:stretch>
        </p:blipFill>
        <p:spPr>
          <a:xfrm>
            <a:off x="1219200" y="4267200"/>
            <a:ext cx="6858000" cy="2590800"/>
          </a:xfrm>
        </p:spPr>
      </p:pic>
      <p:pic>
        <p:nvPicPr>
          <p:cNvPr id="6" name="Picture 2" descr="C:\Users\Princess Alla\Pictures\فأر القرية وفأر المدينة\a-rato-do-campo.jpg"/>
          <p:cNvPicPr>
            <a:picLocks noChangeAspect="1" noChangeArrowheads="1"/>
          </p:cNvPicPr>
          <p:nvPr/>
        </p:nvPicPr>
        <p:blipFill>
          <a:blip r:embed="rId3" cstate="print"/>
          <a:srcRect l="10876" t="17245" r="9311" b="7611"/>
          <a:stretch>
            <a:fillRect/>
          </a:stretch>
        </p:blipFill>
        <p:spPr bwMode="auto">
          <a:xfrm>
            <a:off x="914400" y="457200"/>
            <a:ext cx="8229600" cy="365760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 flipH="1">
            <a:off x="152400" y="228600"/>
            <a:ext cx="2286000" cy="1905000"/>
          </a:xfrm>
          <a:prstGeom prst="wedgeEllipseCallout">
            <a:avLst>
              <a:gd name="adj1" fmla="val -190357"/>
              <a:gd name="adj2" fmla="val 50344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Users\Princess Alla\Pictures\فأر القرية وفأر المدينة\6.PNG"/>
          <p:cNvPicPr>
            <a:picLocks noChangeAspect="1" noChangeArrowheads="1"/>
          </p:cNvPicPr>
          <p:nvPr/>
        </p:nvPicPr>
        <p:blipFill>
          <a:blip r:embed="rId4" cstate="print"/>
          <a:srcRect l="17900" t="32653" r="21237" b="16735"/>
          <a:stretch>
            <a:fillRect/>
          </a:stretch>
        </p:blipFill>
        <p:spPr bwMode="auto">
          <a:xfrm>
            <a:off x="609600" y="533400"/>
            <a:ext cx="1383323" cy="13755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000" t="73343" r="8321" b="14135"/>
          <a:stretch>
            <a:fillRect/>
          </a:stretch>
        </p:blipFill>
        <p:spPr>
          <a:xfrm>
            <a:off x="609600" y="3962400"/>
            <a:ext cx="7848600" cy="2590800"/>
          </a:xfrm>
        </p:spPr>
      </p:pic>
      <p:pic>
        <p:nvPicPr>
          <p:cNvPr id="11267" name="Picture 3" descr="C:\Users\Princess Alla\Pictures\فأر القرية وفأر المدينة\3.PNG"/>
          <p:cNvPicPr>
            <a:picLocks noChangeAspect="1" noChangeArrowheads="1"/>
          </p:cNvPicPr>
          <p:nvPr/>
        </p:nvPicPr>
        <p:blipFill>
          <a:blip r:embed="rId3" cstate="print"/>
          <a:srcRect l="12599" t="6806" r="23458" b="46800"/>
          <a:stretch>
            <a:fillRect/>
          </a:stretch>
        </p:blipFill>
        <p:spPr bwMode="auto">
          <a:xfrm>
            <a:off x="304800" y="304800"/>
            <a:ext cx="80772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31" t="73846" r="51375" b="14135"/>
          <a:stretch>
            <a:fillRect/>
          </a:stretch>
        </p:blipFill>
        <p:spPr>
          <a:xfrm>
            <a:off x="152400" y="4191000"/>
            <a:ext cx="8839200" cy="2526632"/>
          </a:xfrm>
        </p:spPr>
      </p:pic>
      <p:pic>
        <p:nvPicPr>
          <p:cNvPr id="12290" name="Picture 2" descr="C:\Users\Princess Alla\Pictures\فأر القرية وفأر المدينة\1.PNG"/>
          <p:cNvPicPr>
            <a:picLocks noChangeAspect="1" noChangeArrowheads="1"/>
          </p:cNvPicPr>
          <p:nvPr/>
        </p:nvPicPr>
        <p:blipFill>
          <a:blip r:embed="rId3" cstate="print"/>
          <a:srcRect l="20893" r="12739" b="21095"/>
          <a:stretch>
            <a:fillRect/>
          </a:stretch>
        </p:blipFill>
        <p:spPr bwMode="auto">
          <a:xfrm>
            <a:off x="304799" y="304800"/>
            <a:ext cx="8197427" cy="3581400"/>
          </a:xfrm>
          <a:prstGeom prst="rect">
            <a:avLst/>
          </a:prstGeom>
          <a:noFill/>
        </p:spPr>
      </p:pic>
      <p:pic>
        <p:nvPicPr>
          <p:cNvPr id="6" name="Picture 3" descr="C:\Users\Princess Alla\Pictures\فأر القرية وفأر المدينة\6.PNG"/>
          <p:cNvPicPr>
            <a:picLocks noChangeAspect="1" noChangeArrowheads="1"/>
          </p:cNvPicPr>
          <p:nvPr/>
        </p:nvPicPr>
        <p:blipFill>
          <a:blip r:embed="rId4" cstate="print"/>
          <a:srcRect l="18109" t="32653" r="22069" b="16735"/>
          <a:stretch>
            <a:fillRect/>
          </a:stretch>
        </p:blipFill>
        <p:spPr bwMode="auto">
          <a:xfrm>
            <a:off x="2895600" y="228600"/>
            <a:ext cx="1905000" cy="1143000"/>
          </a:xfrm>
          <a:prstGeom prst="rect">
            <a:avLst/>
          </a:prstGeom>
          <a:noFill/>
        </p:spPr>
      </p:pic>
      <p:pic>
        <p:nvPicPr>
          <p:cNvPr id="7" name="Picture 6" descr="gg60813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274710"/>
            <a:ext cx="1981200" cy="1687689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r"/>
            <a:r>
              <a:rPr lang="ar-EG" b="1" dirty="0" smtClean="0"/>
              <a:t>3 – استيعاب : </a:t>
            </a:r>
            <a:r>
              <a:rPr lang="ar-EG" b="1" dirty="0" smtClean="0">
                <a:solidFill>
                  <a:srgbClr val="FF0000"/>
                </a:solidFill>
              </a:rPr>
              <a:t>اُرسم دائرة حول الجواب الصحيح: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blipFill>
            <a:blip r:embed="rId3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514350" indent="-514350" algn="r">
              <a:lnSpc>
                <a:spcPct val="150000"/>
              </a:lnSpc>
              <a:buNone/>
            </a:pPr>
            <a:r>
              <a:rPr lang="ar-EG" b="1" dirty="0" smtClean="0"/>
              <a:t>1-قال فأرالمدينة في الرسالة: سأنتظرك يوم الأربعاء.      نعـــم    لا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ar-EG" b="1" dirty="0" smtClean="0"/>
              <a:t>2-يسكن فأر القرية في حذاء قديـــم .                         نعـــم    لا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ar-EG" b="1" dirty="0" smtClean="0"/>
              <a:t>3- ذهب فأر القرية مع صديقه إلى السيرك .                 نعـــم    لا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ar-EG" b="1" dirty="0" smtClean="0"/>
              <a:t>4-أكل فأر القرية من المائدة وملأ بطنـــه .                   نعـــم    لا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ar-EG" b="1" dirty="0" smtClean="0"/>
              <a:t>5-في بيت الرجل الغني كلب كبير يسكن مع القط .          نعـــم    لا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ar-EG" b="1" dirty="0" smtClean="0"/>
              <a:t>                                                                       لا أعـــرف </a:t>
            </a:r>
          </a:p>
          <a:p>
            <a:pPr marL="514350" indent="-514350">
              <a:lnSpc>
                <a:spcPct val="200000"/>
              </a:lnSpc>
              <a:buNone/>
            </a:pPr>
            <a:endParaRPr lang="ar-EG" b="1" dirty="0" smtClean="0"/>
          </a:p>
        </p:txBody>
      </p:sp>
      <p:sp>
        <p:nvSpPr>
          <p:cNvPr id="4" name="Arc 3"/>
          <p:cNvSpPr/>
          <p:nvPr/>
        </p:nvSpPr>
        <p:spPr>
          <a:xfrm>
            <a:off x="0" y="1066800"/>
            <a:ext cx="838200" cy="838200"/>
          </a:xfrm>
          <a:prstGeom prst="arc">
            <a:avLst>
              <a:gd name="adj1" fmla="val 16200000"/>
              <a:gd name="adj2" fmla="val 1553579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143000" y="1981200"/>
            <a:ext cx="838200" cy="838200"/>
          </a:xfrm>
          <a:prstGeom prst="arc">
            <a:avLst>
              <a:gd name="adj1" fmla="val 16200000"/>
              <a:gd name="adj2" fmla="val 1553579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152400" y="2667000"/>
            <a:ext cx="838200" cy="838200"/>
          </a:xfrm>
          <a:prstGeom prst="arc">
            <a:avLst>
              <a:gd name="adj1" fmla="val 16200000"/>
              <a:gd name="adj2" fmla="val 1553579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990600" y="3581400"/>
            <a:ext cx="838200" cy="838200"/>
          </a:xfrm>
          <a:prstGeom prst="arc">
            <a:avLst>
              <a:gd name="adj1" fmla="val 16200000"/>
              <a:gd name="adj2" fmla="val 1553579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304800" y="5181600"/>
            <a:ext cx="1600200" cy="838200"/>
          </a:xfrm>
          <a:prstGeom prst="arc">
            <a:avLst>
              <a:gd name="adj1" fmla="val 16200000"/>
              <a:gd name="adj2" fmla="val 1553579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r"/>
            <a:r>
              <a:rPr lang="ar-EG" b="1" dirty="0" smtClean="0">
                <a:solidFill>
                  <a:schemeClr val="accent3">
                    <a:lumMod val="75000"/>
                  </a:schemeClr>
                </a:solidFill>
              </a:rPr>
              <a:t>4 – استيعاب : </a:t>
            </a:r>
            <a:r>
              <a:rPr lang="ar-EG" b="1" dirty="0" smtClean="0">
                <a:solidFill>
                  <a:srgbClr val="FF0000"/>
                </a:solidFill>
              </a:rPr>
              <a:t>هل فهمت القصة 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ar-EG" sz="3100" b="1" dirty="0" smtClean="0"/>
              <a:t>1 – أكل فأر القرية وأكل .............    وتألم من  ................</a:t>
            </a:r>
          </a:p>
          <a:p>
            <a:pPr>
              <a:lnSpc>
                <a:spcPct val="150000"/>
              </a:lnSpc>
              <a:buNone/>
            </a:pPr>
            <a:r>
              <a:rPr lang="ar-EG" sz="3100" b="1" dirty="0" smtClean="0"/>
              <a:t>2 – هذه القصة تقول :</a:t>
            </a:r>
          </a:p>
          <a:p>
            <a:pPr>
              <a:lnSpc>
                <a:spcPct val="150000"/>
              </a:lnSpc>
              <a:buNone/>
            </a:pPr>
            <a:r>
              <a:rPr lang="ar-EG" sz="3100" b="1" dirty="0" smtClean="0"/>
              <a:t>(أ)حياة المدينة طيبة.                   (ب)حياة القرية طيبة .</a:t>
            </a:r>
          </a:p>
          <a:p>
            <a:pPr>
              <a:lnSpc>
                <a:spcPct val="150000"/>
              </a:lnSpc>
              <a:buNone/>
            </a:pPr>
            <a:r>
              <a:rPr lang="ar-EG" sz="3100" b="1" dirty="0" smtClean="0"/>
              <a:t>3 – هذه القصة تتكلم عن :</a:t>
            </a:r>
          </a:p>
          <a:p>
            <a:pPr>
              <a:lnSpc>
                <a:spcPct val="150000"/>
              </a:lnSpc>
              <a:buNone/>
            </a:pPr>
            <a:r>
              <a:rPr lang="ar-EG" sz="3100" b="1" dirty="0" smtClean="0"/>
              <a:t>(أ)الطعام اللذيذ .                         (ب) مبارة بين القط والفأر.</a:t>
            </a:r>
          </a:p>
          <a:p>
            <a:pPr>
              <a:lnSpc>
                <a:spcPct val="150000"/>
              </a:lnSpc>
              <a:buNone/>
            </a:pPr>
            <a:r>
              <a:rPr lang="ar-EG" sz="3100" b="1" dirty="0" smtClean="0"/>
              <a:t>(ج)حياة القرية وحياة المدينة          (د ) الحياة في القصر. </a:t>
            </a:r>
          </a:p>
          <a:p>
            <a:pPr>
              <a:lnSpc>
                <a:spcPct val="150000"/>
              </a:lnSpc>
              <a:buNone/>
            </a:pPr>
            <a:r>
              <a:rPr lang="ar-EG" sz="3100" b="1" dirty="0" smtClean="0"/>
              <a:t>4- قال فأر المدينة لصديقه :“تعال كثيراً“</a:t>
            </a:r>
          </a:p>
          <a:p>
            <a:pPr>
              <a:lnSpc>
                <a:spcPct val="150000"/>
              </a:lnSpc>
              <a:buNone/>
            </a:pPr>
            <a:r>
              <a:rPr lang="ar-EG" sz="3100" b="1" dirty="0" smtClean="0"/>
              <a:t>     فهل سيذهب فأر القرية إلى صديقه في المدينة؟       نعم            لا</a:t>
            </a:r>
          </a:p>
          <a:p>
            <a:pPr>
              <a:lnSpc>
                <a:spcPct val="150000"/>
              </a:lnSpc>
              <a:buNone/>
            </a:pPr>
            <a:r>
              <a:rPr lang="ar-EG" sz="3100" b="1" dirty="0" smtClean="0"/>
              <a:t>5- في الفقرة رقم (4)كلمة معناها:فيها كثير من الناس والسيارات.</a:t>
            </a:r>
          </a:p>
          <a:p>
            <a:pPr>
              <a:lnSpc>
                <a:spcPct val="150000"/>
              </a:lnSpc>
              <a:buNone/>
            </a:pPr>
            <a:r>
              <a:rPr lang="ar-EG" sz="3100" b="1" dirty="0" smtClean="0"/>
              <a:t>أذكر هذه الكلمة ..................................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066800"/>
            <a:ext cx="78739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800" b="1" u="sng" dirty="0" smtClean="0">
                <a:solidFill>
                  <a:srgbClr val="DB1334"/>
                </a:solidFill>
              </a:rPr>
              <a:t>وأكـل</a:t>
            </a:r>
            <a:endParaRPr lang="en-US" sz="2800" b="1" u="sng" dirty="0">
              <a:solidFill>
                <a:srgbClr val="DB133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066800"/>
            <a:ext cx="102784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800" b="1" u="sng" dirty="0" smtClean="0">
                <a:solidFill>
                  <a:srgbClr val="DB1334"/>
                </a:solidFill>
              </a:rPr>
              <a:t>بطنـــه </a:t>
            </a:r>
            <a:endParaRPr lang="en-US" sz="2800" b="1" u="sng" dirty="0">
              <a:solidFill>
                <a:srgbClr val="DB1334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 rot="-949826">
            <a:off x="4749578" y="2200206"/>
            <a:ext cx="524119" cy="257464"/>
            <a:chOff x="4058" y="2750"/>
            <a:chExt cx="499" cy="182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4080" y="2750"/>
              <a:ext cx="70" cy="1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058" y="2750"/>
              <a:ext cx="499" cy="1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 rot="-949826">
            <a:off x="8330977" y="3952806"/>
            <a:ext cx="524119" cy="257464"/>
            <a:chOff x="4058" y="2750"/>
            <a:chExt cx="499" cy="18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4080" y="2750"/>
              <a:ext cx="70" cy="1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4058" y="2750"/>
              <a:ext cx="499" cy="1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 rot="-949826">
            <a:off x="1549177" y="5172006"/>
            <a:ext cx="524119" cy="257464"/>
            <a:chOff x="4058" y="2750"/>
            <a:chExt cx="499" cy="182"/>
          </a:xfrm>
        </p:grpSpPr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4080" y="2750"/>
              <a:ext cx="70" cy="1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4058" y="2750"/>
              <a:ext cx="499" cy="1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192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6289" y="5943600"/>
            <a:ext cx="14093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800" b="1" u="sng" dirty="0" smtClean="0">
                <a:solidFill>
                  <a:srgbClr val="DB1334"/>
                </a:solidFill>
              </a:rPr>
              <a:t>مزدحمـــة </a:t>
            </a:r>
            <a:endParaRPr lang="en-US" sz="2800" b="1" u="sng" dirty="0">
              <a:solidFill>
                <a:srgbClr val="DB1334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rincess Alla\Pictures\2013-04-21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97" t="9302" r="21781" b="45349"/>
          <a:stretch>
            <a:fillRect/>
          </a:stretch>
        </p:blipFill>
        <p:spPr bwMode="auto">
          <a:xfrm>
            <a:off x="228601" y="0"/>
            <a:ext cx="8915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3505200"/>
            <a:ext cx="30604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أنا لن أذهب إلى المدرسة غداً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39" y="3505200"/>
            <a:ext cx="23599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لن أتجه إلى المعسكــر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6077" y="6248400"/>
            <a:ext cx="34179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انا لن أزور فأر المدينة في بيته 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6396335"/>
            <a:ext cx="29258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انا لن أرجع إلى البيت مساءً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28232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أنا لن أكتب الرسالة اليوم 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rincess Alla\Pictures\2013-04-21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5" t="53876" r="19899" b="7401"/>
          <a:stretch>
            <a:fillRect/>
          </a:stretch>
        </p:blipFill>
        <p:spPr bwMode="auto">
          <a:xfrm>
            <a:off x="-152400" y="0"/>
            <a:ext cx="9296400" cy="670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1800" y="5410200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لعب الصديقان </a:t>
            </a:r>
          </a:p>
          <a:p>
            <a:r>
              <a:rPr lang="ar-EG" sz="2400" b="1" u="sng" dirty="0" smtClean="0">
                <a:solidFill>
                  <a:srgbClr val="FF0000"/>
                </a:solidFill>
              </a:rPr>
              <a:t>في المباراة 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981200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انتظر الزوجــان</a:t>
            </a:r>
          </a:p>
          <a:p>
            <a:r>
              <a:rPr lang="ar-EG" sz="2400" b="1" u="sng" dirty="0" smtClean="0">
                <a:solidFill>
                  <a:srgbClr val="FF0000"/>
                </a:solidFill>
              </a:rPr>
              <a:t>الجد في المحطـة 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886200"/>
            <a:ext cx="233756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نعـم ، ذهبت المعلمتان</a:t>
            </a:r>
          </a:p>
          <a:p>
            <a:r>
              <a:rPr lang="ar-EG" sz="2400" b="1" u="sng" dirty="0" smtClean="0">
                <a:solidFill>
                  <a:srgbClr val="FF0000"/>
                </a:solidFill>
              </a:rPr>
              <a:t>إلى المدرسة 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562600"/>
            <a:ext cx="244015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نعـم ، اشترك الأستاذان</a:t>
            </a:r>
          </a:p>
          <a:p>
            <a:r>
              <a:rPr lang="ar-EG" sz="2400" b="1" u="sng" dirty="0" smtClean="0">
                <a:solidFill>
                  <a:srgbClr val="FF0000"/>
                </a:solidFill>
              </a:rPr>
              <a:t>في الحفــل 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4191000" cy="1143000"/>
          </a:xfrm>
        </p:spPr>
        <p:txBody>
          <a:bodyPr>
            <a:noAutofit/>
          </a:bodyPr>
          <a:lstStyle/>
          <a:p>
            <a:r>
              <a:rPr lang="ar-AE" sz="8000" b="1" dirty="0" smtClean="0">
                <a:solidFill>
                  <a:srgbClr val="0070C0"/>
                </a:solidFill>
              </a:rPr>
              <a:t>المدينة</a:t>
            </a:r>
            <a:endParaRPr lang="ar-AE" sz="8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304800"/>
          <a:ext cx="8915400" cy="5184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7700"/>
                <a:gridCol w="4457700"/>
              </a:tblGrid>
              <a:tr h="2532278">
                <a:tc>
                  <a:txBody>
                    <a:bodyPr/>
                    <a:lstStyle/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ar-EG" baseline="0" dirty="0" smtClean="0"/>
                        <a:t>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73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r>
                        <a:rPr lang="ar-EG" dirty="0" smtClean="0"/>
                        <a:t>   </a:t>
                      </a:r>
                    </a:p>
                    <a:p>
                      <a:r>
                        <a:rPr lang="ar-EG" sz="24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E:\فأر القرية وفأر المدينة\002 (3).jpg"/>
          <p:cNvPicPr>
            <a:picLocks noChangeAspect="1" noChangeArrowheads="1"/>
          </p:cNvPicPr>
          <p:nvPr/>
        </p:nvPicPr>
        <p:blipFill>
          <a:blip r:embed="rId2" cstate="print"/>
          <a:srcRect l="7685" t="18416" r="58725" b="65644"/>
          <a:stretch>
            <a:fillRect/>
          </a:stretch>
        </p:blipFill>
        <p:spPr bwMode="auto">
          <a:xfrm>
            <a:off x="838200" y="304800"/>
            <a:ext cx="3505200" cy="1905000"/>
          </a:xfrm>
          <a:prstGeom prst="rect">
            <a:avLst/>
          </a:prstGeom>
          <a:noFill/>
        </p:spPr>
      </p:pic>
      <p:pic>
        <p:nvPicPr>
          <p:cNvPr id="8" name="Picture 2" descr="E:\فأر القرية وفأر المدينة\002 (3).jpg"/>
          <p:cNvPicPr>
            <a:picLocks noChangeAspect="1" noChangeArrowheads="1"/>
          </p:cNvPicPr>
          <p:nvPr/>
        </p:nvPicPr>
        <p:blipFill>
          <a:blip r:embed="rId2" cstate="print"/>
          <a:srcRect l="48115" t="11785" r="15268" b="65343"/>
          <a:stretch>
            <a:fillRect/>
          </a:stretch>
        </p:blipFill>
        <p:spPr bwMode="auto">
          <a:xfrm>
            <a:off x="4648200" y="304800"/>
            <a:ext cx="3962400" cy="1981200"/>
          </a:xfrm>
          <a:prstGeom prst="rect">
            <a:avLst/>
          </a:prstGeom>
          <a:noFill/>
        </p:spPr>
      </p:pic>
      <p:pic>
        <p:nvPicPr>
          <p:cNvPr id="5" name="Picture 2" descr="E:\فأر القرية وفأر المدينة\002 (3).jpg"/>
          <p:cNvPicPr>
            <a:picLocks noChangeAspect="1" noChangeArrowheads="1"/>
          </p:cNvPicPr>
          <p:nvPr/>
        </p:nvPicPr>
        <p:blipFill>
          <a:blip r:embed="rId2" cstate="print"/>
          <a:srcRect l="48649" t="35169" r="16999" b="48462"/>
          <a:stretch>
            <a:fillRect/>
          </a:stretch>
        </p:blipFill>
        <p:spPr bwMode="auto">
          <a:xfrm>
            <a:off x="4724400" y="2895600"/>
            <a:ext cx="3810000" cy="2057400"/>
          </a:xfrm>
          <a:prstGeom prst="rect">
            <a:avLst/>
          </a:prstGeom>
          <a:noFill/>
        </p:spPr>
      </p:pic>
      <p:pic>
        <p:nvPicPr>
          <p:cNvPr id="1026" name="Picture 2" descr="E:\فأر القرية وفأر المدينة\002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06" t="34234" r="58458" b="48930"/>
          <a:stretch>
            <a:fillRect/>
          </a:stretch>
        </p:blipFill>
        <p:spPr bwMode="auto">
          <a:xfrm>
            <a:off x="609600" y="2819400"/>
            <a:ext cx="3810000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84305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 smtClean="0"/>
              <a:t>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43840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يحمـل الكلب في فمه قطعة لحــــم 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362200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ينظـــر الكلــب إلــى صورته في ماء النهر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1816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فتح الكلب فمه لليأخذ قطعة اللحم من الماء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181600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قطعت اللحــم وقعــت في ماء النهــر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rincess Alla\Pictures\2013-04-21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30" r="10645" b="59018"/>
          <a:stretch>
            <a:fillRect/>
          </a:stretch>
        </p:blipFill>
        <p:spPr bwMode="auto">
          <a:xfrm>
            <a:off x="457200" y="304800"/>
            <a:ext cx="810768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0" y="5715000"/>
            <a:ext cx="430438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ســأنتظــــرك يــوم الخميــــس 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rincess Alla\Pictures\2013-04-21\003.jpg"/>
          <p:cNvPicPr>
            <a:picLocks noChangeAspect="1" noChangeArrowheads="1"/>
          </p:cNvPicPr>
          <p:nvPr/>
        </p:nvPicPr>
        <p:blipFill>
          <a:blip r:embed="rId2" cstate="print"/>
          <a:srcRect l="10269" t="41111" r="11797" b="22222"/>
          <a:stretch>
            <a:fillRect/>
          </a:stretch>
        </p:blipFill>
        <p:spPr bwMode="auto">
          <a:xfrm>
            <a:off x="381000" y="152400"/>
            <a:ext cx="8534400" cy="632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23922" y="2895600"/>
            <a:ext cx="14253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حــــ</a:t>
            </a:r>
            <a:r>
              <a:rPr lang="ar-SA" sz="2800" b="1" dirty="0" smtClean="0"/>
              <a:t>مــــا</a:t>
            </a:r>
            <a:r>
              <a:rPr lang="ar-SA" sz="2800" b="1" dirty="0" smtClean="0">
                <a:solidFill>
                  <a:srgbClr val="FF0000"/>
                </a:solidFill>
              </a:rPr>
              <a:t>ر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962400"/>
            <a:ext cx="15808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ســـــ</a:t>
            </a:r>
            <a:r>
              <a:rPr lang="ar-SA" sz="2800" b="1" dirty="0" smtClean="0"/>
              <a:t>مــــــا</a:t>
            </a:r>
            <a:r>
              <a:rPr lang="ar-SA" sz="2800" b="1" dirty="0" smtClean="0">
                <a:solidFill>
                  <a:srgbClr val="FF0000"/>
                </a:solidFill>
              </a:rPr>
              <a:t>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800600"/>
            <a:ext cx="1152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ز</a:t>
            </a:r>
            <a:r>
              <a:rPr lang="ar-SA" sz="2800" b="1" dirty="0" smtClean="0"/>
              <a:t>مــــــا</a:t>
            </a:r>
            <a:r>
              <a:rPr lang="ar-SA" sz="2800" b="1" dirty="0" smtClean="0">
                <a:solidFill>
                  <a:srgbClr val="FF0000"/>
                </a:solidFill>
              </a:rPr>
              <a:t>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950" y="5562600"/>
            <a:ext cx="15584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طـــ</a:t>
            </a:r>
            <a:r>
              <a:rPr lang="ar-SA" sz="2800" b="1" dirty="0" smtClean="0"/>
              <a:t>مـــــا</a:t>
            </a:r>
            <a:r>
              <a:rPr lang="ar-SA" sz="2800" b="1" dirty="0" smtClean="0">
                <a:solidFill>
                  <a:srgbClr val="FF0000"/>
                </a:solidFill>
              </a:rPr>
              <a:t>طـم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09800" y="3200400"/>
            <a:ext cx="11430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rot="10800000">
            <a:off x="2209800" y="2819400"/>
            <a:ext cx="1676400" cy="22428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rot="10800000">
            <a:off x="2133600" y="4114800"/>
            <a:ext cx="1524000" cy="1092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514600" y="2133600"/>
            <a:ext cx="838200" cy="3733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فأر القرية وفأر المدينة\003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22" r="12952" b="46124"/>
          <a:stretch>
            <a:fillRect/>
          </a:stretch>
        </p:blipFill>
        <p:spPr bwMode="auto">
          <a:xfrm>
            <a:off x="228600" y="228600"/>
            <a:ext cx="8915400" cy="66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91842" y="2133600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سأنتظرك يوم الخميـــس.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69" y="2133600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ما شاهدت طعاماً مثل هذا.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331" y="4495800"/>
            <a:ext cx="2557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أسرع إلى الغرفة،وأغلق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           البـــاب 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495800"/>
            <a:ext cx="2259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لن أذهب إلى المدينة 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          مرة أخرى.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ذ</a:t>
            </a:r>
            <a:endParaRPr lang="en-US" dirty="0"/>
          </a:p>
        </p:txBody>
      </p:sp>
      <p:pic>
        <p:nvPicPr>
          <p:cNvPr id="4098" name="Picture 2" descr="E:\فأر القرية وفأر المدينة\004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91" t="11785" r="15268" b="34339"/>
          <a:stretch>
            <a:fillRect/>
          </a:stretch>
        </p:blipFill>
        <p:spPr bwMode="auto">
          <a:xfrm rot="203626">
            <a:off x="188608" y="-44451"/>
            <a:ext cx="9052515" cy="6640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438400"/>
            <a:ext cx="451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                             ليأكلا الطعــام.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95600"/>
            <a:ext cx="451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                اللحـم وقطع الحلوى والجبن .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81400"/>
            <a:ext cx="451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                       القــط الأســود .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038600"/>
            <a:ext cx="360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جاء القط لي</a:t>
            </a:r>
            <a:r>
              <a:rPr lang="ar-SA" sz="2400" b="1" u="sng" dirty="0" smtClean="0">
                <a:solidFill>
                  <a:srgbClr val="FF0000"/>
                </a:solidFill>
              </a:rPr>
              <a:t>مســـك </a:t>
            </a:r>
            <a:r>
              <a:rPr lang="ar-EG" sz="2400" b="1" u="sng" dirty="0" smtClean="0">
                <a:solidFill>
                  <a:srgbClr val="FF0000"/>
                </a:solidFill>
              </a:rPr>
              <a:t> فأر القرية 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648200"/>
            <a:ext cx="375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               إلى غرفة فأر المدينة</a:t>
            </a:r>
            <a:r>
              <a:rPr lang="ar-EG" sz="2400" b="1" u="sng" dirty="0" smtClean="0">
                <a:solidFill>
                  <a:srgbClr val="FF0000"/>
                </a:solidFill>
              </a:rPr>
              <a:t>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105400"/>
            <a:ext cx="444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      جرى خلف فأر القريــة وفأر المدينة</a:t>
            </a:r>
            <a:r>
              <a:rPr lang="ar-EG" sz="2400" b="1" u="sng" dirty="0" smtClean="0">
                <a:solidFill>
                  <a:srgbClr val="FF0000"/>
                </a:solidFill>
              </a:rPr>
              <a:t>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715000"/>
            <a:ext cx="375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                   إلى قريته الطيبة</a:t>
            </a:r>
            <a:r>
              <a:rPr lang="ar-EG" sz="2400" b="1" u="sng" dirty="0" smtClean="0">
                <a:solidFill>
                  <a:srgbClr val="FF0000"/>
                </a:solidFill>
              </a:rPr>
              <a:t>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27003"/>
            <a:ext cx="2536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u="sng" dirty="0" smtClean="0">
                <a:solidFill>
                  <a:srgbClr val="FF0000"/>
                </a:solidFill>
              </a:rPr>
              <a:t>.</a:t>
            </a:r>
            <a:r>
              <a:rPr lang="ar-SA" sz="2400" b="1" u="sng" dirty="0" smtClean="0">
                <a:solidFill>
                  <a:srgbClr val="FF0000"/>
                </a:solidFill>
              </a:rPr>
              <a:t>لا لن يرجع فأر القرية </a:t>
            </a:r>
          </a:p>
          <a:p>
            <a:r>
              <a:rPr lang="ar-SA" sz="2400" b="1" u="sng" dirty="0" smtClean="0">
                <a:solidFill>
                  <a:srgbClr val="FF0000"/>
                </a:solidFill>
              </a:rPr>
              <a:t>إلى المدينة مرة ثانية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فأر القرية وفأر المدينة\004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06" t="65460" r="12952" b="10769"/>
          <a:stretch>
            <a:fillRect/>
          </a:stretch>
        </p:blipFill>
        <p:spPr bwMode="auto">
          <a:xfrm rot="206306">
            <a:off x="60605" y="535478"/>
            <a:ext cx="9072697" cy="57184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167640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ليتناولا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7328" y="23622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اللحــــــم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0808" y="251460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بطنــــه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582" y="2590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قـفـــــز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6562" y="4114800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يمســــك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1168" y="4267200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هــــرب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2112" y="48768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خلفـــه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4421" y="4876800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أغلـــــق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3861" y="50292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لـــــن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فأر القرية وفأر المدينة\006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22" t="1683" r="12952" b="15819"/>
          <a:stretch>
            <a:fillRect/>
          </a:stretch>
        </p:blipFill>
        <p:spPr bwMode="auto">
          <a:xfrm>
            <a:off x="533400" y="0"/>
            <a:ext cx="8153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2895600"/>
            <a:ext cx="275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ر    س     ا     ل     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895600"/>
            <a:ext cx="122795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رســـالــة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962401"/>
            <a:ext cx="244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ر     ب     ي    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99935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ربيــــع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105401"/>
            <a:ext cx="229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 </a:t>
            </a:r>
            <a:r>
              <a:rPr lang="ar-EG" sz="2400" b="1" dirty="0" smtClean="0">
                <a:solidFill>
                  <a:srgbClr val="FF0000"/>
                </a:solidFill>
              </a:rPr>
              <a:t>ف    ط     و     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5105400"/>
            <a:ext cx="115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فـطــــور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48400"/>
            <a:ext cx="275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ج      ز    ي     ر     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6248400"/>
            <a:ext cx="130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جــزيـــرة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r>
              <a:rPr lang="ar-AE" sz="7200" dirty="0" smtClean="0"/>
              <a:t>والآن سنشاهد حكاية</a:t>
            </a:r>
            <a:br>
              <a:rPr lang="ar-AE" sz="7200" dirty="0" smtClean="0"/>
            </a:br>
            <a:r>
              <a:rPr lang="ar-AE" sz="7200" dirty="0" smtClean="0"/>
              <a:t> </a:t>
            </a:r>
            <a:br>
              <a:rPr lang="ar-AE" sz="7200" dirty="0" smtClean="0"/>
            </a:br>
            <a:r>
              <a:rPr lang="ar-AE" sz="7200" dirty="0" smtClean="0"/>
              <a:t>فأر القرية و فأر المدينة</a:t>
            </a:r>
            <a:endParaRPr lang="ar-AE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Tube - حكايات عالمية فار الريف وفار المدينة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2900"/>
                <a:gridCol w="4152900"/>
              </a:tblGrid>
              <a:tr h="2514600">
                <a:tc>
                  <a:txBody>
                    <a:bodyPr/>
                    <a:lstStyle/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r>
                        <a:rPr lang="ar-EG" sz="36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رســــــالــة</a:t>
                      </a:r>
                      <a:endParaRPr lang="en-US" sz="36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pPr algn="ctr"/>
                      <a:r>
                        <a:rPr lang="ar-EG" sz="3600" b="1" dirty="0" smtClean="0">
                          <a:solidFill>
                            <a:srgbClr val="FF0000"/>
                          </a:solidFill>
                        </a:rPr>
                        <a:t>فـــــــأر</a:t>
                      </a:r>
                    </a:p>
                  </a:txBody>
                  <a:tcPr/>
                </a:tc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r>
                        <a:rPr lang="ar-EG" sz="3600" b="1" dirty="0" smtClean="0">
                          <a:solidFill>
                            <a:srgbClr val="FF0000"/>
                          </a:solidFill>
                        </a:rPr>
                        <a:t>خــشـــب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r>
                        <a:rPr lang="ar-EG" sz="36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نـهـــــر</a:t>
                      </a:r>
                      <a:endParaRPr lang="en-US" sz="36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 descr="12279738201383389510Farmeral_Wood_Icon_svg_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191000"/>
            <a:ext cx="2667000" cy="1173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مـفــردات جـديــدة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country%20mouse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752601"/>
            <a:ext cx="1428832" cy="1600200"/>
          </a:xfrm>
          <a:prstGeom prst="rect">
            <a:avLst/>
          </a:prstGeom>
        </p:spPr>
      </p:pic>
      <p:pic>
        <p:nvPicPr>
          <p:cNvPr id="6" name="Picture 2" descr="C:\Users\Ebtihal\Desktop\111111111111111111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76400"/>
            <a:ext cx="2853447" cy="1676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96000" y="3581400"/>
            <a:ext cx="13716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3581400"/>
            <a:ext cx="1981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6172200"/>
            <a:ext cx="13716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7800" y="6172200"/>
            <a:ext cx="19050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15514290-beautiful-landscape-of-trees-and-riv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191000"/>
            <a:ext cx="2286000" cy="1524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191000"/>
            <a:ext cx="2667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مـفــردات جـديــدة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2900"/>
                <a:gridCol w="4152900"/>
              </a:tblGrid>
              <a:tr h="2514600">
                <a:tc>
                  <a:txBody>
                    <a:bodyPr/>
                    <a:lstStyle/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r>
                        <a:rPr lang="ar-EG" sz="36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أصــــوات</a:t>
                      </a:r>
                      <a:endParaRPr lang="en-US" sz="36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pPr algn="ctr"/>
                      <a:r>
                        <a:rPr lang="ar-EG" sz="3600" b="1" dirty="0" smtClean="0">
                          <a:solidFill>
                            <a:srgbClr val="FF0000"/>
                          </a:solidFill>
                        </a:rPr>
                        <a:t>بــيــــوت</a:t>
                      </a:r>
                    </a:p>
                  </a:txBody>
                  <a:tcPr/>
                </a:tc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r>
                        <a:rPr lang="ar-EG" sz="3600" b="1" dirty="0" smtClean="0">
                          <a:solidFill>
                            <a:srgbClr val="FF0000"/>
                          </a:solidFill>
                        </a:rPr>
                        <a:t>جَـــــوز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r>
                        <a:rPr lang="ar-EG" sz="36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بنــــــدق</a:t>
                      </a:r>
                      <a:endParaRPr lang="en-US" sz="36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1217258646Rh28P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752600"/>
            <a:ext cx="2743200" cy="1473200"/>
          </a:xfrm>
          <a:prstGeom prst="rect">
            <a:avLst/>
          </a:prstGeom>
        </p:spPr>
      </p:pic>
      <p:pic>
        <p:nvPicPr>
          <p:cNvPr id="8" name="Picture 7" descr="headphon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524000"/>
            <a:ext cx="1244600" cy="1905000"/>
          </a:xfrm>
          <a:prstGeom prst="rect">
            <a:avLst/>
          </a:prstGeom>
        </p:spPr>
      </p:pic>
      <p:pic>
        <p:nvPicPr>
          <p:cNvPr id="9" name="Picture 8" descr="singers clipa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676400"/>
            <a:ext cx="2980054" cy="175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5000" y="3657600"/>
            <a:ext cx="17526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3581400"/>
            <a:ext cx="1981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6172200"/>
            <a:ext cx="13716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6096000"/>
            <a:ext cx="19050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_4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4191000"/>
            <a:ext cx="2819400" cy="153441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sCA3NC9M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676400"/>
            <a:ext cx="2553511" cy="1600200"/>
          </a:xfrm>
          <a:prstGeom prst="rect">
            <a:avLst/>
          </a:prstGeom>
        </p:spPr>
      </p:pic>
      <p:pic>
        <p:nvPicPr>
          <p:cNvPr id="14" name="Picture 1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191000"/>
            <a:ext cx="2667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مـفــردات جـديــدة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0524"/>
                <a:gridCol w="4075276"/>
              </a:tblGrid>
              <a:tr h="2514600">
                <a:tc>
                  <a:txBody>
                    <a:bodyPr/>
                    <a:lstStyle/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r>
                        <a:rPr lang="ar-EG" sz="36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سـيـارة تســـير</a:t>
                      </a:r>
                      <a:endParaRPr lang="en-US" sz="36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endParaRPr lang="ar-EG" dirty="0" smtClean="0"/>
                    </a:p>
                    <a:p>
                      <a:pPr algn="ctr"/>
                      <a:r>
                        <a:rPr lang="ar-EG" sz="3600" b="1" dirty="0" smtClean="0">
                          <a:solidFill>
                            <a:srgbClr val="FF0000"/>
                          </a:solidFill>
                        </a:rPr>
                        <a:t>نـــــاس</a:t>
                      </a:r>
                    </a:p>
                  </a:txBody>
                  <a:tcPr/>
                </a:tc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r>
                        <a:rPr lang="ar-EG" sz="3600" b="1" dirty="0" smtClean="0">
                          <a:solidFill>
                            <a:srgbClr val="FF0000"/>
                          </a:solidFill>
                        </a:rPr>
                        <a:t>يكنس الأرض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endParaRPr lang="ar-EG" dirty="0" smtClean="0"/>
                    </a:p>
                    <a:p>
                      <a:pPr algn="ctr"/>
                      <a:r>
                        <a:rPr lang="ar-EG" sz="36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ينظف الملابس</a:t>
                      </a:r>
                      <a:endParaRPr lang="en-US" sz="36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638800" y="3581400"/>
            <a:ext cx="17526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3581400"/>
            <a:ext cx="2286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6172200"/>
            <a:ext cx="22098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6172200"/>
            <a:ext cx="23622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Best-iPhone-Apps-for-Kids-31.jpg"/>
          <p:cNvPicPr>
            <a:picLocks noChangeAspect="1"/>
          </p:cNvPicPr>
          <p:nvPr/>
        </p:nvPicPr>
        <p:blipFill>
          <a:blip r:embed="rId4" cstate="print"/>
          <a:srcRect l="19778" t="40000" r="18889" b="4444"/>
          <a:stretch>
            <a:fillRect/>
          </a:stretch>
        </p:blipFill>
        <p:spPr>
          <a:xfrm>
            <a:off x="533400" y="1676400"/>
            <a:ext cx="946404" cy="685800"/>
          </a:xfrm>
          <a:prstGeom prst="rect">
            <a:avLst/>
          </a:prstGeom>
        </p:spPr>
      </p:pic>
      <p:pic>
        <p:nvPicPr>
          <p:cNvPr id="18" name="Picture 17" descr="imagesCA0N17K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191000"/>
            <a:ext cx="2819400" cy="1524000"/>
          </a:xfrm>
          <a:prstGeom prst="rect">
            <a:avLst/>
          </a:prstGeom>
        </p:spPr>
      </p:pic>
      <p:pic>
        <p:nvPicPr>
          <p:cNvPr id="19" name="Picture 18" descr="clipart-illustration-orange-man-janitor-cleaning-service-with-mop-clean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4191001"/>
            <a:ext cx="3886200" cy="1676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75 0.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يتألم من بطنه</a:t>
            </a:r>
            <a:endParaRPr lang="en-US" dirty="0"/>
          </a:p>
        </p:txBody>
      </p:sp>
      <p:pic>
        <p:nvPicPr>
          <p:cNvPr id="4" name="Content Placeholder 3" descr="225848-Royalty-Free-RF-Clipart-Illustration-Of-A-Man-With-A-Terrible-Stomach-A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183"/>
          <a:stretch>
            <a:fillRect/>
          </a:stretch>
        </p:blipFill>
        <p:spPr>
          <a:xfrm>
            <a:off x="3023115" y="381000"/>
            <a:ext cx="2844285" cy="449580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583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تاتا</a:t>
            </a:r>
            <a:endParaRPr lang="en-US" dirty="0"/>
          </a:p>
        </p:txBody>
      </p:sp>
      <p:pic>
        <p:nvPicPr>
          <p:cNvPr id="4" name="Content Placeholder 3" descr="nurses_-_tir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066800"/>
            <a:ext cx="4667250" cy="4352925"/>
          </a:xfrm>
        </p:spPr>
      </p:pic>
      <p:sp>
        <p:nvSpPr>
          <p:cNvPr id="5" name="TextBox 4"/>
          <p:cNvSpPr txBox="1"/>
          <p:nvPr/>
        </p:nvSpPr>
        <p:spPr>
          <a:xfrm>
            <a:off x="1524000" y="5657671"/>
            <a:ext cx="574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solidFill>
                  <a:schemeClr val="accent1">
                    <a:lumMod val="50000"/>
                  </a:schemeClr>
                </a:solidFill>
              </a:rPr>
              <a:t>يتـعــب من العمـــل</a:t>
            </a:r>
            <a:endParaRPr 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583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334000"/>
            <a:ext cx="4909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 smtClean="0">
                <a:solidFill>
                  <a:schemeClr val="accent1">
                    <a:lumMod val="50000"/>
                  </a:schemeClr>
                </a:solidFill>
              </a:rPr>
              <a:t>يـقـفـــــز</a:t>
            </a:r>
            <a:endParaRPr 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6" descr="royalty-free-mouse-clipart-illustration-30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254" b="32655"/>
          <a:stretch>
            <a:fillRect/>
          </a:stretch>
        </p:blipFill>
        <p:spPr>
          <a:xfrm>
            <a:off x="838200" y="533400"/>
            <a:ext cx="7782682" cy="381000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1054</TotalTime>
  <Words>461</Words>
  <Application>Microsoft Office PowerPoint</Application>
  <PresentationFormat>On-screen Show (4:3)</PresentationFormat>
  <Paragraphs>216</Paragraphs>
  <Slides>38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القرية</vt:lpstr>
      <vt:lpstr>المدينة</vt:lpstr>
      <vt:lpstr>مـفــردات جـديــدة</vt:lpstr>
      <vt:lpstr>مـفــردات جـديــدة</vt:lpstr>
      <vt:lpstr>مـفــردات جـديــدة</vt:lpstr>
      <vt:lpstr>       يتألم من بطنه</vt:lpstr>
      <vt:lpstr>تاتا</vt:lpstr>
      <vt:lpstr>Slide 9</vt:lpstr>
      <vt:lpstr>فأر القرية      و      فأر المدينة</vt:lpstr>
      <vt:lpstr>وصلت رسالة إلى فأر المدينة .</vt:lpstr>
      <vt:lpstr>فتح فأر المدينة الرسالة و قرأ</vt:lpstr>
      <vt:lpstr>سأنتظرك يوم الخميس .</vt:lpstr>
      <vt:lpstr>لبس فأر المدينة ملابس جميلة</vt:lpstr>
      <vt:lpstr>و ركب سيارته الصغيرة ،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3 – استيعاب : اُرسم دائرة حول الجواب الصحيح:</vt:lpstr>
      <vt:lpstr>4 – استيعاب : هل فهمت القصة ؟ </vt:lpstr>
      <vt:lpstr>Slide 28</vt:lpstr>
      <vt:lpstr>Slide 29</vt:lpstr>
      <vt:lpstr>Slide 30</vt:lpstr>
      <vt:lpstr>Slide 31</vt:lpstr>
      <vt:lpstr>Slide 32</vt:lpstr>
      <vt:lpstr>Slide 33</vt:lpstr>
      <vt:lpstr>ذ</vt:lpstr>
      <vt:lpstr>Slide 35</vt:lpstr>
      <vt:lpstr>Slide 36</vt:lpstr>
      <vt:lpstr>والآن سنشاهد حكاية   فأر القرية و فأر المدينة</vt:lpstr>
      <vt:lpstr>Slide 38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فأر القرية و فأر المدينة</dc:title>
  <dc:creator>Ebtihal</dc:creator>
  <cp:lastModifiedBy>Princess Alla</cp:lastModifiedBy>
  <cp:revision>111</cp:revision>
  <dcterms:created xsi:type="dcterms:W3CDTF">2007-04-30T07:56:18Z</dcterms:created>
  <dcterms:modified xsi:type="dcterms:W3CDTF">2013-05-14T20:18:24Z</dcterms:modified>
</cp:coreProperties>
</file>