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2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13E9B-9A93-44B3-90D3-3E554FE01FFF}" type="datetimeFigureOut">
              <a:rPr lang="en-US" smtClean="0"/>
              <a:t>09-Nov-17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96683-269F-4437-83E8-3D2877978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2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A990-F59B-4B7B-8E5A-C141C861EEA2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4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B69A-E35B-4384-B9C6-381844D9F1E7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7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8F67-BA9D-4EFB-BE7C-DFE752E0C2CE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9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8367-8C86-408E-8E07-9636725327EF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8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570E-B907-463F-A25B-B11ECEB77EE0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0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3BE77-B5BB-41F0-A3C2-905E2349F53A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6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351E-490C-42D9-8F41-80DE0442F6C2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3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B0BCC-9B07-4A98-B8EB-9AC6D05B3B37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1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1411C-6F91-4273-AF58-F3B2601882E5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2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4172-0462-48EE-8173-3858A4B4B92B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5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933F-391C-4CF3-B482-66C79CDE1C46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5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D645D-B41B-478C-B0E8-D35708ED7B0E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93B9F-9AA6-4997-BC19-F3778345C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5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ma3had-alredwan.com/vb/t16205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879092" y="1718248"/>
            <a:ext cx="26148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u="sng" dirty="0">
                <a:cs typeface="Tahoma" panose="020B0604030504040204" pitchFamily="34" charset="0"/>
              </a:rPr>
              <a:t>اللام الشمسية واللام القمرية</a:t>
            </a:r>
            <a:endParaRPr lang="en-US" sz="1400" u="sng" dirty="0"/>
          </a:p>
        </p:txBody>
      </p:sp>
      <p:sp>
        <p:nvSpPr>
          <p:cNvPr id="13" name="Rectangle 12"/>
          <p:cNvSpPr/>
          <p:nvPr/>
        </p:nvSpPr>
        <p:spPr>
          <a:xfrm>
            <a:off x="530352" y="3223738"/>
            <a:ext cx="5980176" cy="738664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r" rtl="1">
              <a:spcBef>
                <a:spcPts val="0"/>
              </a:spcBef>
              <a:spcAft>
                <a:spcPts val="0"/>
              </a:spcAft>
            </a:pPr>
            <a:r>
              <a:rPr lang="ar-SA" sz="1400" b="1" u="sng" dirty="0">
                <a:effectLst/>
                <a:cs typeface="Tahoma" panose="020B0604030504040204" pitchFamily="34" charset="0"/>
              </a:rPr>
              <a:t>اللام الشمسية : </a:t>
            </a:r>
            <a:r>
              <a:rPr lang="ar-SA" sz="1400" dirty="0">
                <a:effectLst/>
                <a:cs typeface="Tahoma" panose="020B0604030504040204" pitchFamily="34" charset="0"/>
              </a:rPr>
              <a:t>هي اللام التي تكتب ولا تُلفظ أثناء القِراءة . ويأتي الحرف الذي يليها مُشدداً . </a:t>
            </a:r>
            <a:endParaRPr lang="ar-SA" sz="1400" dirty="0">
              <a:effectLst/>
            </a:endParaRPr>
          </a:p>
          <a:p>
            <a:pPr algn="ctr" rtl="1">
              <a:spcBef>
                <a:spcPts val="0"/>
              </a:spcBef>
              <a:spcAft>
                <a:spcPts val="0"/>
              </a:spcAft>
            </a:pPr>
            <a:r>
              <a:rPr lang="ar-SA" sz="1400" dirty="0">
                <a:effectLst/>
                <a:cs typeface="Tahoma" panose="020B0604030504040204" pitchFamily="34" charset="0"/>
              </a:rPr>
              <a:t>مثل : شمس الشَّمس ، ومثل قوله تعالى : "والسَّماء والطَّارق" .</a:t>
            </a:r>
            <a:endParaRPr lang="ar-SA" sz="1400" dirty="0"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0352" y="4677517"/>
            <a:ext cx="5980176" cy="690254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400" b="1" u="sng" dirty="0">
                <a:cs typeface="Tahoma" panose="020B0604030504040204" pitchFamily="34" charset="0"/>
              </a:rPr>
              <a:t>اللام القمرية : </a:t>
            </a:r>
            <a:r>
              <a:rPr lang="ar-AE" sz="1400" dirty="0">
                <a:cs typeface="Tahoma" panose="020B0604030504040204" pitchFamily="34" charset="0"/>
              </a:rPr>
              <a:t>هي اللام التي تُكتب وتُلفظ ، ويكون الحرفُ الذي بعدها غير مُشدد مثل : قمر القَمر .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0352" y="6082886"/>
            <a:ext cx="5980176" cy="52322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r" rtl="1"/>
            <a:r>
              <a:rPr lang="ar-AE" sz="1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اللام الشمسية يأتي بعدها أحد هذه الحروف : { ت ، ث ، د ، ذ ، ر ، ز ، س ، ش ، ص ، ض ، ط ، ظ ، ن ، ل }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946" y="512856"/>
            <a:ext cx="859110" cy="45016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0352" y="7321221"/>
            <a:ext cx="5980176" cy="52322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r" rtl="1"/>
            <a:r>
              <a:rPr lang="ar-AE" sz="1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اللام القمرية يأتي بعدها أحد هذه الحروف : { أ ، ب ، ج ، ح ، خ ، ع ، غ ، ف ، ق ، ك ، م ، هـ ، و ، ى }</a:t>
            </a:r>
            <a:endParaRPr lang="en-US" sz="1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5146" y="2160736"/>
            <a:ext cx="170270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شرح المهارة</a:t>
            </a:r>
            <a:endParaRPr lang="en-US" sz="2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3846-EB09-42DA-963B-8B4DFCA7B51D}" type="datetime8">
              <a:rPr lang="ar-AE" smtClean="0"/>
              <a:t>09 تشرين الثاني، 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7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302"/>
            <a:ext cx="6858000" cy="884539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019769" y="1556396"/>
            <a:ext cx="26148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u="sng" dirty="0">
                <a:cs typeface="Tahoma" panose="020B0604030504040204" pitchFamily="34" charset="0"/>
              </a:rPr>
              <a:t>اللام الشمسية واللام القمرية</a:t>
            </a:r>
            <a:endParaRPr lang="en-US" sz="1400" u="sng" dirty="0"/>
          </a:p>
        </p:txBody>
      </p:sp>
      <p:sp>
        <p:nvSpPr>
          <p:cNvPr id="15" name="Rectangle 14"/>
          <p:cNvSpPr/>
          <p:nvPr/>
        </p:nvSpPr>
        <p:spPr>
          <a:xfrm>
            <a:off x="799329" y="1913321"/>
            <a:ext cx="5361389" cy="29777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600" b="1" dirty="0">
                <a:effectLst/>
                <a:latin typeface="Tahoma" panose="020B0604030504040204" pitchFamily="34" charset="0"/>
              </a:rPr>
              <a:t>اقرأ القطعة التالية ، واقترح عنواناً لها : </a:t>
            </a:r>
          </a:p>
          <a:p>
            <a:pPr algn="just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ar-AE" b="1" dirty="0">
              <a:effectLst/>
              <a:latin typeface="Tahoma" panose="020B0604030504040204" pitchFamily="34" charset="0"/>
            </a:endParaRPr>
          </a:p>
          <a:p>
            <a:pPr algn="ctr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400" dirty="0">
                <a:latin typeface="Tahoma" panose="020B0604030504040204" pitchFamily="34" charset="0"/>
              </a:rPr>
              <a:t>( ....................................)</a:t>
            </a:r>
          </a:p>
          <a:p>
            <a:pPr algn="ctr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ar-AE" b="1" dirty="0">
              <a:effectLst/>
            </a:endParaRPr>
          </a:p>
          <a:p>
            <a:pPr algn="just" rtl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400" dirty="0">
                <a:effectLst/>
                <a:cs typeface="Tahoma" panose="020B0604030504040204" pitchFamily="34" charset="0"/>
              </a:rPr>
              <a:t>عندما تنتشر السّحب في السَّماء وتحتجب الشَّمس ، ويشتد الْبرد ، وينزل الْمطر يغلق التَّجار متاجرهم ، ويرجع النَّاس إلى بيوتهم وتقفر الشَّوارع من الْمارة ، وتأوي الطَيور إلى أوكارها ويسود الجوّ صمت لا يسمع فيه إلا انهمار الْمطر . فإذا ما كفَّ الْمطر عن النُّزول عادت الْحياة إلى مجاريها وذهب كل واحد إلى الْعمل . </a:t>
            </a:r>
            <a:endParaRPr lang="ar-AE" sz="1400" dirty="0"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1110" y="702864"/>
            <a:ext cx="995780" cy="623782"/>
          </a:xfrm>
          <a:prstGeom prst="rect">
            <a:avLst/>
          </a:prstGeom>
        </p:spPr>
      </p:pic>
      <p:sp>
        <p:nvSpPr>
          <p:cNvPr id="9" name="Text Box 6"/>
          <p:cNvSpPr txBox="1"/>
          <p:nvPr/>
        </p:nvSpPr>
        <p:spPr>
          <a:xfrm>
            <a:off x="799329" y="702864"/>
            <a:ext cx="1830454" cy="752475"/>
          </a:xfrm>
          <a:prstGeom prst="rect">
            <a:avLst/>
          </a:prstGeom>
          <a:solidFill>
            <a:sysClr val="window" lastClr="FFFFFF"/>
          </a:solidFill>
          <a:ln w="6350">
            <a:solidFill>
              <a:sysClr val="window" lastClr="FFFFFF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اسم الطالب : ........................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A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الصف : ...................</a:t>
            </a:r>
            <a:r>
              <a:rPr lang="ar-AE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</a:t>
            </a:r>
            <a:r>
              <a:rPr lang="ar-AE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5560" y="5060960"/>
            <a:ext cx="5429760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1400" b="1" u="sng" dirty="0">
                <a:solidFill>
                  <a:srgbClr val="FF0000"/>
                </a:solidFill>
                <a:cs typeface="Tahoma" panose="020B0604030504040204" pitchFamily="34" charset="0"/>
              </a:rPr>
              <a:t>ســ (1) </a:t>
            </a:r>
            <a:r>
              <a:rPr lang="ar-AE" sz="1400" b="1" dirty="0">
                <a:cs typeface="Tahoma" panose="020B0604030504040204" pitchFamily="34" charset="0"/>
              </a:rPr>
              <a:t>استخرج من الفقرة السابقة الكلمات التي تحتوي على</a:t>
            </a:r>
          </a:p>
          <a:p>
            <a:pPr algn="r" rtl="1">
              <a:lnSpc>
                <a:spcPct val="150000"/>
              </a:lnSpc>
            </a:pPr>
            <a:r>
              <a:rPr lang="ar-AE" sz="1400" b="1" dirty="0">
                <a:cs typeface="Tahoma" panose="020B0604030504040204" pitchFamily="34" charset="0"/>
                <a:hlinkClick r:id="rId4" tooltip="اللام"/>
              </a:rPr>
              <a:t>اللام</a:t>
            </a:r>
            <a:r>
              <a:rPr lang="ar-AE" sz="1400" b="1" dirty="0">
                <a:cs typeface="Tahoma" panose="020B0604030504040204" pitchFamily="34" charset="0"/>
              </a:rPr>
              <a:t> </a:t>
            </a:r>
            <a:r>
              <a:rPr lang="ar-AE" sz="1400" b="1" dirty="0">
                <a:cs typeface="Tahoma" panose="020B0604030504040204" pitchFamily="34" charset="0"/>
                <a:hlinkClick r:id="rId4" tooltip="القمرية"/>
              </a:rPr>
              <a:t>القمرية</a:t>
            </a:r>
            <a:r>
              <a:rPr lang="ar-AE" sz="1400" b="1" dirty="0">
                <a:cs typeface="Tahoma" panose="020B0604030504040204" pitchFamily="34" charset="0"/>
              </a:rPr>
              <a:t> والكلمات التي تحتوي على </a:t>
            </a:r>
            <a:r>
              <a:rPr lang="ar-AE" sz="1400" b="1" dirty="0">
                <a:cs typeface="Tahoma" panose="020B0604030504040204" pitchFamily="34" charset="0"/>
                <a:hlinkClick r:id="rId4" tooltip="اللام"/>
              </a:rPr>
              <a:t>اللام</a:t>
            </a:r>
            <a:r>
              <a:rPr lang="ar-AE" sz="1400" b="1" dirty="0">
                <a:cs typeface="Tahoma" panose="020B0604030504040204" pitchFamily="34" charset="0"/>
              </a:rPr>
              <a:t> </a:t>
            </a:r>
            <a:r>
              <a:rPr lang="ar-AE" sz="1400" b="1" dirty="0">
                <a:cs typeface="Tahoma" panose="020B0604030504040204" pitchFamily="34" charset="0"/>
                <a:hlinkClick r:id="rId4" tooltip="الشمسية"/>
              </a:rPr>
              <a:t>الشمسية</a:t>
            </a:r>
            <a:r>
              <a:rPr lang="ar-AE" sz="1400" b="1" dirty="0">
                <a:cs typeface="Tahoma" panose="020B0604030504040204" pitchFamily="34" charset="0"/>
              </a:rPr>
              <a:t> :</a:t>
            </a:r>
            <a:endParaRPr lang="en-US" sz="1400" b="1" dirty="0">
              <a:cs typeface="Tahoma" panose="020B060403050404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380681"/>
              </p:ext>
            </p:extLst>
          </p:nvPr>
        </p:nvGraphicFramePr>
        <p:xfrm>
          <a:off x="2517152" y="5799624"/>
          <a:ext cx="2924176" cy="25233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462088">
                  <a:extLst>
                    <a:ext uri="{9D8B030D-6E8A-4147-A177-3AD203B41FA5}">
                      <a16:colId xmlns:a16="http://schemas.microsoft.com/office/drawing/2014/main" val="2520192078"/>
                    </a:ext>
                  </a:extLst>
                </a:gridCol>
                <a:gridCol w="1462088">
                  <a:extLst>
                    <a:ext uri="{9D8B030D-6E8A-4147-A177-3AD203B41FA5}">
                      <a16:colId xmlns:a16="http://schemas.microsoft.com/office/drawing/2014/main" val="560076163"/>
                    </a:ext>
                  </a:extLst>
                </a:gridCol>
              </a:tblGrid>
              <a:tr h="289348">
                <a:tc>
                  <a:txBody>
                    <a:bodyPr/>
                    <a:lstStyle/>
                    <a:p>
                      <a:pPr algn="ctr" rtl="1"/>
                      <a:r>
                        <a:rPr lang="ar-AE" sz="1400" b="1" dirty="0">
                          <a:cs typeface="Tahoma" panose="020B0604030504040204" pitchFamily="34" charset="0"/>
                          <a:hlinkClick r:id="rId4" tooltip="اللام"/>
                        </a:rPr>
                        <a:t>اللام</a:t>
                      </a:r>
                      <a:r>
                        <a:rPr lang="ar-AE" sz="1400" b="1" dirty="0">
                          <a:cs typeface="Tahoma" panose="020B0604030504040204" pitchFamily="34" charset="0"/>
                        </a:rPr>
                        <a:t> </a:t>
                      </a:r>
                      <a:r>
                        <a:rPr lang="ar-AE" sz="1400" b="1" dirty="0">
                          <a:cs typeface="Tahoma" panose="020B0604030504040204" pitchFamily="34" charset="0"/>
                          <a:hlinkClick r:id="rId4" tooltip="القمرية"/>
                        </a:rPr>
                        <a:t>القمرية</a:t>
                      </a:r>
                      <a:r>
                        <a:rPr lang="ar-AE" sz="1400" b="1" dirty="0">
                          <a:cs typeface="Tahoma" panose="020B0604030504040204" pitchFamily="34" charset="0"/>
                        </a:rPr>
                        <a:t> </a:t>
                      </a:r>
                      <a:endParaRPr lang="en-US" sz="1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1400" b="1" dirty="0">
                          <a:cs typeface="Tahoma" panose="020B0604030504040204" pitchFamily="34" charset="0"/>
                          <a:hlinkClick r:id="rId4" tooltip="اللام"/>
                        </a:rPr>
                        <a:t>اللام</a:t>
                      </a:r>
                      <a:r>
                        <a:rPr lang="ar-AE" sz="1400" b="1" dirty="0">
                          <a:cs typeface="Tahoma" panose="020B0604030504040204" pitchFamily="34" charset="0"/>
                        </a:rPr>
                        <a:t> </a:t>
                      </a:r>
                      <a:r>
                        <a:rPr lang="ar-AE" sz="1400" b="1" dirty="0">
                          <a:cs typeface="Tahoma" panose="020B0604030504040204" pitchFamily="34" charset="0"/>
                          <a:hlinkClick r:id="rId4" tooltip="الشمسية"/>
                        </a:rPr>
                        <a:t>الشمسية</a:t>
                      </a:r>
                      <a:r>
                        <a:rPr lang="ar-AE" sz="1400" b="1" dirty="0">
                          <a:cs typeface="Tahoma" panose="020B0604030504040204" pitchFamily="34" charset="0"/>
                        </a:rPr>
                        <a:t> </a:t>
                      </a:r>
                      <a:endParaRPr lang="en-US" sz="1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73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endParaRPr lang="ar-AE" dirty="0"/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AE" dirty="0"/>
                        <a:t>............................................................................................................................................................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endParaRPr lang="ar-AE" dirty="0"/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AE" dirty="0"/>
                        <a:t>............................................................................................................................................................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08470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8824" y="4887485"/>
            <a:ext cx="4139543" cy="1889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78629" y="7411031"/>
            <a:ext cx="719390" cy="908383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81477" y="8475136"/>
            <a:ext cx="1543050" cy="486833"/>
          </a:xfrm>
        </p:spPr>
        <p:txBody>
          <a:bodyPr/>
          <a:lstStyle/>
          <a:p>
            <a:fld id="{AC132945-43B2-48D4-8D0F-A8E9ECCC07B3}" type="datetime8">
              <a:rPr lang="ar-AE" smtClean="0"/>
              <a:t>09 تشرين الثاني، 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5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56720" y="1052461"/>
            <a:ext cx="3544560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ar-SA" sz="1400" b="1" u="sng" dirty="0">
                <a:cs typeface="Tahoma" panose="020B0604030504040204" pitchFamily="34" charset="0"/>
              </a:rPr>
              <a:t>اللام الشمسية واللام القمرية</a:t>
            </a:r>
            <a:r>
              <a:rPr lang="ar-AE" sz="1400" b="1" u="sng" dirty="0">
                <a:cs typeface="Tahoma" panose="020B0604030504040204" pitchFamily="34" charset="0"/>
              </a:rPr>
              <a:t> + التنوين .</a:t>
            </a:r>
            <a:endParaRPr lang="en-US" sz="1400" u="sng" dirty="0"/>
          </a:p>
        </p:txBody>
      </p:sp>
      <p:sp>
        <p:nvSpPr>
          <p:cNvPr id="3" name="Rectangle 2"/>
          <p:cNvSpPr/>
          <p:nvPr/>
        </p:nvSpPr>
        <p:spPr>
          <a:xfrm>
            <a:off x="820248" y="1744149"/>
            <a:ext cx="5457979" cy="4154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1400" b="1" u="sng" dirty="0">
                <a:solidFill>
                  <a:srgbClr val="FF0000"/>
                </a:solidFill>
                <a:cs typeface="Tahoma" panose="020B0604030504040204" pitchFamily="34" charset="0"/>
              </a:rPr>
              <a:t>ســ (2) </a:t>
            </a:r>
            <a:r>
              <a:rPr lang="ar-AE" sz="1400" b="1" dirty="0">
                <a:cs typeface="Tahoma" panose="020B0604030504040204" pitchFamily="34" charset="0"/>
              </a:rPr>
              <a:t>  أدخل على الكلمات التالية االلام القمرية أو الشمسية :</a:t>
            </a:r>
            <a:endParaRPr lang="en-US" sz="1400" b="1" dirty="0">
              <a:cs typeface="Tahoma" panose="020B060403050404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1143"/>
              </p:ext>
            </p:extLst>
          </p:nvPr>
        </p:nvGraphicFramePr>
        <p:xfrm>
          <a:off x="1425805" y="2543558"/>
          <a:ext cx="4572000" cy="266618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52019207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560076163"/>
                    </a:ext>
                  </a:extLst>
                </a:gridCol>
              </a:tblGrid>
              <a:tr h="446349">
                <a:tc>
                  <a:txBody>
                    <a:bodyPr/>
                    <a:lstStyle/>
                    <a:p>
                      <a:pPr algn="ctr" rtl="1"/>
                      <a:r>
                        <a:rPr lang="ar-AE" sz="1400" b="1" dirty="0">
                          <a:cs typeface="Tahoma" panose="020B0604030504040204" pitchFamily="34" charset="0"/>
                        </a:rPr>
                        <a:t>الكلمة باللام </a:t>
                      </a:r>
                      <a:endParaRPr lang="en-US" sz="1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A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ahoma" panose="020B0604030504040204" pitchFamily="34" charset="0"/>
                        </a:rPr>
                        <a:t>الكلمــة 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73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endParaRPr lang="ar-AE" dirty="0"/>
                    </a:p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AE" dirty="0"/>
                        <a:t>............................................................................................................................................................................................................................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endParaRPr lang="ar-AE" dirty="0"/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AE" sz="1400" b="1" dirty="0"/>
                        <a:t>جَـميلٌ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AE" sz="1400" b="1" dirty="0"/>
                        <a:t>زَوْرَقاً 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AE" sz="1400" b="1" dirty="0"/>
                        <a:t>تلمـيذاً 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AE" sz="1400" b="1" dirty="0"/>
                        <a:t>كتابٍ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ar-AE" sz="1400" b="1" dirty="0"/>
                        <a:t>ماءٌ</a:t>
                      </a:r>
                      <a:endParaRPr lang="en-US" sz="1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084703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6533" y="4280409"/>
            <a:ext cx="719390" cy="908383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95037"/>
              </p:ext>
            </p:extLst>
          </p:nvPr>
        </p:nvGraphicFramePr>
        <p:xfrm>
          <a:off x="1868534" y="5728638"/>
          <a:ext cx="3929477" cy="1600629"/>
        </p:xfrm>
        <a:graphic>
          <a:graphicData uri="http://schemas.openxmlformats.org/drawingml/2006/table">
            <a:tbl>
              <a:tblPr rtl="1" firstRow="1" firstCol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502097">
                  <a:extLst>
                    <a:ext uri="{9D8B030D-6E8A-4147-A177-3AD203B41FA5}">
                      <a16:colId xmlns:a16="http://schemas.microsoft.com/office/drawing/2014/main" val="3897576021"/>
                    </a:ext>
                  </a:extLst>
                </a:gridCol>
                <a:gridCol w="525094">
                  <a:extLst>
                    <a:ext uri="{9D8B030D-6E8A-4147-A177-3AD203B41FA5}">
                      <a16:colId xmlns:a16="http://schemas.microsoft.com/office/drawing/2014/main" val="3881416160"/>
                    </a:ext>
                  </a:extLst>
                </a:gridCol>
                <a:gridCol w="525094">
                  <a:extLst>
                    <a:ext uri="{9D8B030D-6E8A-4147-A177-3AD203B41FA5}">
                      <a16:colId xmlns:a16="http://schemas.microsoft.com/office/drawing/2014/main" val="1925934204"/>
                    </a:ext>
                  </a:extLst>
                </a:gridCol>
                <a:gridCol w="525094">
                  <a:extLst>
                    <a:ext uri="{9D8B030D-6E8A-4147-A177-3AD203B41FA5}">
                      <a16:colId xmlns:a16="http://schemas.microsoft.com/office/drawing/2014/main" val="908043207"/>
                    </a:ext>
                  </a:extLst>
                </a:gridCol>
                <a:gridCol w="525094">
                  <a:extLst>
                    <a:ext uri="{9D8B030D-6E8A-4147-A177-3AD203B41FA5}">
                      <a16:colId xmlns:a16="http://schemas.microsoft.com/office/drawing/2014/main" val="164968465"/>
                    </a:ext>
                  </a:extLst>
                </a:gridCol>
                <a:gridCol w="663502">
                  <a:extLst>
                    <a:ext uri="{9D8B030D-6E8A-4147-A177-3AD203B41FA5}">
                      <a16:colId xmlns:a16="http://schemas.microsoft.com/office/drawing/2014/main" val="3436414500"/>
                    </a:ext>
                  </a:extLst>
                </a:gridCol>
                <a:gridCol w="663502">
                  <a:extLst>
                    <a:ext uri="{9D8B030D-6E8A-4147-A177-3AD203B41FA5}">
                      <a16:colId xmlns:a16="http://schemas.microsoft.com/office/drawing/2014/main" val="1322923017"/>
                    </a:ext>
                  </a:extLst>
                </a:gridCol>
              </a:tblGrid>
              <a:tr h="293047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أشكال التنوين حسب</a:t>
                      </a:r>
                      <a:r>
                        <a:rPr lang="ar-AE" sz="18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الحركة</a:t>
                      </a:r>
                      <a:endParaRPr lang="en-US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384795"/>
                  </a:ext>
                </a:extLst>
              </a:tr>
              <a:tr h="293047">
                <a:tc rowSpan="2"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الفتح</a:t>
                      </a:r>
                      <a:endParaRPr lang="en-US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الضم</a:t>
                      </a:r>
                      <a:endParaRPr lang="en-US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الكسر</a:t>
                      </a:r>
                      <a:endParaRPr lang="en-US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534136"/>
                  </a:ext>
                </a:extLst>
              </a:tr>
              <a:tr h="586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ـَ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ـً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ـُ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ـٌ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ـِ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ـٍ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335527"/>
                  </a:ext>
                </a:extLst>
              </a:tr>
              <a:tr h="428441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اللَّفْظ</a:t>
                      </a:r>
                      <a:endParaRPr lang="en-US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أَ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أَنْ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أُ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أُنْ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إِ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abic Typesetting" panose="03020402040406030203" pitchFamily="66" charset="-78"/>
                        </a:rPr>
                        <a:t>إِنْ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30251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8468" y="5368335"/>
            <a:ext cx="4139543" cy="188992"/>
          </a:xfrm>
          <a:prstGeom prst="rect">
            <a:avLst/>
          </a:prstGeom>
        </p:spPr>
      </p:pic>
      <p:sp>
        <p:nvSpPr>
          <p:cNvPr id="10" name="Speech Bubble: Oval 9"/>
          <p:cNvSpPr/>
          <p:nvPr/>
        </p:nvSpPr>
        <p:spPr>
          <a:xfrm rot="20615472">
            <a:off x="875544" y="5500601"/>
            <a:ext cx="731659" cy="456074"/>
          </a:xfrm>
          <a:prstGeom prst="wedgeEllipseCallout">
            <a:avLst>
              <a:gd name="adj1" fmla="val 56664"/>
              <a:gd name="adj2" fmla="val 11192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67832" y="7682635"/>
            <a:ext cx="4427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بَيْت</a:t>
            </a:r>
            <a:r>
              <a:rPr lang="ar-JO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726745" y="7835705"/>
            <a:ext cx="731520" cy="0"/>
          </a:xfrm>
          <a:prstGeom prst="straightConnector1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14621" y="7636469"/>
            <a:ext cx="913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/>
              <a:t>تنوين فتح</a:t>
            </a:r>
            <a:endParaRPr 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638550" y="7682635"/>
            <a:ext cx="1019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dirty="0"/>
              <a:t>..................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5496686" y="7959634"/>
            <a:ext cx="3850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ماء</a:t>
            </a:r>
            <a:endParaRPr lang="en-US" sz="14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4736312" y="8113522"/>
            <a:ext cx="731520" cy="0"/>
          </a:xfrm>
          <a:prstGeom prst="straightConnector1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15413" y="7925678"/>
            <a:ext cx="917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/>
              <a:t>تنوين ضم</a:t>
            </a:r>
            <a:endParaRPr lang="en-US" sz="1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648117" y="7959634"/>
            <a:ext cx="1019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dirty="0"/>
              <a:t>..................</a:t>
            </a:r>
            <a:endParaRPr lang="en-US" sz="1200" dirty="0"/>
          </a:p>
        </p:txBody>
      </p:sp>
      <p:sp>
        <p:nvSpPr>
          <p:cNvPr id="28" name="Rectangle 27"/>
          <p:cNvSpPr/>
          <p:nvPr/>
        </p:nvSpPr>
        <p:spPr>
          <a:xfrm>
            <a:off x="5496686" y="8236632"/>
            <a:ext cx="452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طِفْلَة</a:t>
            </a:r>
            <a:endParaRPr lang="en-US" sz="14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54787" y="8214887"/>
            <a:ext cx="913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dirty="0"/>
              <a:t>تنوين كسر</a:t>
            </a:r>
            <a:endParaRPr lang="en-US" sz="1200" b="1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765166" y="8390520"/>
            <a:ext cx="731520" cy="0"/>
          </a:xfrm>
          <a:prstGeom prst="straightConnector1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638550" y="8236202"/>
            <a:ext cx="1019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1200" dirty="0"/>
              <a:t>..................</a:t>
            </a:r>
            <a:endParaRPr lang="en-US" sz="1200" dirty="0"/>
          </a:p>
        </p:txBody>
      </p:sp>
      <p:sp>
        <p:nvSpPr>
          <p:cNvPr id="37" name="Speech Bubble: Oval 36"/>
          <p:cNvSpPr/>
          <p:nvPr/>
        </p:nvSpPr>
        <p:spPr>
          <a:xfrm rot="20808626">
            <a:off x="2285701" y="7495690"/>
            <a:ext cx="1258740" cy="835557"/>
          </a:xfrm>
          <a:prstGeom prst="wedgeEllipseCallout">
            <a:avLst>
              <a:gd name="adj1" fmla="val 44598"/>
              <a:gd name="adj2" fmla="val 665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ضف للكلمات التالية التنوين المطلوب وغير ما يلزم.</a:t>
            </a:r>
            <a:endParaRPr lang="en-US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Date Placeholder 37"/>
          <p:cNvSpPr>
            <a:spLocks noGrp="1"/>
          </p:cNvSpPr>
          <p:nvPr>
            <p:ph type="dt" sz="half" idx="10"/>
          </p:nvPr>
        </p:nvSpPr>
        <p:spPr>
          <a:xfrm>
            <a:off x="654280" y="8605706"/>
            <a:ext cx="1543050" cy="486833"/>
          </a:xfrm>
        </p:spPr>
        <p:txBody>
          <a:bodyPr/>
          <a:lstStyle/>
          <a:p>
            <a:fld id="{5A0AB467-0FE6-4ED8-BB59-1C60184234E5}" type="datetime8">
              <a:rPr lang="ar-AE" smtClean="0"/>
              <a:t>09 تشرين الثاني، 17</a:t>
            </a:fld>
            <a:endParaRPr lang="en-US" dirty="0"/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79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Users\Admin\Desktop\صور منوعه للبطاقات\1a4d40b27da881ddbc5ff2e33e6fbe4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F6F1"/>
              </a:clrFrom>
              <a:clrTo>
                <a:srgbClr val="EDF6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87258" y="54520"/>
            <a:ext cx="7045257" cy="9089480"/>
          </a:xfrm>
          <a:prstGeom prst="rect">
            <a:avLst/>
          </a:prstGeom>
          <a:noFill/>
        </p:spPr>
      </p:pic>
      <p:pic>
        <p:nvPicPr>
          <p:cNvPr id="2" name="Picture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6002" y="1108075"/>
            <a:ext cx="3171825" cy="135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AutoShape 4"/>
          <p:cNvCxnSpPr>
            <a:cxnSpLocks noChangeShapeType="1"/>
          </p:cNvCxnSpPr>
          <p:nvPr/>
        </p:nvCxnSpPr>
        <p:spPr bwMode="auto">
          <a:xfrm>
            <a:off x="4272579" y="2467429"/>
            <a:ext cx="466563" cy="49467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AutoShape 5"/>
          <p:cNvCxnSpPr>
            <a:cxnSpLocks noChangeShapeType="1"/>
          </p:cNvCxnSpPr>
          <p:nvPr/>
        </p:nvCxnSpPr>
        <p:spPr bwMode="auto">
          <a:xfrm>
            <a:off x="3341914" y="2489881"/>
            <a:ext cx="0" cy="657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6"/>
          <p:cNvCxnSpPr>
            <a:cxnSpLocks noChangeShapeType="1"/>
          </p:cNvCxnSpPr>
          <p:nvPr/>
        </p:nvCxnSpPr>
        <p:spPr bwMode="auto">
          <a:xfrm flipH="1">
            <a:off x="2274960" y="2467429"/>
            <a:ext cx="484115" cy="49467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6"/>
          <p:cNvSpPr/>
          <p:nvPr/>
        </p:nvSpPr>
        <p:spPr>
          <a:xfrm>
            <a:off x="4141096" y="3026229"/>
            <a:ext cx="1573461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الاسم : ما دل على إنسان أو حيوان أو جماد أو نبات أو صفة من الصفات</a:t>
            </a:r>
            <a:r>
              <a:rPr lang="ar-SA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856383" y="3181445"/>
            <a:ext cx="966314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/>
            <a:r>
              <a:rPr lang="ar-SA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الفعل : ما دل على حدث + زمن .</a:t>
            </a:r>
            <a:endParaRPr lang="en-US" sz="14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99924" y="4505945"/>
            <a:ext cx="5512164" cy="10229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اقرأ وأجب: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العم حسن صياد ماهر يعيش في قرية قريبة من البحر . يركب قاربه الصغير هو</a:t>
            </a:r>
            <a:r>
              <a:rPr lang="ar-EG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وزوجته وولده ، ويرمي الشبكة في الماء ".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30428" y="5840519"/>
            <a:ext cx="2566728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ar-SA" sz="1400" b="1" dirty="0">
                <a:cs typeface="Tahoma" panose="020B0604030504040204" pitchFamily="34" charset="0"/>
              </a:rPr>
              <a:t>استخرج من الفقرة السابقة :</a:t>
            </a:r>
            <a:endParaRPr lang="en-US" sz="1400" b="1" dirty="0">
              <a:cs typeface="Tahoma" panose="020B0604030504040204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865021"/>
              </p:ext>
            </p:extLst>
          </p:nvPr>
        </p:nvGraphicFramePr>
        <p:xfrm>
          <a:off x="2372922" y="6250624"/>
          <a:ext cx="3600008" cy="198213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800004">
                  <a:extLst>
                    <a:ext uri="{9D8B030D-6E8A-4147-A177-3AD203B41FA5}">
                      <a16:colId xmlns:a16="http://schemas.microsoft.com/office/drawing/2014/main" val="4111602748"/>
                    </a:ext>
                  </a:extLst>
                </a:gridCol>
                <a:gridCol w="1800004">
                  <a:extLst>
                    <a:ext uri="{9D8B030D-6E8A-4147-A177-3AD203B41FA5}">
                      <a16:colId xmlns:a16="http://schemas.microsoft.com/office/drawing/2014/main" val="3094198913"/>
                    </a:ext>
                  </a:extLst>
                </a:gridCol>
              </a:tblGrid>
              <a:tr h="379520">
                <a:tc>
                  <a:txBody>
                    <a:bodyPr/>
                    <a:lstStyle/>
                    <a:p>
                      <a:pPr algn="ctr" rtl="1"/>
                      <a:r>
                        <a:rPr lang="ar-AE" b="1" dirty="0"/>
                        <a:t>الْفــعل</a:t>
                      </a:r>
                      <a:endParaRPr lang="en-US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b="1" dirty="0"/>
                        <a:t>الاســـم</a:t>
                      </a:r>
                      <a:r>
                        <a:rPr lang="ar-AE" b="1" baseline="0" dirty="0"/>
                        <a:t> </a:t>
                      </a:r>
                      <a:endParaRPr lang="en-US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4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AE" dirty="0"/>
                        <a:t>....................................................................................................................................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</a:pPr>
                      <a:r>
                        <a:rPr lang="ar-AE" dirty="0"/>
                        <a:t>...................................................................................................................................</a:t>
                      </a:r>
                    </a:p>
                    <a:p>
                      <a:pPr algn="r" rtl="1">
                        <a:lnSpc>
                          <a:spcPct val="150000"/>
                        </a:lnSpc>
                      </a:pP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397135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509946" y="2962107"/>
            <a:ext cx="115288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ar-SA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الحرف : ما ليس اسم ولا فعل .</a:t>
            </a:r>
            <a:endParaRPr lang="en-US" sz="14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9116" y="4281077"/>
            <a:ext cx="4139543" cy="18899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415" y="5598552"/>
            <a:ext cx="4139543" cy="18899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325411" y="1746389"/>
            <a:ext cx="19928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أَقْـسام الْكلام</a:t>
            </a:r>
            <a:endParaRPr lang="en-U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0071" y="1140634"/>
            <a:ext cx="506012" cy="6767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759" y="5947191"/>
            <a:ext cx="755628" cy="652329"/>
          </a:xfrm>
          <a:prstGeom prst="rect">
            <a:avLst/>
          </a:prstGeom>
        </p:spPr>
      </p:pic>
      <p:sp>
        <p:nvSpPr>
          <p:cNvPr id="18" name="Speech Bubble: Oval 17"/>
          <p:cNvSpPr/>
          <p:nvPr/>
        </p:nvSpPr>
        <p:spPr>
          <a:xfrm rot="20615472">
            <a:off x="767939" y="2282243"/>
            <a:ext cx="731659" cy="456074"/>
          </a:xfrm>
          <a:prstGeom prst="wedgeEllipseCallout">
            <a:avLst>
              <a:gd name="adj1" fmla="val 56664"/>
              <a:gd name="adj2" fmla="val 11192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</a:t>
            </a:r>
            <a:endParaRPr lang="en-US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3B9F-9AA6-4997-BC19-F3778345CA22}" type="slidenum">
              <a:rPr lang="en-US" smtClean="0"/>
              <a:t>4</a:t>
            </a:fld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>
          <a:xfrm>
            <a:off x="503496" y="8622919"/>
            <a:ext cx="1543050" cy="486833"/>
          </a:xfrm>
        </p:spPr>
        <p:txBody>
          <a:bodyPr/>
          <a:lstStyle/>
          <a:p>
            <a:fld id="{E07CA0DC-BB8E-4109-B6A7-DF235EB9B3C8}" type="datetime8">
              <a:rPr lang="ar-AE" smtClean="0"/>
              <a:t>09 تشرين الثاني، 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265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</TotalTime>
  <Words>385</Words>
  <Application>Microsoft Office PowerPoint</Application>
  <PresentationFormat>On-screen Show (4:3)</PresentationFormat>
  <Paragraphs>87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Cambria Math</vt:lpstr>
      <vt:lpstr>Simplified Arabic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nour alzaabi</dc:creator>
  <cp:lastModifiedBy>Sana Aljafari</cp:lastModifiedBy>
  <cp:revision>72</cp:revision>
  <dcterms:created xsi:type="dcterms:W3CDTF">2017-11-07T17:10:13Z</dcterms:created>
  <dcterms:modified xsi:type="dcterms:W3CDTF">2017-11-09T08:58:55Z</dcterms:modified>
</cp:coreProperties>
</file>